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3" r:id="rId2"/>
  </p:sldIdLst>
  <p:sldSz cx="9906000" cy="6858000" type="A4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CC9900"/>
    <a:srgbClr val="EBC300"/>
    <a:srgbClr val="FFE600"/>
    <a:srgbClr val="E7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477" autoAdjust="0"/>
  </p:normalViewPr>
  <p:slideViewPr>
    <p:cSldViewPr>
      <p:cViewPr>
        <p:scale>
          <a:sx n="100" d="100"/>
          <a:sy n="100" d="100"/>
        </p:scale>
        <p:origin x="-1656" y="-5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080AE-B3F0-4D28-AA86-896D8333ECBF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736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2CAFF-B979-453C-86DF-9987A2BF3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078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48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71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76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11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4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60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8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57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67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01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0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84F6D-635B-4818-8A6A-08174DC218EE}" type="datetimeFigureOut">
              <a:rPr kumimoji="1" lang="ja-JP" altLang="en-US" smtClean="0"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DF72E-9179-4404-96B0-80243FA76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3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308484" y="1359006"/>
            <a:ext cx="9289032" cy="5310354"/>
            <a:chOff x="308484" y="1359006"/>
            <a:chExt cx="9289032" cy="5310354"/>
          </a:xfrm>
        </p:grpSpPr>
        <p:sp>
          <p:nvSpPr>
            <p:cNvPr id="5" name="角丸四角形 4"/>
            <p:cNvSpPr/>
            <p:nvPr/>
          </p:nvSpPr>
          <p:spPr>
            <a:xfrm>
              <a:off x="5149216" y="1632055"/>
              <a:ext cx="1944000" cy="5034709"/>
            </a:xfrm>
            <a:prstGeom prst="roundRect">
              <a:avLst>
                <a:gd name="adj" fmla="val 7064"/>
              </a:avLst>
            </a:prstGeom>
            <a:noFill/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角丸四角形 60"/>
            <p:cNvSpPr/>
            <p:nvPr/>
          </p:nvSpPr>
          <p:spPr>
            <a:xfrm>
              <a:off x="7095516" y="1626765"/>
              <a:ext cx="2448000" cy="5040000"/>
            </a:xfrm>
            <a:prstGeom prst="roundRect">
              <a:avLst>
                <a:gd name="adj" fmla="val 5674"/>
              </a:avLst>
            </a:prstGeom>
            <a:no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tIns="0" rIns="72000" bIns="36000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400"/>
            </a:p>
          </p:txBody>
        </p:sp>
        <p:grpSp>
          <p:nvGrpSpPr>
            <p:cNvPr id="62" name="グループ化 61"/>
            <p:cNvGrpSpPr/>
            <p:nvPr/>
          </p:nvGrpSpPr>
          <p:grpSpPr>
            <a:xfrm>
              <a:off x="7167516" y="2214890"/>
              <a:ext cx="2304000" cy="4169818"/>
              <a:chOff x="4793458" y="656918"/>
              <a:chExt cx="720000" cy="2318117"/>
            </a:xfrm>
            <a:solidFill>
              <a:srgbClr val="FFFF00"/>
            </a:solidFill>
            <a:effectLst>
              <a:glow>
                <a:srgbClr val="FFFF00"/>
              </a:glow>
              <a:outerShdw sx="1000" sy="1000" algn="ctr" rotWithShape="0">
                <a:srgbClr val="FFFF00"/>
              </a:outerShdw>
            </a:effectLst>
          </p:grpSpPr>
          <p:sp>
            <p:nvSpPr>
              <p:cNvPr id="127" name="フローチャート : 抜出し 126"/>
              <p:cNvSpPr/>
              <p:nvPr/>
            </p:nvSpPr>
            <p:spPr>
              <a:xfrm flipH="1">
                <a:off x="4955458" y="656918"/>
                <a:ext cx="396000" cy="1816752"/>
              </a:xfrm>
              <a:prstGeom prst="flowChartExtra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28" name="フローチャート : 抜出し 127"/>
              <p:cNvSpPr/>
              <p:nvPr/>
            </p:nvSpPr>
            <p:spPr>
              <a:xfrm flipV="1">
                <a:off x="4793458" y="2257306"/>
                <a:ext cx="720000" cy="717729"/>
              </a:xfrm>
              <a:prstGeom prst="flowChartExtra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sp>
          <p:nvSpPr>
            <p:cNvPr id="63" name="フローチャート : 端子 62"/>
            <p:cNvSpPr/>
            <p:nvPr/>
          </p:nvSpPr>
          <p:spPr>
            <a:xfrm flipH="1">
              <a:off x="7923516" y="5295598"/>
              <a:ext cx="792000" cy="240887"/>
            </a:xfrm>
            <a:prstGeom prst="flowChartTerminator">
              <a:avLst/>
            </a:prstGeom>
            <a:solidFill>
              <a:srgbClr val="CCFFFF"/>
            </a:solidFill>
            <a:ln>
              <a:solidFill>
                <a:srgbClr val="CCFFFF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50" b="1" dirty="0">
                  <a:solidFill>
                    <a:sysClr val="windowText" lastClr="000000"/>
                  </a:solidFill>
                </a:rPr>
                <a:t>自己理解</a:t>
              </a:r>
            </a:p>
          </p:txBody>
        </p:sp>
        <p:sp>
          <p:nvSpPr>
            <p:cNvPr id="64" name="フローチャート : 端子 63"/>
            <p:cNvSpPr/>
            <p:nvPr/>
          </p:nvSpPr>
          <p:spPr>
            <a:xfrm>
              <a:off x="7293516" y="3247116"/>
              <a:ext cx="2052000" cy="1656000"/>
            </a:xfrm>
            <a:prstGeom prst="flowChartTerminator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7599516" y="2079086"/>
              <a:ext cx="1440000" cy="47181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今までの自分</a:t>
              </a:r>
              <a:endParaRPr kumimoji="1" lang="en-US" altLang="ja-JP" b="1" dirty="0">
                <a:solidFill>
                  <a:schemeClr val="bg1"/>
                </a:solidFill>
              </a:endParaRPr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7509516" y="6053792"/>
              <a:ext cx="1620000" cy="47036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b="1">
                  <a:solidFill>
                    <a:schemeClr val="bg1"/>
                  </a:solidFill>
                </a:rPr>
                <a:t>これからの自分</a:t>
              </a:r>
            </a:p>
          </p:txBody>
        </p:sp>
        <p:sp>
          <p:nvSpPr>
            <p:cNvPr id="67" name="左カーブ矢印 66"/>
            <p:cNvSpPr/>
            <p:nvPr/>
          </p:nvSpPr>
          <p:spPr>
            <a:xfrm flipH="1" flipV="1">
              <a:off x="7509308" y="3715116"/>
              <a:ext cx="216000" cy="720000"/>
            </a:xfrm>
            <a:prstGeom prst="curvedLef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68" name="左カーブ矢印 67"/>
            <p:cNvSpPr/>
            <p:nvPr/>
          </p:nvSpPr>
          <p:spPr>
            <a:xfrm>
              <a:off x="8923590" y="3715116"/>
              <a:ext cx="216000" cy="720000"/>
            </a:xfrm>
            <a:prstGeom prst="curvedLef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7725516" y="3541008"/>
              <a:ext cx="1188000" cy="1068216"/>
              <a:chOff x="7761520" y="3511514"/>
              <a:chExt cx="1188000" cy="1068216"/>
            </a:xfrm>
          </p:grpSpPr>
          <p:sp>
            <p:nvSpPr>
              <p:cNvPr id="69" name="テキスト ボックス 9"/>
              <p:cNvSpPr txBox="1"/>
              <p:nvPr/>
            </p:nvSpPr>
            <p:spPr>
              <a:xfrm>
                <a:off x="7761520" y="3511514"/>
                <a:ext cx="1188000" cy="421542"/>
              </a:xfrm>
              <a:prstGeom prst="roundRect">
                <a:avLst>
                  <a:gd name="adj" fmla="val 26006"/>
                </a:avLst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b="1" dirty="0">
                    <a:solidFill>
                      <a:schemeClr val="bg1"/>
                    </a:solidFill>
                  </a:rPr>
                  <a:t>自己を見つめる</a:t>
                </a:r>
              </a:p>
            </p:txBody>
          </p:sp>
          <p:sp>
            <p:nvSpPr>
              <p:cNvPr id="88" name="テキスト ボックス 9"/>
              <p:cNvSpPr txBox="1"/>
              <p:nvPr/>
            </p:nvSpPr>
            <p:spPr>
              <a:xfrm>
                <a:off x="7761520" y="4158188"/>
                <a:ext cx="1188000" cy="421542"/>
              </a:xfrm>
              <a:prstGeom prst="roundRect">
                <a:avLst>
                  <a:gd name="adj" fmla="val 26006"/>
                </a:avLst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b="1">
                    <a:solidFill>
                      <a:schemeClr val="bg1"/>
                    </a:solidFill>
                  </a:rPr>
                  <a:t>対話・協働</a:t>
                </a:r>
              </a:p>
            </p:txBody>
          </p:sp>
        </p:grpSp>
        <p:sp>
          <p:nvSpPr>
            <p:cNvPr id="105" name="フローチャート : 端子 104"/>
            <p:cNvSpPr/>
            <p:nvPr/>
          </p:nvSpPr>
          <p:spPr>
            <a:xfrm flipH="1">
              <a:off x="7923516" y="4992942"/>
              <a:ext cx="792000" cy="253587"/>
            </a:xfrm>
            <a:prstGeom prst="flowChartTerminator">
              <a:avLst/>
            </a:prstGeom>
            <a:solidFill>
              <a:srgbClr val="FFFFCC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50" b="1" dirty="0">
                  <a:solidFill>
                    <a:sysClr val="windowText" lastClr="000000"/>
                  </a:solidFill>
                </a:rPr>
                <a:t>価値理解</a:t>
              </a: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7131384" y="5140461"/>
              <a:ext cx="2376264" cy="253588"/>
              <a:chOff x="6969224" y="5068453"/>
              <a:chExt cx="2376264" cy="253588"/>
            </a:xfrm>
          </p:grpSpPr>
          <p:sp>
            <p:nvSpPr>
              <p:cNvPr id="125" name="フローチャート : 端子 124"/>
              <p:cNvSpPr/>
              <p:nvPr/>
            </p:nvSpPr>
            <p:spPr>
              <a:xfrm flipH="1">
                <a:off x="6969224" y="5068453"/>
                <a:ext cx="792000" cy="253588"/>
              </a:xfrm>
              <a:prstGeom prst="flowChartTerminator">
                <a:avLst/>
              </a:prstGeom>
              <a:solidFill>
                <a:srgbClr val="FFCC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050" b="1" dirty="0">
                    <a:solidFill>
                      <a:sysClr val="windowText" lastClr="000000"/>
                    </a:solidFill>
                  </a:rPr>
                  <a:t>人間理解</a:t>
                </a:r>
              </a:p>
            </p:txBody>
          </p:sp>
          <p:sp>
            <p:nvSpPr>
              <p:cNvPr id="126" name="フローチャート : 端子 125"/>
              <p:cNvSpPr/>
              <p:nvPr/>
            </p:nvSpPr>
            <p:spPr>
              <a:xfrm flipH="1">
                <a:off x="8553488" y="5068453"/>
                <a:ext cx="792000" cy="253588"/>
              </a:xfrm>
              <a:prstGeom prst="flowChartTerminator">
                <a:avLst/>
              </a:prstGeom>
              <a:solidFill>
                <a:srgbClr val="CCFFC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050" b="1" dirty="0">
                    <a:solidFill>
                      <a:sysClr val="windowText" lastClr="000000"/>
                    </a:solidFill>
                  </a:rPr>
                  <a:t>他者理解</a:t>
                </a:r>
              </a:p>
            </p:txBody>
          </p:sp>
        </p:grpSp>
        <p:sp>
          <p:nvSpPr>
            <p:cNvPr id="107" name="テキスト ボックス 42"/>
            <p:cNvSpPr txBox="1"/>
            <p:nvPr/>
          </p:nvSpPr>
          <p:spPr>
            <a:xfrm>
              <a:off x="7404691" y="1359006"/>
              <a:ext cx="1829650" cy="2730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/>
                <a:t>児童生徒</a:t>
              </a: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2657543" y="1626765"/>
              <a:ext cx="2484000" cy="5040000"/>
            </a:xfrm>
            <a:prstGeom prst="roundRect">
              <a:avLst>
                <a:gd name="adj" fmla="val 5088"/>
              </a:avLst>
            </a:prstGeom>
            <a:no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72000" tIns="0" rIns="72000" bIns="36000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400"/>
            </a:p>
          </p:txBody>
        </p:sp>
        <p:grpSp>
          <p:nvGrpSpPr>
            <p:cNvPr id="80" name="グループ化 79"/>
            <p:cNvGrpSpPr/>
            <p:nvPr/>
          </p:nvGrpSpPr>
          <p:grpSpPr>
            <a:xfrm>
              <a:off x="2669286" y="1954242"/>
              <a:ext cx="4536000" cy="216000"/>
              <a:chOff x="2368235" y="881816"/>
              <a:chExt cx="4348400" cy="321432"/>
            </a:xfrm>
          </p:grpSpPr>
          <p:sp>
            <p:nvSpPr>
              <p:cNvPr id="102" name="ホームベース 101"/>
              <p:cNvSpPr/>
              <p:nvPr/>
            </p:nvSpPr>
            <p:spPr>
              <a:xfrm>
                <a:off x="2368235" y="881816"/>
                <a:ext cx="4348400" cy="321432"/>
              </a:xfrm>
              <a:prstGeom prst="homePlate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kumimoji="1" lang="ja-JP" altLang="en-US" sz="1100" b="1" spc="-100" baseline="0" dirty="0"/>
                  <a:t>　　　　　　　自己を見つめる</a:t>
                </a: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2368235" y="881816"/>
                <a:ext cx="574268" cy="214268"/>
              </a:xfrm>
              <a:prstGeom prst="rect">
                <a:avLst/>
              </a:prstGeom>
              <a:solidFill>
                <a:schemeClr val="tx1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ctr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</a:rPr>
                  <a:t>視点①</a:t>
                </a:r>
              </a:p>
            </p:txBody>
          </p:sp>
        </p:grpSp>
        <p:grpSp>
          <p:nvGrpSpPr>
            <p:cNvPr id="82" name="グループ化 81"/>
            <p:cNvGrpSpPr/>
            <p:nvPr/>
          </p:nvGrpSpPr>
          <p:grpSpPr>
            <a:xfrm>
              <a:off x="2669286" y="5915809"/>
              <a:ext cx="4536000" cy="216000"/>
              <a:chOff x="2368235" y="3826015"/>
              <a:chExt cx="4348400" cy="323766"/>
            </a:xfrm>
          </p:grpSpPr>
          <p:sp>
            <p:nvSpPr>
              <p:cNvPr id="98" name="ホームベース 97"/>
              <p:cNvSpPr/>
              <p:nvPr/>
            </p:nvSpPr>
            <p:spPr>
              <a:xfrm>
                <a:off x="2368235" y="3826015"/>
                <a:ext cx="4348400" cy="323766"/>
              </a:xfrm>
              <a:prstGeom prst="homePlat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kumimoji="1" lang="ja-JP" altLang="en-US" sz="1100" b="1" spc="-100" baseline="0" dirty="0"/>
                  <a:t>　　　　　　　生き方に</a:t>
                </a:r>
                <a:r>
                  <a:rPr kumimoji="1" lang="ja-JP" altLang="en-US" sz="1100" b="1" spc="-100" baseline="0" dirty="0" smtClean="0"/>
                  <a:t>ついての考え</a:t>
                </a:r>
                <a:r>
                  <a:rPr kumimoji="1" lang="ja-JP" altLang="en-US" sz="1100" b="1" spc="-100" baseline="0" dirty="0"/>
                  <a:t>を深める</a:t>
                </a: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2368235" y="3826015"/>
                <a:ext cx="574268" cy="214269"/>
              </a:xfrm>
              <a:prstGeom prst="rect">
                <a:avLst/>
              </a:prstGeom>
              <a:solidFill>
                <a:schemeClr val="tx1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ctr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</a:rPr>
                  <a:t>視点③</a:t>
                </a:r>
              </a:p>
            </p:txBody>
          </p:sp>
        </p:grpSp>
        <p:grpSp>
          <p:nvGrpSpPr>
            <p:cNvPr id="83" name="グループ化 82"/>
            <p:cNvGrpSpPr/>
            <p:nvPr/>
          </p:nvGrpSpPr>
          <p:grpSpPr>
            <a:xfrm>
              <a:off x="2669286" y="5442415"/>
              <a:ext cx="4536000" cy="216000"/>
              <a:chOff x="2368235" y="3160788"/>
              <a:chExt cx="4348400" cy="321432"/>
            </a:xfrm>
          </p:grpSpPr>
          <p:sp>
            <p:nvSpPr>
              <p:cNvPr id="96" name="ホームベース 95"/>
              <p:cNvSpPr/>
              <p:nvPr/>
            </p:nvSpPr>
            <p:spPr>
              <a:xfrm>
                <a:off x="2368235" y="3160788"/>
                <a:ext cx="4348400" cy="321432"/>
              </a:xfrm>
              <a:prstGeom prst="homePlat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kumimoji="1" lang="ja-JP" altLang="en-US" sz="1100" b="1" spc="-100" baseline="0" dirty="0"/>
                  <a:t>　　　　　　　自己を見つめる</a:t>
                </a: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2368235" y="3160788"/>
                <a:ext cx="574268" cy="214269"/>
              </a:xfrm>
              <a:prstGeom prst="rect">
                <a:avLst/>
              </a:prstGeom>
              <a:solidFill>
                <a:schemeClr val="tx1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ctr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</a:rPr>
                  <a:t>視点①</a:t>
                </a:r>
              </a:p>
            </p:txBody>
          </p:sp>
        </p:grpSp>
        <p:grpSp>
          <p:nvGrpSpPr>
            <p:cNvPr id="84" name="グループ化 83"/>
            <p:cNvGrpSpPr/>
            <p:nvPr/>
          </p:nvGrpSpPr>
          <p:grpSpPr>
            <a:xfrm>
              <a:off x="2669286" y="5681653"/>
              <a:ext cx="4536000" cy="216000"/>
              <a:chOff x="2368235" y="3482030"/>
              <a:chExt cx="4348400" cy="331534"/>
            </a:xfrm>
          </p:grpSpPr>
          <p:sp>
            <p:nvSpPr>
              <p:cNvPr id="94" name="ホームベース 93"/>
              <p:cNvSpPr/>
              <p:nvPr/>
            </p:nvSpPr>
            <p:spPr>
              <a:xfrm>
                <a:off x="2368235" y="3482030"/>
                <a:ext cx="4348400" cy="331534"/>
              </a:xfrm>
              <a:prstGeom prst="homePlat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kumimoji="1" lang="ja-JP" altLang="en-US" sz="1100" b="1" spc="-100" baseline="0" dirty="0"/>
                  <a:t>　　　　　　　多面的・多角的に考える</a:t>
                </a: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2368235" y="3482030"/>
                <a:ext cx="574268" cy="214271"/>
              </a:xfrm>
              <a:prstGeom prst="rect">
                <a:avLst/>
              </a:prstGeom>
              <a:solidFill>
                <a:schemeClr val="tx1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ctr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</a:rPr>
                  <a:t>視点②</a:t>
                </a:r>
              </a:p>
            </p:txBody>
          </p:sp>
        </p:grpSp>
        <p:sp>
          <p:nvSpPr>
            <p:cNvPr id="87" name="テキスト ボックス 41"/>
            <p:cNvSpPr txBox="1"/>
            <p:nvPr/>
          </p:nvSpPr>
          <p:spPr>
            <a:xfrm>
              <a:off x="3035543" y="1359006"/>
              <a:ext cx="1728000" cy="273050"/>
            </a:xfrm>
            <a:prstGeom prst="rect">
              <a:avLst/>
            </a:prstGeom>
            <a:solidFill>
              <a:schemeClr val="tx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</a:rPr>
                <a:t>授業づくりの視点</a:t>
              </a:r>
            </a:p>
          </p:txBody>
        </p:sp>
        <p:sp>
          <p:nvSpPr>
            <p:cNvPr id="110" name="右矢印吹き出し 109"/>
            <p:cNvSpPr/>
            <p:nvPr/>
          </p:nvSpPr>
          <p:spPr>
            <a:xfrm>
              <a:off x="3242006" y="2199983"/>
              <a:ext cx="2016000" cy="432000"/>
            </a:xfrm>
            <a:prstGeom prst="rightArrowCallout">
              <a:avLst>
                <a:gd name="adj1" fmla="val 45233"/>
                <a:gd name="adj2" fmla="val 50000"/>
                <a:gd name="adj3" fmla="val 43354"/>
                <a:gd name="adj4" fmla="val 85488"/>
              </a:avLst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rtlCol="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ja-JP" altLang="en-US" sz="1050" b="1" dirty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12" name="グループ化 111"/>
            <p:cNvGrpSpPr/>
            <p:nvPr/>
          </p:nvGrpSpPr>
          <p:grpSpPr>
            <a:xfrm>
              <a:off x="2657543" y="3036195"/>
              <a:ext cx="4536000" cy="216000"/>
              <a:chOff x="2368235" y="4166715"/>
              <a:chExt cx="4348400" cy="321432"/>
            </a:xfrm>
          </p:grpSpPr>
          <p:sp>
            <p:nvSpPr>
              <p:cNvPr id="113" name="ホームベース 112"/>
              <p:cNvSpPr/>
              <p:nvPr/>
            </p:nvSpPr>
            <p:spPr>
              <a:xfrm>
                <a:off x="2368235" y="4166715"/>
                <a:ext cx="4348400" cy="321432"/>
              </a:xfrm>
              <a:prstGeom prst="homePlat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kumimoji="1" lang="ja-JP" altLang="en-US" sz="1100" b="1" spc="-100" baseline="0" dirty="0"/>
                  <a:t>　　　　　　　自己を見つめる</a:t>
                </a:r>
              </a:p>
            </p:txBody>
          </p:sp>
          <p:sp>
            <p:nvSpPr>
              <p:cNvPr id="114" name="正方形/長方形 113"/>
              <p:cNvSpPr/>
              <p:nvPr/>
            </p:nvSpPr>
            <p:spPr>
              <a:xfrm>
                <a:off x="2368235" y="4166715"/>
                <a:ext cx="574268" cy="214267"/>
              </a:xfrm>
              <a:prstGeom prst="rect">
                <a:avLst/>
              </a:prstGeom>
              <a:solidFill>
                <a:schemeClr val="tx1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ctr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</a:rPr>
                  <a:t>視点①</a:t>
                </a:r>
              </a:p>
            </p:txBody>
          </p:sp>
        </p:grpSp>
        <p:grpSp>
          <p:nvGrpSpPr>
            <p:cNvPr id="115" name="グループ化 114"/>
            <p:cNvGrpSpPr/>
            <p:nvPr/>
          </p:nvGrpSpPr>
          <p:grpSpPr>
            <a:xfrm>
              <a:off x="2657543" y="3276600"/>
              <a:ext cx="4536000" cy="216000"/>
              <a:chOff x="2368235" y="5055535"/>
              <a:chExt cx="4348400" cy="331534"/>
            </a:xfrm>
          </p:grpSpPr>
          <p:sp>
            <p:nvSpPr>
              <p:cNvPr id="116" name="ホームベース 115"/>
              <p:cNvSpPr/>
              <p:nvPr/>
            </p:nvSpPr>
            <p:spPr>
              <a:xfrm>
                <a:off x="2368235" y="5055535"/>
                <a:ext cx="4348400" cy="331534"/>
              </a:xfrm>
              <a:prstGeom prst="homePlat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kumimoji="1" lang="ja-JP" altLang="en-US" sz="1100" b="1" spc="-100" baseline="0" dirty="0"/>
                  <a:t>　　　　　　　多面的・多角的に考える</a:t>
                </a:r>
              </a:p>
            </p:txBody>
          </p:sp>
          <p:sp>
            <p:nvSpPr>
              <p:cNvPr id="117" name="正方形/長方形 116"/>
              <p:cNvSpPr/>
              <p:nvPr/>
            </p:nvSpPr>
            <p:spPr>
              <a:xfrm>
                <a:off x="2368235" y="5055535"/>
                <a:ext cx="574268" cy="214268"/>
              </a:xfrm>
              <a:prstGeom prst="rect">
                <a:avLst/>
              </a:prstGeom>
              <a:solidFill>
                <a:schemeClr val="tx1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ctr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</a:rPr>
                  <a:t>視点②</a:t>
                </a:r>
              </a:p>
            </p:txBody>
          </p:sp>
        </p:grpSp>
        <p:sp>
          <p:nvSpPr>
            <p:cNvPr id="85" name="フローチャート : 端子 84"/>
            <p:cNvSpPr/>
            <p:nvPr/>
          </p:nvSpPr>
          <p:spPr>
            <a:xfrm>
              <a:off x="2701824" y="1666900"/>
              <a:ext cx="720000" cy="268687"/>
            </a:xfrm>
            <a:prstGeom prst="flowChartTermina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/>
                <a:t>導入</a:t>
              </a:r>
              <a:endParaRPr kumimoji="1" lang="ja-JP" altLang="en-US" sz="1400" b="1" dirty="0"/>
            </a:p>
          </p:txBody>
        </p:sp>
        <p:sp>
          <p:nvSpPr>
            <p:cNvPr id="89" name="フローチャート : 端子 88"/>
            <p:cNvSpPr/>
            <p:nvPr/>
          </p:nvSpPr>
          <p:spPr>
            <a:xfrm>
              <a:off x="2701824" y="2748966"/>
              <a:ext cx="720000" cy="268687"/>
            </a:xfrm>
            <a:prstGeom prst="flowChartTermina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/>
                <a:t>展開</a:t>
              </a:r>
              <a:endParaRPr kumimoji="1" lang="ja-JP" altLang="en-US" sz="1400" b="1" dirty="0"/>
            </a:p>
          </p:txBody>
        </p:sp>
        <p:sp>
          <p:nvSpPr>
            <p:cNvPr id="90" name="フローチャート : 端子 89"/>
            <p:cNvSpPr/>
            <p:nvPr/>
          </p:nvSpPr>
          <p:spPr>
            <a:xfrm>
              <a:off x="2701824" y="5157192"/>
              <a:ext cx="720000" cy="268687"/>
            </a:xfrm>
            <a:prstGeom prst="flowChartTerminato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/>
                <a:t>終末</a:t>
              </a:r>
              <a:endParaRPr kumimoji="1" lang="ja-JP" altLang="en-US" sz="1400" b="1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2691548" y="2199983"/>
              <a:ext cx="540000" cy="43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 smtClean="0"/>
                <a:t>発問 </a:t>
              </a:r>
              <a:endParaRPr kumimoji="1" lang="ja-JP" altLang="en-US" sz="1000" b="1" dirty="0"/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2691548" y="3532882"/>
              <a:ext cx="2566458" cy="432000"/>
              <a:chOff x="2691548" y="3546736"/>
              <a:chExt cx="2566458" cy="432000"/>
            </a:xfrm>
          </p:grpSpPr>
          <p:sp>
            <p:nvSpPr>
              <p:cNvPr id="57" name="右矢印吹き出し 56"/>
              <p:cNvSpPr/>
              <p:nvPr/>
            </p:nvSpPr>
            <p:spPr>
              <a:xfrm>
                <a:off x="3242006" y="3546736"/>
                <a:ext cx="2016000" cy="432000"/>
              </a:xfrm>
              <a:prstGeom prst="rightArrowCallout">
                <a:avLst>
                  <a:gd name="adj1" fmla="val 45233"/>
                  <a:gd name="adj2" fmla="val 50000"/>
                  <a:gd name="adj3" fmla="val 38015"/>
                  <a:gd name="adj4" fmla="val 86048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endParaRPr lang="ja-JP" altLang="en-US" sz="1050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2691548" y="3546736"/>
                <a:ext cx="540000" cy="432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b="1" dirty="0" smtClean="0"/>
                  <a:t>発問</a:t>
                </a:r>
                <a:endParaRPr kumimoji="1" lang="ja-JP" altLang="en-US" sz="1000" b="1" dirty="0"/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2691548" y="4624609"/>
              <a:ext cx="2566458" cy="432000"/>
              <a:chOff x="2691548" y="4638463"/>
              <a:chExt cx="2566458" cy="432000"/>
            </a:xfrm>
          </p:grpSpPr>
          <p:sp>
            <p:nvSpPr>
              <p:cNvPr id="79" name="右矢印吹き出し 78"/>
              <p:cNvSpPr/>
              <p:nvPr/>
            </p:nvSpPr>
            <p:spPr>
              <a:xfrm>
                <a:off x="3242006" y="4638463"/>
                <a:ext cx="2016000" cy="432000"/>
              </a:xfrm>
              <a:prstGeom prst="rightArrowCallout">
                <a:avLst>
                  <a:gd name="adj1" fmla="val 45233"/>
                  <a:gd name="adj2" fmla="val 50000"/>
                  <a:gd name="adj3" fmla="val 37354"/>
                  <a:gd name="adj4" fmla="val 85921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endParaRPr lang="ja-JP" altLang="en-US" sz="105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>
                <a:off x="2691548" y="4638463"/>
                <a:ext cx="540000" cy="432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b="1" dirty="0" smtClean="0"/>
                  <a:t>発問</a:t>
                </a:r>
                <a:endParaRPr kumimoji="1" lang="ja-JP" altLang="en-US" sz="1000" b="1" dirty="0"/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2691548" y="3988746"/>
              <a:ext cx="2566458" cy="612000"/>
              <a:chOff x="2691548" y="4001863"/>
              <a:chExt cx="2566458" cy="612000"/>
            </a:xfrm>
          </p:grpSpPr>
          <p:sp>
            <p:nvSpPr>
              <p:cNvPr id="59" name="右矢印吹き出し 58"/>
              <p:cNvSpPr/>
              <p:nvPr/>
            </p:nvSpPr>
            <p:spPr>
              <a:xfrm>
                <a:off x="3242006" y="4001863"/>
                <a:ext cx="2016000" cy="612000"/>
              </a:xfrm>
              <a:prstGeom prst="rightArrowCallout">
                <a:avLst>
                  <a:gd name="adj1" fmla="val 45233"/>
                  <a:gd name="adj2" fmla="val 50000"/>
                  <a:gd name="adj3" fmla="val 31872"/>
                  <a:gd name="adj4" fmla="val 85808"/>
                </a:avLst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rtlCol="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endParaRPr lang="ja-JP" altLang="en-US" sz="105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>
                <a:off x="2691548" y="4001863"/>
                <a:ext cx="540000" cy="6120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50" b="1" dirty="0" smtClean="0"/>
                  <a:t>中心発問</a:t>
                </a:r>
                <a:endParaRPr kumimoji="1" lang="ja-JP" altLang="en-US" sz="1050" b="1" dirty="0"/>
              </a:p>
            </p:txBody>
          </p:sp>
        </p:grpSp>
        <p:sp>
          <p:nvSpPr>
            <p:cNvPr id="81" name="ホームベース 80"/>
            <p:cNvSpPr/>
            <p:nvPr/>
          </p:nvSpPr>
          <p:spPr>
            <a:xfrm>
              <a:off x="5276347" y="1793649"/>
              <a:ext cx="1908000" cy="1008000"/>
            </a:xfrm>
            <a:prstGeom prst="homePlate">
              <a:avLst>
                <a:gd name="adj" fmla="val 23097"/>
              </a:avLst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rtlCol="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ts val="1200"/>
                </a:lnSpc>
              </a:pPr>
              <a:endParaRPr lang="ja-JP" altLang="en-US" sz="105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ホームベース 92"/>
            <p:cNvSpPr/>
            <p:nvPr/>
          </p:nvSpPr>
          <p:spPr>
            <a:xfrm>
              <a:off x="5276347" y="2881484"/>
              <a:ext cx="1908000" cy="2304000"/>
            </a:xfrm>
            <a:prstGeom prst="homePlate">
              <a:avLst>
                <a:gd name="adj" fmla="val 11805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ts val="1200"/>
                </a:lnSpc>
              </a:pPr>
              <a:endParaRPr lang="ja-JP" altLang="en-US" sz="105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ホームベース 99"/>
            <p:cNvSpPr/>
            <p:nvPr/>
          </p:nvSpPr>
          <p:spPr>
            <a:xfrm>
              <a:off x="5276347" y="5274143"/>
              <a:ext cx="1908000" cy="1296000"/>
            </a:xfrm>
            <a:prstGeom prst="homePlate">
              <a:avLst>
                <a:gd name="adj" fmla="val 17246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rtlCol="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ts val="1200"/>
                </a:lnSpc>
              </a:pPr>
              <a:endParaRPr lang="en-US" altLang="ja-JP" sz="1050" b="1" dirty="0">
                <a:solidFill>
                  <a:sysClr val="windowText" lastClr="000000"/>
                </a:solidFill>
                <a:latin typeface="+mj-ea"/>
                <a:ea typeface="+mj-ea"/>
              </a:endParaRPr>
            </a:p>
            <a:p>
              <a:pPr algn="just">
                <a:lnSpc>
                  <a:spcPts val="1200"/>
                </a:lnSpc>
              </a:pPr>
              <a:endParaRPr lang="ja-JP" altLang="en-US" sz="1050" b="1" dirty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101" name="テキスト ボックス 41"/>
            <p:cNvSpPr txBox="1"/>
            <p:nvPr/>
          </p:nvSpPr>
          <p:spPr>
            <a:xfrm>
              <a:off x="5383216" y="1361601"/>
              <a:ext cx="1476000" cy="27305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</a:rPr>
                <a:t>具体的な手立て</a:t>
              </a:r>
              <a:endParaRPr kumimoji="1" lang="ja-JP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7041516" y="5647526"/>
              <a:ext cx="2556000" cy="356825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500" b="0" cap="none" spc="0" dirty="0">
                  <a:ln w="10541" cmpd="sng">
                    <a:solidFill>
                      <a:srgbClr val="0070C0"/>
                    </a:solidFill>
                    <a:prstDash val="solid"/>
                  </a:ln>
                  <a:solidFill>
                    <a:srgbClr val="002060"/>
                  </a:solidFill>
                  <a:effectLst/>
                </a:rPr>
                <a:t>道徳的価値</a:t>
              </a:r>
              <a:r>
                <a:rPr lang="ja-JP" altLang="en-US" sz="1500" b="0" cap="none" spc="0" dirty="0" smtClean="0">
                  <a:ln w="10541" cmpd="sng">
                    <a:solidFill>
                      <a:srgbClr val="0070C0"/>
                    </a:solidFill>
                    <a:prstDash val="solid"/>
                  </a:ln>
                  <a:solidFill>
                    <a:srgbClr val="002060"/>
                  </a:solidFill>
                  <a:effectLst/>
                </a:rPr>
                <a:t>の自覚の</a:t>
              </a:r>
              <a:r>
                <a:rPr lang="ja-JP" altLang="en-US" sz="1500" b="0" cap="none" spc="0" dirty="0">
                  <a:ln w="10541" cmpd="sng">
                    <a:solidFill>
                      <a:srgbClr val="0070C0"/>
                    </a:solidFill>
                    <a:prstDash val="solid"/>
                  </a:ln>
                  <a:solidFill>
                    <a:srgbClr val="002060"/>
                  </a:solidFill>
                  <a:effectLst/>
                </a:rPr>
                <a:t>深まり</a:t>
              </a:r>
            </a:p>
          </p:txBody>
        </p:sp>
        <p:sp>
          <p:nvSpPr>
            <p:cNvPr id="104" name="角丸四角形 103"/>
            <p:cNvSpPr/>
            <p:nvPr/>
          </p:nvSpPr>
          <p:spPr>
            <a:xfrm>
              <a:off x="308484" y="1629360"/>
              <a:ext cx="2340000" cy="5040000"/>
            </a:xfrm>
            <a:prstGeom prst="roundRect">
              <a:avLst>
                <a:gd name="adj" fmla="val 6883"/>
              </a:avLst>
            </a:prstGeom>
            <a:no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0" rIns="72000" bIns="36000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40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344484" y="4579052"/>
              <a:ext cx="2268000" cy="8280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ja-JP" altLang="ja-JP" sz="1050" b="1" dirty="0"/>
            </a:p>
          </p:txBody>
        </p:sp>
        <p:sp>
          <p:nvSpPr>
            <p:cNvPr id="120" name="下矢印 119"/>
            <p:cNvSpPr/>
            <p:nvPr/>
          </p:nvSpPr>
          <p:spPr>
            <a:xfrm>
              <a:off x="1245224" y="2772833"/>
              <a:ext cx="466520" cy="108000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1" name="下矢印 120"/>
            <p:cNvSpPr/>
            <p:nvPr/>
          </p:nvSpPr>
          <p:spPr>
            <a:xfrm>
              <a:off x="1245224" y="5411236"/>
              <a:ext cx="466520" cy="10800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2" name="下矢印 121"/>
            <p:cNvSpPr/>
            <p:nvPr/>
          </p:nvSpPr>
          <p:spPr>
            <a:xfrm>
              <a:off x="1245224" y="3942581"/>
              <a:ext cx="466520" cy="108000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4" name="テキスト ボックス 40"/>
            <p:cNvSpPr txBox="1"/>
            <p:nvPr/>
          </p:nvSpPr>
          <p:spPr>
            <a:xfrm>
              <a:off x="506484" y="1361601"/>
              <a:ext cx="1944000" cy="2730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b="1" dirty="0"/>
                <a:t>読み物教材（登場人物</a:t>
              </a:r>
              <a:r>
                <a:rPr lang="ja-JP" altLang="en-US" sz="1200" b="1" dirty="0" smtClean="0"/>
                <a:t>）</a:t>
              </a:r>
              <a:endParaRPr lang="ja-JP" altLang="en-US" sz="1200" b="1" dirty="0"/>
            </a:p>
          </p:txBody>
        </p:sp>
        <p:sp>
          <p:nvSpPr>
            <p:cNvPr id="129" name="右矢印吹き出し 128"/>
            <p:cNvSpPr/>
            <p:nvPr/>
          </p:nvSpPr>
          <p:spPr>
            <a:xfrm>
              <a:off x="351516" y="4067547"/>
              <a:ext cx="2304000" cy="504000"/>
            </a:xfrm>
            <a:prstGeom prst="rightArrowCallout">
              <a:avLst>
                <a:gd name="adj1" fmla="val 43815"/>
                <a:gd name="adj2" fmla="val 46167"/>
                <a:gd name="adj3" fmla="val 49692"/>
                <a:gd name="adj4" fmla="val 85632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rtlCol="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</a:rPr>
                <a:t>中心</a:t>
              </a:r>
              <a:r>
                <a:rPr kumimoji="1" lang="ja-JP" altLang="en-US" sz="1400" b="1" dirty="0" smtClean="0">
                  <a:solidFill>
                    <a:schemeClr val="bg1"/>
                  </a:solidFill>
                </a:rPr>
                <a:t>場面</a:t>
              </a:r>
              <a:endParaRPr kumimoji="1" lang="en-US" altLang="ja-JP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900" b="1" dirty="0" smtClean="0">
                  <a:solidFill>
                    <a:schemeClr val="bg1"/>
                  </a:solidFill>
                </a:rPr>
                <a:t>道徳的</a:t>
              </a:r>
              <a:r>
                <a:rPr lang="ja-JP" altLang="en-US" sz="900" b="1" dirty="0">
                  <a:solidFill>
                    <a:schemeClr val="bg1"/>
                  </a:solidFill>
                </a:rPr>
                <a:t>価値をより深く自覚した場面</a:t>
              </a:r>
              <a:endParaRPr lang="en-US" altLang="ja-JP" sz="9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900" b="1" dirty="0">
                  <a:solidFill>
                    <a:schemeClr val="bg1"/>
                  </a:solidFill>
                </a:rPr>
                <a:t>生き方について</a:t>
              </a:r>
              <a:r>
                <a:rPr lang="ja-JP" altLang="en-US" sz="900" b="1" dirty="0" smtClean="0">
                  <a:solidFill>
                    <a:schemeClr val="bg1"/>
                  </a:solidFill>
                </a:rPr>
                <a:t>考えている場面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344484" y="3101987"/>
              <a:ext cx="2268000" cy="828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ja-JP" altLang="ja-JP" sz="1050" b="1" dirty="0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344484" y="5731180"/>
              <a:ext cx="2268000" cy="8280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ja-JP" altLang="ja-JP" sz="1050" b="1" dirty="0"/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385247" y="5526298"/>
              <a:ext cx="2186475" cy="216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900" b="1" dirty="0">
                  <a:solidFill>
                    <a:schemeClr val="tx1"/>
                  </a:solidFill>
                </a:rPr>
                <a:t>道徳的価値</a:t>
              </a:r>
              <a:r>
                <a:rPr kumimoji="1" lang="ja-JP" altLang="en-US" sz="900" b="1" dirty="0" smtClean="0">
                  <a:solidFill>
                    <a:schemeClr val="tx1"/>
                  </a:solidFill>
                </a:rPr>
                <a:t>をより</a:t>
              </a:r>
              <a:r>
                <a:rPr kumimoji="1" lang="ja-JP" altLang="en-US" sz="900" b="1" dirty="0">
                  <a:solidFill>
                    <a:schemeClr val="tx1"/>
                  </a:solidFill>
                </a:rPr>
                <a:t>深く自覚した後</a:t>
              </a: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44484" y="1937444"/>
              <a:ext cx="2268000" cy="828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endParaRPr lang="ja-JP" altLang="ja-JP" sz="1050" b="1" dirty="0"/>
            </a:p>
          </p:txBody>
        </p:sp>
        <p:sp>
          <p:nvSpPr>
            <p:cNvPr id="109" name="テキスト ボックス 19"/>
            <p:cNvSpPr txBox="1"/>
            <p:nvPr/>
          </p:nvSpPr>
          <p:spPr>
            <a:xfrm>
              <a:off x="385247" y="2899214"/>
              <a:ext cx="2186475" cy="2160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900" b="1" dirty="0">
                  <a:solidFill>
                    <a:schemeClr val="tx1"/>
                  </a:solidFill>
                </a:rPr>
                <a:t>きっかけと</a:t>
              </a:r>
              <a:r>
                <a:rPr kumimoji="1" lang="ja-JP" altLang="en-US" sz="900" b="1" dirty="0" smtClean="0">
                  <a:solidFill>
                    <a:schemeClr val="tx1"/>
                  </a:solidFill>
                </a:rPr>
                <a:t>なる出来事や人物</a:t>
              </a:r>
              <a:r>
                <a:rPr kumimoji="1" lang="ja-JP" altLang="en-US" sz="900" b="1" dirty="0">
                  <a:solidFill>
                    <a:schemeClr val="tx1"/>
                  </a:solidFill>
                </a:rPr>
                <a:t>の</a:t>
              </a:r>
              <a:r>
                <a:rPr kumimoji="1" lang="ja-JP" altLang="en-US" sz="900" b="1" dirty="0" smtClean="0">
                  <a:solidFill>
                    <a:schemeClr val="tx1"/>
                  </a:solidFill>
                </a:rPr>
                <a:t>行為</a:t>
              </a:r>
              <a:endParaRPr kumimoji="1" lang="ja-JP" alt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角丸四角形 110"/>
            <p:cNvSpPr/>
            <p:nvPr/>
          </p:nvSpPr>
          <p:spPr>
            <a:xfrm>
              <a:off x="385247" y="1738908"/>
              <a:ext cx="2186475" cy="216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900" b="1" dirty="0">
                  <a:solidFill>
                    <a:schemeClr val="tx1"/>
                  </a:solidFill>
                </a:rPr>
                <a:t>道徳的価値</a:t>
              </a:r>
              <a:r>
                <a:rPr kumimoji="1" lang="ja-JP" altLang="en-US" sz="900" b="1" dirty="0" smtClean="0">
                  <a:solidFill>
                    <a:schemeClr val="tx1"/>
                  </a:solidFill>
                </a:rPr>
                <a:t>をより</a:t>
              </a:r>
              <a:r>
                <a:rPr kumimoji="1" lang="ja-JP" altLang="en-US" sz="900" b="1" dirty="0">
                  <a:solidFill>
                    <a:schemeClr val="tx1"/>
                  </a:solidFill>
                </a:rPr>
                <a:t>深く自覚する前</a:t>
              </a: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354139" y="476760"/>
            <a:ext cx="9197723" cy="792000"/>
            <a:chOff x="344489" y="476760"/>
            <a:chExt cx="9197723" cy="792000"/>
          </a:xfrm>
        </p:grpSpPr>
        <p:sp>
          <p:nvSpPr>
            <p:cNvPr id="3" name="角丸四角形 2"/>
            <p:cNvSpPr/>
            <p:nvPr/>
          </p:nvSpPr>
          <p:spPr>
            <a:xfrm>
              <a:off x="344489" y="476760"/>
              <a:ext cx="4212000" cy="792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>
                <a:lnSpc>
                  <a:spcPts val="1600"/>
                </a:lnSpc>
              </a:pPr>
              <a:r>
                <a:rPr lang="ja-JP" altLang="en-US" sz="1100" b="1" dirty="0" smtClean="0"/>
                <a:t>〇授業日：平成　　　年　　月　　日（　　）　＜第　　　回＞</a:t>
              </a:r>
              <a:endParaRPr lang="en-US" altLang="ja-JP" sz="1100" b="1" dirty="0" smtClean="0"/>
            </a:p>
            <a:p>
              <a:pPr algn="just">
                <a:lnSpc>
                  <a:spcPts val="1600"/>
                </a:lnSpc>
              </a:pPr>
              <a:r>
                <a:rPr lang="ja-JP" altLang="en-US" sz="1100" b="1" dirty="0" smtClean="0"/>
                <a:t>〇主題名：「　　　　　　　　　　　　　　　　　　　　　」（　　　</a:t>
              </a:r>
              <a:r>
                <a:rPr lang="ja-JP" altLang="en-US" sz="1100" b="1" dirty="0"/>
                <a:t>　</a:t>
              </a:r>
              <a:r>
                <a:rPr lang="ja-JP" altLang="en-US" sz="1100" b="1" dirty="0" smtClean="0"/>
                <a:t>　　　　　　　）</a:t>
              </a:r>
              <a:endParaRPr lang="en-US" altLang="ja-JP" sz="1100" b="1" dirty="0" smtClean="0"/>
            </a:p>
            <a:p>
              <a:pPr algn="just">
                <a:lnSpc>
                  <a:spcPts val="1600"/>
                </a:lnSpc>
              </a:pPr>
              <a:r>
                <a:rPr lang="ja-JP" altLang="en-US" sz="1100" b="1" dirty="0" smtClean="0"/>
                <a:t>〇教材名：「　　　　　　　　　　　　　　　　　　　　　」</a:t>
              </a:r>
              <a:endParaRPr kumimoji="1" lang="ja-JP" altLang="en-US" sz="1100" b="1" dirty="0"/>
            </a:p>
          </p:txBody>
        </p:sp>
        <p:sp>
          <p:nvSpPr>
            <p:cNvPr id="133" name="角丸四角形 132"/>
            <p:cNvSpPr/>
            <p:nvPr/>
          </p:nvSpPr>
          <p:spPr>
            <a:xfrm>
              <a:off x="4610212" y="476760"/>
              <a:ext cx="4932000" cy="7920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85725" indent="-85725" algn="just"/>
              <a:r>
                <a:rPr lang="ja-JP" altLang="en-US" sz="1100" b="1" dirty="0" smtClean="0"/>
                <a:t>〇ねらい：</a:t>
              </a:r>
              <a:endParaRPr kumimoji="1" lang="ja-JP" altLang="en-US" sz="1100" b="1" dirty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369516" y="226144"/>
            <a:ext cx="3391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＜授業づくりシート＞</a:t>
            </a:r>
            <a:endParaRPr kumimoji="1" lang="ja-JP" altLang="en-US" sz="1100" b="1" dirty="0"/>
          </a:p>
        </p:txBody>
      </p:sp>
      <p:sp>
        <p:nvSpPr>
          <p:cNvPr id="86" name="右矢印吹き出し 85"/>
          <p:cNvSpPr/>
          <p:nvPr/>
        </p:nvSpPr>
        <p:spPr>
          <a:xfrm>
            <a:off x="3243652" y="6158954"/>
            <a:ext cx="2016000" cy="432000"/>
          </a:xfrm>
          <a:prstGeom prst="rightArrowCallout">
            <a:avLst>
              <a:gd name="adj1" fmla="val 45233"/>
              <a:gd name="adj2" fmla="val 50000"/>
              <a:gd name="adj3" fmla="val 37354"/>
              <a:gd name="adj4" fmla="val 8592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rtlCol="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ja-JP" altLang="en-US" sz="1050" b="1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693194" y="6158954"/>
            <a:ext cx="54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/>
              <a:t>発問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1996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5030</TotalTime>
  <Words>114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やまぐち総合教育支援センター</dc:creator>
  <cp:lastModifiedBy>やまぐち総合教育支援センター</cp:lastModifiedBy>
  <cp:revision>215</cp:revision>
  <cp:lastPrinted>2018-01-11T05:15:09Z</cp:lastPrinted>
  <dcterms:created xsi:type="dcterms:W3CDTF">2016-11-02T06:59:36Z</dcterms:created>
  <dcterms:modified xsi:type="dcterms:W3CDTF">2018-03-22T23:14:56Z</dcterms:modified>
</cp:coreProperties>
</file>