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1"/>
  </p:notesMasterIdLst>
  <p:handoutMasterIdLst>
    <p:handoutMasterId r:id="rId12"/>
  </p:handoutMasterIdLst>
  <p:sldIdLst>
    <p:sldId id="279" r:id="rId2"/>
    <p:sldId id="280" r:id="rId3"/>
    <p:sldId id="281" r:id="rId4"/>
    <p:sldId id="282" r:id="rId5"/>
    <p:sldId id="283" r:id="rId6"/>
    <p:sldId id="284" r:id="rId7"/>
    <p:sldId id="285" r:id="rId8"/>
    <p:sldId id="286" r:id="rId9"/>
    <p:sldId id="287" r:id="rId10"/>
  </p:sldIdLst>
  <p:sldSz cx="9144000" cy="6858000" type="screen4x3"/>
  <p:notesSz cx="6807200" cy="9939338"/>
  <p:defaultTextStyle>
    <a:defPPr>
      <a:defRPr lang="ja-JP"/>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5B20"/>
    <a:srgbClr val="66FFFF"/>
    <a:srgbClr val="CCFFCC"/>
    <a:srgbClr val="E0E0E0"/>
    <a:srgbClr val="33CC33"/>
    <a:srgbClr val="CCFF33"/>
    <a:srgbClr val="DDDDDD"/>
    <a:srgbClr val="CCFF99"/>
    <a:srgbClr val="99FF66"/>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6" autoAdjust="0"/>
    <p:restoredTop sz="74028" autoAdjust="0"/>
  </p:normalViewPr>
  <p:slideViewPr>
    <p:cSldViewPr snapToGrid="0">
      <p:cViewPr varScale="1">
        <p:scale>
          <a:sx n="71" d="100"/>
          <a:sy n="71" d="100"/>
        </p:scale>
        <p:origin x="1915"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038" y="67"/>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199" tIns="46099" rIns="92199" bIns="4609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2199" tIns="46099" rIns="92199" bIns="46099" rtlCol="0"/>
          <a:lstStyle>
            <a:lvl1pPr algn="r">
              <a:defRPr sz="1200"/>
            </a:lvl1pPr>
          </a:lstStyle>
          <a:p>
            <a:fld id="{22CAEB92-FF14-404D-B7CD-129B91A70BB0}" type="datetimeFigureOut">
              <a:rPr kumimoji="1" lang="ja-JP" altLang="en-US" smtClean="0"/>
              <a:t>2021/3/16</a:t>
            </a:fld>
            <a:endParaRPr kumimoji="1" lang="ja-JP" altLang="en-US"/>
          </a:p>
        </p:txBody>
      </p:sp>
      <p:sp>
        <p:nvSpPr>
          <p:cNvPr id="4" name="フッター プレースホルダー 3"/>
          <p:cNvSpPr>
            <a:spLocks noGrp="1"/>
          </p:cNvSpPr>
          <p:nvPr>
            <p:ph type="ftr" sz="quarter" idx="2"/>
          </p:nvPr>
        </p:nvSpPr>
        <p:spPr>
          <a:xfrm>
            <a:off x="1" y="9440646"/>
            <a:ext cx="2949787" cy="496967"/>
          </a:xfrm>
          <a:prstGeom prst="rect">
            <a:avLst/>
          </a:prstGeom>
        </p:spPr>
        <p:txBody>
          <a:bodyPr vert="horz" lIns="92199" tIns="46099" rIns="92199" bIns="4609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2199" tIns="46099" rIns="92199" bIns="46099" rtlCol="0" anchor="b"/>
          <a:lstStyle>
            <a:lvl1pPr algn="r">
              <a:defRPr sz="1200"/>
            </a:lvl1pPr>
          </a:lstStyle>
          <a:p>
            <a:fld id="{3D6EC6A7-AC68-4DC2-BE1D-B9E3B6A13F3A}" type="slidenum">
              <a:rPr kumimoji="1" lang="ja-JP" altLang="en-US" smtClean="0"/>
              <a:t>‹#›</a:t>
            </a:fld>
            <a:endParaRPr kumimoji="1" lang="ja-JP" altLang="en-US"/>
          </a:p>
        </p:txBody>
      </p:sp>
    </p:spTree>
    <p:extLst>
      <p:ext uri="{BB962C8B-B14F-4D97-AF65-F5344CB8AC3E}">
        <p14:creationId xmlns:p14="http://schemas.microsoft.com/office/powerpoint/2010/main" val="3283873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9" tIns="46099" rIns="92199" bIns="46099" numCol="1" anchor="t" anchorCtr="0" compatLnSpc="1">
            <a:prstTxWarp prst="textNoShape">
              <a:avLst/>
            </a:prstTxWarp>
          </a:bodyPr>
          <a:lstStyle>
            <a:lvl1pPr eaLnBrk="1" hangingPunct="1">
              <a:defRPr sz="1200" smtClean="0"/>
            </a:lvl1pPr>
          </a:lstStyle>
          <a:p>
            <a:pPr>
              <a:defRPr/>
            </a:pPr>
            <a:endParaRPr lang="en-US" altLang="ja-JP"/>
          </a:p>
        </p:txBody>
      </p:sp>
      <p:sp>
        <p:nvSpPr>
          <p:cNvPr id="5123" name="Rectangle 3"/>
          <p:cNvSpPr>
            <a:spLocks noGrp="1" noChangeArrowheads="1"/>
          </p:cNvSpPr>
          <p:nvPr>
            <p:ph type="dt" idx="1"/>
          </p:nvPr>
        </p:nvSpPr>
        <p:spPr bwMode="auto">
          <a:xfrm>
            <a:off x="3857413"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9" tIns="46099" rIns="92199" bIns="46099" numCol="1" anchor="t" anchorCtr="0" compatLnSpc="1">
            <a:prstTxWarp prst="textNoShape">
              <a:avLst/>
            </a:prstTxWarp>
          </a:bodyPr>
          <a:lstStyle>
            <a:lvl1pPr algn="r" eaLnBrk="1" hangingPunct="1">
              <a:defRPr sz="1200" smtClean="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17575" y="744538"/>
            <a:ext cx="4972050" cy="37290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7627" y="4721185"/>
            <a:ext cx="4991947"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9" tIns="46099" rIns="92199" bIns="4609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1" y="9442372"/>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9" tIns="46099" rIns="92199" bIns="46099" numCol="1" anchor="b" anchorCtr="0" compatLnSpc="1">
            <a:prstTxWarp prst="textNoShape">
              <a:avLst/>
            </a:prstTxWarp>
          </a:bodyPr>
          <a:lstStyle>
            <a:lvl1pPr eaLnBrk="1" hangingPunct="1">
              <a:defRPr sz="1200" smtClean="0"/>
            </a:lvl1pPr>
          </a:lstStyle>
          <a:p>
            <a:pPr>
              <a:defRPr/>
            </a:pPr>
            <a:endParaRPr lang="en-US" altLang="ja-JP"/>
          </a:p>
        </p:txBody>
      </p:sp>
      <p:sp>
        <p:nvSpPr>
          <p:cNvPr id="5127" name="Rectangle 7"/>
          <p:cNvSpPr>
            <a:spLocks noGrp="1" noChangeArrowheads="1"/>
          </p:cNvSpPr>
          <p:nvPr>
            <p:ph type="sldNum" sz="quarter" idx="5"/>
          </p:nvPr>
        </p:nvSpPr>
        <p:spPr bwMode="auto">
          <a:xfrm>
            <a:off x="3857413" y="9442372"/>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9" tIns="46099" rIns="92199" bIns="46099" numCol="1" anchor="b" anchorCtr="0" compatLnSpc="1">
            <a:prstTxWarp prst="textNoShape">
              <a:avLst/>
            </a:prstTxWarp>
          </a:bodyPr>
          <a:lstStyle>
            <a:lvl1pPr algn="r" eaLnBrk="1" hangingPunct="1">
              <a:defRPr sz="1200" smtClean="0"/>
            </a:lvl1pPr>
          </a:lstStyle>
          <a:p>
            <a:pPr>
              <a:defRPr/>
            </a:pPr>
            <a:fld id="{971185AA-3C0B-4F35-97BD-C8298C40C359}" type="slidenum">
              <a:rPr lang="en-US" altLang="ja-JP"/>
              <a:pPr>
                <a:defRPr/>
              </a:pPr>
              <a:t>‹#›</a:t>
            </a:fld>
            <a:endParaRPr lang="en-US" altLang="ja-JP"/>
          </a:p>
        </p:txBody>
      </p:sp>
    </p:spTree>
    <p:extLst>
      <p:ext uri="{BB962C8B-B14F-4D97-AF65-F5344CB8AC3E}">
        <p14:creationId xmlns:p14="http://schemas.microsoft.com/office/powerpoint/2010/main" val="11092737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defTabSz="921926"/>
            <a:r>
              <a:rPr lang="ja-JP" altLang="en-US" dirty="0">
                <a:latin typeface="メイリオ" panose="020B0604030504040204" pitchFamily="50" charset="-128"/>
                <a:ea typeface="メイリオ" panose="020B0604030504040204" pitchFamily="50" charset="-128"/>
              </a:rPr>
              <a:t>探究研修モジュール「情報の</a:t>
            </a:r>
            <a:r>
              <a:rPr lang="ja-JP" altLang="en-US" dirty="0" smtClean="0">
                <a:latin typeface="メイリオ" panose="020B0604030504040204" pitchFamily="50" charset="-128"/>
                <a:ea typeface="メイリオ" panose="020B0604030504040204" pitchFamily="50" charset="-128"/>
              </a:rPr>
              <a:t>収集 ２部 ワークショップ編</a:t>
            </a:r>
            <a:r>
              <a:rPr lang="ja-JP" altLang="en-US" dirty="0">
                <a:latin typeface="メイリオ" panose="020B0604030504040204" pitchFamily="50" charset="-128"/>
                <a:ea typeface="メイリオ" panose="020B0604030504040204" pitchFamily="50" charset="-128"/>
              </a:rPr>
              <a:t>」を始めます。</a:t>
            </a:r>
            <a:endParaRPr lang="en-US" altLang="ja-JP" dirty="0">
              <a:latin typeface="メイリオ" panose="020B0604030504040204" pitchFamily="50" charset="-128"/>
              <a:ea typeface="メイリオ" panose="020B0604030504040204" pitchFamily="50" charset="-128"/>
            </a:endParaRPr>
          </a:p>
          <a:p>
            <a:pPr algn="just"/>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次のページ</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971185AA-3C0B-4F35-97BD-C8298C40C359}" type="slidenum">
              <a:rPr lang="en-US" altLang="ja-JP" smtClean="0"/>
              <a:pPr>
                <a:defRPr/>
              </a:pPr>
              <a:t>1</a:t>
            </a:fld>
            <a:endParaRPr lang="en-US" altLang="ja-JP"/>
          </a:p>
        </p:txBody>
      </p:sp>
    </p:spTree>
    <p:extLst>
      <p:ext uri="{BB962C8B-B14F-4D97-AF65-F5344CB8AC3E}">
        <p14:creationId xmlns:p14="http://schemas.microsoft.com/office/powerpoint/2010/main" val="638407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メイリオ" panose="020B0604030504040204" pitchFamily="50" charset="-128"/>
                <a:ea typeface="メイリオ" panose="020B0604030504040204" pitchFamily="50" charset="-128"/>
              </a:rPr>
              <a:t>「高等学校学習指導要領解説　総合的な探究の時間編」に、情報を収集する活動とは、</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「探究活動の目的に応じて</a:t>
            </a:r>
            <a:r>
              <a:rPr lang="ja-JP" altLang="en-US" dirty="0" smtClean="0">
                <a:latin typeface="メイリオ" panose="020B0604030504040204" pitchFamily="50" charset="-128"/>
                <a:ea typeface="メイリオ" panose="020B0604030504040204" pitchFamily="50" charset="-128"/>
              </a:rPr>
              <a:t>、</a:t>
            </a:r>
            <a:r>
              <a:rPr lang="ja-JP" altLang="en-US" spc="-100" dirty="0" smtClean="0">
                <a:latin typeface="メイリオ" panose="020B0604030504040204" pitchFamily="50" charset="-128"/>
                <a:ea typeface="メイリオ" panose="020B0604030504040204" pitchFamily="50" charset="-128"/>
              </a:rPr>
              <a:t>本</a:t>
            </a:r>
            <a:r>
              <a:rPr lang="ja-JP" altLang="en-US" spc="-100" dirty="0" smtClean="0">
                <a:latin typeface="メイリオ" panose="020B0604030504040204" pitchFamily="50" charset="-128"/>
                <a:ea typeface="メイリオ" panose="020B0604030504040204" pitchFamily="50" charset="-128"/>
              </a:rPr>
              <a:t>や</a:t>
            </a:r>
            <a:r>
              <a:rPr lang="ja-JP" altLang="en-US" spc="-100" dirty="0">
                <a:latin typeface="メイリオ" panose="020B0604030504040204" pitchFamily="50" charset="-128"/>
                <a:ea typeface="メイリオ" panose="020B0604030504040204" pitchFamily="50" charset="-128"/>
              </a:rPr>
              <a:t>インターネットを活用したり、</a:t>
            </a:r>
            <a:r>
              <a:rPr lang="ja-JP" altLang="en-US" dirty="0">
                <a:latin typeface="メイリオ" panose="020B0604030504040204" pitchFamily="50" charset="-128"/>
                <a:ea typeface="メイリオ" panose="020B0604030504040204" pitchFamily="50" charset="-128"/>
              </a:rPr>
              <a:t>適切な相手を</a:t>
            </a:r>
            <a:r>
              <a:rPr lang="ja-JP" altLang="en-US" dirty="0" smtClean="0">
                <a:latin typeface="メイリオ" panose="020B0604030504040204" pitchFamily="50" charset="-128"/>
                <a:ea typeface="メイリオ" panose="020B0604030504040204" pitchFamily="50" charset="-128"/>
              </a:rPr>
              <a:t>見付けて</a:t>
            </a:r>
            <a:r>
              <a:rPr lang="ja-JP" altLang="en-US" dirty="0">
                <a:latin typeface="メイリオ" panose="020B0604030504040204" pitchFamily="50" charset="-128"/>
                <a:ea typeface="メイリオ" panose="020B0604030504040204" pitchFamily="50" charset="-128"/>
              </a:rPr>
              <a:t>問合わせをしたりして、探究課題に関する情報を幅広く収集する活動」と定義されています。ただし、情報を収集する活動では、情報をそのまま丸写しにすれば、学習活動を終えた気になってしまうことが懸念されるので、実際に相手を訪問し、見学や体験をしたりインタビューをしたりするなど、</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直接体験を重視した方法による情報収集を取り入れることがポイントとなります。また、収集した情報の内容については、</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その情報がデータや根拠に基づく信頼性が高いものであるのかどうかを常に吟味しておくことが大切です。</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★次のページ</a:t>
            </a:r>
            <a:r>
              <a:rPr lang="en-US" altLang="ja-JP" dirty="0">
                <a:latin typeface="メイリオ" panose="020B0604030504040204" pitchFamily="50" charset="-128"/>
                <a:ea typeface="メイリオ" panose="020B0604030504040204" pitchFamily="50" charset="-128"/>
              </a:rPr>
              <a:t>】</a:t>
            </a:r>
          </a:p>
        </p:txBody>
      </p:sp>
      <p:sp>
        <p:nvSpPr>
          <p:cNvPr id="4" name="スライド番号プレースホルダー 3"/>
          <p:cNvSpPr>
            <a:spLocks noGrp="1"/>
          </p:cNvSpPr>
          <p:nvPr>
            <p:ph type="sldNum" sz="quarter" idx="10"/>
          </p:nvPr>
        </p:nvSpPr>
        <p:spPr/>
        <p:txBody>
          <a:bodyPr/>
          <a:lstStyle/>
          <a:p>
            <a:pPr>
              <a:defRPr/>
            </a:pPr>
            <a:fld id="{971185AA-3C0B-4F35-97BD-C8298C40C359}" type="slidenum">
              <a:rPr lang="en-US" altLang="ja-JP" smtClean="0"/>
              <a:pPr>
                <a:defRPr/>
              </a:pPr>
              <a:t>2</a:t>
            </a:fld>
            <a:endParaRPr lang="en-US" altLang="ja-JP"/>
          </a:p>
        </p:txBody>
      </p:sp>
    </p:spTree>
    <p:extLst>
      <p:ext uri="{BB962C8B-B14F-4D97-AF65-F5344CB8AC3E}">
        <p14:creationId xmlns:p14="http://schemas.microsoft.com/office/powerpoint/2010/main" val="41960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メイリオ" panose="020B0604030504040204" pitchFamily="50" charset="-128"/>
                <a:ea typeface="メイリオ" panose="020B0604030504040204" pitchFamily="50" charset="-128"/>
              </a:rPr>
              <a:t>それでは、情報を収集する活動のポイントや情報収集の効果的な方法について、</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人</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台端末を活用する場面を想定して考えてみたいと思います</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A</a:t>
            </a:r>
            <a:r>
              <a:rPr lang="ja-JP" altLang="en-US" dirty="0" smtClean="0">
                <a:latin typeface="メイリオ" panose="020B0604030504040204" pitchFamily="50" charset="-128"/>
                <a:ea typeface="メイリオ" panose="020B0604030504040204" pitchFamily="50" charset="-128"/>
              </a:rPr>
              <a:t>さんは、</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「地域の観光の活性化」を探究テーマとして取り上げることにしました。</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さんは、このテーマについて、インターネットを使って情報を収集をし、自動車を利用する観光客が経路検索で目的地を秋芳洞に設定した月別のデータを入手し</a:t>
            </a:r>
            <a:r>
              <a:rPr lang="ja-JP" altLang="en-US" dirty="0" smtClean="0">
                <a:latin typeface="メイリオ" panose="020B0604030504040204" pitchFamily="50" charset="-128"/>
                <a:ea typeface="メイリオ" panose="020B0604030504040204" pitchFamily="50" charset="-128"/>
              </a:rPr>
              <a:t>、この</a:t>
            </a:r>
            <a:r>
              <a:rPr lang="ja-JP" altLang="en-US" dirty="0">
                <a:latin typeface="メイリオ" panose="020B0604030504040204" pitchFamily="50" charset="-128"/>
                <a:ea typeface="メイリオ" panose="020B0604030504040204" pitchFamily="50" charset="-128"/>
              </a:rPr>
              <a:t>ような折れ線グラフを作成しました</a:t>
            </a:r>
            <a:r>
              <a:rPr lang="ja-JP" altLang="en-US" dirty="0" smtClean="0">
                <a:latin typeface="メイリオ" panose="020B0604030504040204" pitchFamily="50" charset="-128"/>
                <a:ea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endParaRPr>
          </a:p>
          <a:p>
            <a:pPr algn="just"/>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これ</a:t>
            </a:r>
            <a:r>
              <a:rPr lang="ja-JP" altLang="en-US" dirty="0">
                <a:latin typeface="メイリオ" panose="020B0604030504040204" pitchFamily="50" charset="-128"/>
                <a:ea typeface="メイリオ" panose="020B0604030504040204" pitchFamily="50" charset="-128"/>
              </a:rPr>
              <a:t>は、目的に応じて、数学的な表現を活用し、既習の知識や技能を関連付けながら、統合的・発展的に考えると</a:t>
            </a:r>
            <a:r>
              <a:rPr lang="ja-JP" altLang="en-US" dirty="0" smtClean="0">
                <a:latin typeface="メイリオ" panose="020B0604030504040204" pitchFamily="50" charset="-128"/>
                <a:ea typeface="メイリオ" panose="020B0604030504040204" pitchFamily="50" charset="-128"/>
              </a:rPr>
              <a:t>いう、数学的</a:t>
            </a:r>
            <a:r>
              <a:rPr lang="ja-JP" altLang="en-US" dirty="0">
                <a:latin typeface="メイリオ" panose="020B0604030504040204" pitchFamily="50" charset="-128"/>
                <a:ea typeface="メイリオ" panose="020B0604030504040204" pitchFamily="50" charset="-128"/>
              </a:rPr>
              <a:t>な見方・考え方を働かせた姿です。</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そして、</a:t>
            </a: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さんは、このグラフから、秋芳洞は</a:t>
            </a:r>
            <a:r>
              <a:rPr lang="ja-JP" altLang="en-US" dirty="0" smtClean="0">
                <a:latin typeface="メイリオ" panose="020B0604030504040204" pitchFamily="50" charset="-128"/>
                <a:ea typeface="メイリオ" panose="020B0604030504040204" pitchFamily="50" charset="-128"/>
              </a:rPr>
              <a:t>毎年</a:t>
            </a:r>
            <a:r>
              <a:rPr lang="en-US" altLang="ja-JP" dirty="0" smtClean="0">
                <a:latin typeface="メイリオ" panose="020B0604030504040204" pitchFamily="50" charset="-128"/>
                <a:ea typeface="メイリオ" panose="020B0604030504040204" pitchFamily="50" charset="-128"/>
              </a:rPr>
              <a:t>12</a:t>
            </a:r>
            <a:r>
              <a:rPr lang="ja-JP" altLang="en-US" dirty="0" smtClean="0">
                <a:latin typeface="メイリオ" panose="020B0604030504040204" pitchFamily="50" charset="-128"/>
                <a:ea typeface="メイリオ" panose="020B0604030504040204" pitchFamily="50" charset="-128"/>
              </a:rPr>
              <a:t>月</a:t>
            </a:r>
            <a:r>
              <a:rPr lang="ja-JP" altLang="en-US" dirty="0">
                <a:latin typeface="メイリオ" panose="020B0604030504040204" pitchFamily="50" charset="-128"/>
                <a:ea typeface="メイリオ" panose="020B0604030504040204" pitchFamily="50" charset="-128"/>
              </a:rPr>
              <a:t>になると極端に観光客が少なくなっていることに気が付きました。</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そこで、「１２月に鍾乳洞で何らかのイベントを企画すれば、観光客の増加に結びつけられるのではないか」という発想をすることができました。このように、入手した情報を利用して、さらに新しい発想やアイデアを生み出せるように仕組むには、どのような手立てを講ずればよいのでしょうか。</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★次のページ</a:t>
            </a:r>
            <a:r>
              <a:rPr lang="en-US" altLang="ja-JP" dirty="0">
                <a:latin typeface="メイリオ" panose="020B0604030504040204" pitchFamily="50" charset="-128"/>
                <a:ea typeface="メイリオ" panose="020B0604030504040204" pitchFamily="50" charset="-128"/>
              </a:rPr>
              <a:t>】</a:t>
            </a:r>
          </a:p>
        </p:txBody>
      </p:sp>
      <p:sp>
        <p:nvSpPr>
          <p:cNvPr id="4" name="スライド番号プレースホルダー 3"/>
          <p:cNvSpPr>
            <a:spLocks noGrp="1"/>
          </p:cNvSpPr>
          <p:nvPr>
            <p:ph type="sldNum" sz="quarter" idx="10"/>
          </p:nvPr>
        </p:nvSpPr>
        <p:spPr/>
        <p:txBody>
          <a:bodyPr/>
          <a:lstStyle/>
          <a:p>
            <a:pPr>
              <a:defRPr/>
            </a:pPr>
            <a:fld id="{971185AA-3C0B-4F35-97BD-C8298C40C359}" type="slidenum">
              <a:rPr lang="en-US" altLang="ja-JP" smtClean="0"/>
              <a:pPr>
                <a:defRPr/>
              </a:pPr>
              <a:t>3</a:t>
            </a:fld>
            <a:endParaRPr lang="en-US" altLang="ja-JP"/>
          </a:p>
        </p:txBody>
      </p:sp>
    </p:spTree>
    <p:extLst>
      <p:ext uri="{BB962C8B-B14F-4D97-AF65-F5344CB8AC3E}">
        <p14:creationId xmlns:p14="http://schemas.microsoft.com/office/powerpoint/2010/main" val="41960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メイリオ" panose="020B0604030504040204" pitchFamily="50" charset="-128"/>
                <a:ea typeface="メイリオ" panose="020B0604030504040204" pitchFamily="50" charset="-128"/>
              </a:rPr>
              <a:t>ワークショップを通して考えてみたいと思います。</a:t>
            </a:r>
            <a:endParaRPr lang="en-US" altLang="ja-JP" dirty="0">
              <a:latin typeface="メイリオ" panose="020B0604030504040204" pitchFamily="50" charset="-128"/>
              <a:ea typeface="メイリオ" panose="020B0604030504040204" pitchFamily="50" charset="-128"/>
            </a:endParaRPr>
          </a:p>
          <a:p>
            <a:pPr algn="just"/>
            <a:r>
              <a:rPr lang="ja-JP" altLang="en-US" dirty="0">
                <a:latin typeface="メイリオ" panose="020B0604030504040204" pitchFamily="50" charset="-128"/>
                <a:ea typeface="メイリオ" panose="020B0604030504040204" pitchFamily="50" charset="-128"/>
              </a:rPr>
              <a:t>まず、タブレット型端末で</a:t>
            </a:r>
            <a:r>
              <a:rPr lang="ja-JP" altLang="en-US" dirty="0" smtClean="0">
                <a:latin typeface="メイリオ" panose="020B0604030504040204" pitchFamily="50" charset="-128"/>
                <a:ea typeface="メイリオ" panose="020B0604030504040204" pitchFamily="50" charset="-128"/>
              </a:rPr>
              <a:t>スクリーン又</a:t>
            </a:r>
            <a:r>
              <a:rPr lang="ja-JP" altLang="en-US" dirty="0">
                <a:latin typeface="メイリオ" panose="020B0604030504040204" pitchFamily="50" charset="-128"/>
                <a:ea typeface="メイリオ" panose="020B0604030504040204" pitchFamily="50" charset="-128"/>
              </a:rPr>
              <a:t>は</a:t>
            </a:r>
            <a:r>
              <a:rPr lang="ja-JP" altLang="en-US" dirty="0" smtClean="0">
                <a:latin typeface="メイリオ" panose="020B0604030504040204" pitchFamily="50" charset="-128"/>
                <a:ea typeface="メイリオ" panose="020B0604030504040204" pitchFamily="50" charset="-128"/>
              </a:rPr>
              <a:t>ワークシートの</a:t>
            </a:r>
            <a:r>
              <a:rPr lang="en-US" altLang="ja-JP" dirty="0">
                <a:latin typeface="メイリオ" panose="020B0604030504040204" pitchFamily="50" charset="-128"/>
                <a:ea typeface="メイリオ" panose="020B0604030504040204" pitchFamily="50" charset="-128"/>
              </a:rPr>
              <a:t>QR</a:t>
            </a:r>
            <a:r>
              <a:rPr lang="ja-JP" altLang="en-US" dirty="0">
                <a:latin typeface="メイリオ" panose="020B0604030504040204" pitchFamily="50" charset="-128"/>
                <a:ea typeface="メイリオ" panose="020B0604030504040204" pitchFamily="50" charset="-128"/>
              </a:rPr>
              <a:t>コードを読み取ってください</a:t>
            </a:r>
            <a:r>
              <a:rPr lang="ja-JP" altLang="en-US" dirty="0" smtClean="0">
                <a:latin typeface="メイリオ" panose="020B0604030504040204" pitchFamily="50" charset="-128"/>
                <a:ea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endParaRPr>
          </a:p>
          <a:p>
            <a:pPr algn="just"/>
            <a:r>
              <a:rPr lang="ja-JP" altLang="en-US"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数分間）</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★次のページ</a:t>
            </a:r>
            <a:r>
              <a:rPr lang="en-US" altLang="ja-JP" dirty="0">
                <a:latin typeface="メイリオ" panose="020B0604030504040204" pitchFamily="50" charset="-128"/>
                <a:ea typeface="メイリオ" panose="020B0604030504040204" pitchFamily="50" charset="-128"/>
              </a:rPr>
              <a:t>】</a:t>
            </a:r>
            <a:endParaRPr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971185AA-3C0B-4F35-97BD-C8298C40C359}" type="slidenum">
              <a:rPr lang="en-US" altLang="ja-JP" smtClean="0"/>
              <a:pPr>
                <a:defRPr/>
              </a:pPr>
              <a:t>4</a:t>
            </a:fld>
            <a:endParaRPr lang="en-US" altLang="ja-JP"/>
          </a:p>
        </p:txBody>
      </p:sp>
    </p:spTree>
    <p:extLst>
      <p:ext uri="{BB962C8B-B14F-4D97-AF65-F5344CB8AC3E}">
        <p14:creationId xmlns:p14="http://schemas.microsoft.com/office/powerpoint/2010/main" val="931296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メイリオ" panose="020B0604030504040204" pitchFamily="50" charset="-128"/>
                <a:ea typeface="メイリオ" panose="020B0604030504040204" pitchFamily="50" charset="-128"/>
              </a:rPr>
              <a:t>ワークショップを行うにあたって、次のような場面を設定したいと思います。スライドを御覧ください</a:t>
            </a:r>
            <a:r>
              <a:rPr lang="ja-JP" altLang="en-US" dirty="0" smtClean="0">
                <a:latin typeface="メイリオ" panose="020B0604030504040204" pitchFamily="50" charset="-128"/>
                <a:ea typeface="メイリオ" panose="020B0604030504040204" pitchFamily="50" charset="-128"/>
              </a:rPr>
              <a:t>。</a:t>
            </a:r>
          </a:p>
          <a:p>
            <a:pPr algn="just"/>
            <a:r>
              <a:rPr lang="ja-JP" altLang="en-US" dirty="0" smtClean="0">
                <a:latin typeface="メイリオ" panose="020B0604030504040204" pitchFamily="50" charset="-128"/>
                <a:ea typeface="メイリオ" panose="020B0604030504040204" pitchFamily="50" charset="-128"/>
              </a:rPr>
              <a:t>これ</a:t>
            </a:r>
            <a:r>
              <a:rPr lang="ja-JP" altLang="en-US" dirty="0">
                <a:latin typeface="メイリオ" panose="020B0604030504040204" pitchFamily="50" charset="-128"/>
                <a:ea typeface="メイリオ" panose="020B0604030504040204" pitchFamily="50" charset="-128"/>
              </a:rPr>
              <a:t>は、あなたが勤めている学校の総合的な探究の時間で使用している情報収集用のリンク集です。今、あなたは、総合的な探究の時間の担当者として</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1</a:t>
            </a:r>
            <a:r>
              <a:rPr lang="ja-JP" altLang="en-US" dirty="0" smtClean="0">
                <a:latin typeface="メイリオ" panose="020B0604030504040204" pitchFamily="50" charset="-128"/>
                <a:ea typeface="メイリオ" panose="020B0604030504040204" pitchFamily="50" charset="-128"/>
              </a:rPr>
              <a:t>人</a:t>
            </a:r>
            <a:r>
              <a:rPr lang="en-US" altLang="ja-JP" dirty="0" smtClean="0">
                <a:latin typeface="メイリオ" panose="020B0604030504040204" pitchFamily="50" charset="-128"/>
                <a:ea typeface="メイリオ" panose="020B0604030504040204" pitchFamily="50" charset="-128"/>
              </a:rPr>
              <a:t>1</a:t>
            </a:r>
            <a:r>
              <a:rPr lang="ja-JP" altLang="en-US" dirty="0" smtClean="0">
                <a:latin typeface="メイリオ" panose="020B0604030504040204" pitchFamily="50" charset="-128"/>
                <a:ea typeface="メイリオ" panose="020B0604030504040204" pitchFamily="50" charset="-128"/>
              </a:rPr>
              <a:t>台端末を効果的に活用して、この</a:t>
            </a:r>
            <a:r>
              <a:rPr lang="ja-JP" altLang="en-US" dirty="0">
                <a:latin typeface="メイリオ" panose="020B0604030504040204" pitchFamily="50" charset="-128"/>
                <a:ea typeface="メイリオ" panose="020B0604030504040204" pitchFamily="50" charset="-128"/>
              </a:rPr>
              <a:t>リンク集を作り直そうとしています。</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このリンク集を、どのように改善すれば、先ほどの</a:t>
            </a:r>
            <a:r>
              <a:rPr lang="en-US" altLang="ja-JP" dirty="0">
                <a:latin typeface="メイリオ" panose="020B0604030504040204" pitchFamily="50" charset="-128"/>
                <a:ea typeface="メイリオ" panose="020B0604030504040204" pitchFamily="50" charset="-128"/>
              </a:rPr>
              <a:t>A</a:t>
            </a:r>
            <a:r>
              <a:rPr lang="ja-JP" altLang="en-US" dirty="0" err="1" smtClean="0">
                <a:latin typeface="メイリオ" panose="020B0604030504040204" pitchFamily="50" charset="-128"/>
                <a:ea typeface="メイリオ" panose="020B0604030504040204" pitchFamily="50" charset="-128"/>
              </a:rPr>
              <a:t>さんのような</a:t>
            </a:r>
            <a:r>
              <a:rPr lang="ja-JP" altLang="en-US" dirty="0" smtClean="0">
                <a:latin typeface="メイリオ" panose="020B0604030504040204" pitchFamily="50" charset="-128"/>
                <a:ea typeface="メイリオ" panose="020B0604030504040204" pitchFamily="50" charset="-128"/>
              </a:rPr>
              <a:t>発想</a:t>
            </a:r>
            <a:r>
              <a:rPr lang="ja-JP" altLang="en-US" dirty="0">
                <a:latin typeface="メイリオ" panose="020B0604030504040204" pitchFamily="50" charset="-128"/>
                <a:ea typeface="メイリオ" panose="020B0604030504040204" pitchFamily="50" charset="-128"/>
              </a:rPr>
              <a:t>を引き出すリンク集にすることができるでしょうか？</a:t>
            </a:r>
            <a:endParaRPr lang="en-US" altLang="ja-JP" dirty="0">
              <a:latin typeface="メイリオ" panose="020B0604030504040204" pitchFamily="50" charset="-128"/>
              <a:ea typeface="メイリオ" panose="020B0604030504040204" pitchFamily="50" charset="-128"/>
            </a:endParaRPr>
          </a:p>
          <a:p>
            <a:pPr algn="just"/>
            <a:r>
              <a:rPr lang="ja-JP" altLang="en-US" dirty="0">
                <a:latin typeface="メイリオ" panose="020B0604030504040204" pitchFamily="50" charset="-128"/>
                <a:ea typeface="メイリオ" panose="020B0604030504040204" pitchFamily="50" charset="-128"/>
              </a:rPr>
              <a:t>ご自身が担当されている教科の視点からこのリンク集の工夫や改善点をワークシートの枠の中に書き込んで</a:t>
            </a:r>
            <a:r>
              <a:rPr lang="ja-JP" altLang="en-US" dirty="0" smtClean="0">
                <a:latin typeface="メイリオ" panose="020B0604030504040204" pitchFamily="50" charset="-128"/>
                <a:ea typeface="メイリオ" panose="020B0604030504040204" pitchFamily="50" charset="-128"/>
              </a:rPr>
              <a:t>みましょう</a:t>
            </a:r>
            <a:r>
              <a:rPr lang="ja-JP" altLang="en-US" dirty="0" smtClean="0">
                <a:latin typeface="メイリオ" panose="020B0604030504040204" pitchFamily="50" charset="-128"/>
                <a:ea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endParaRPr>
          </a:p>
          <a:p>
            <a:pPr algn="just"/>
            <a:r>
              <a:rPr lang="ja-JP" altLang="en-US"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約２分間）</a:t>
            </a:r>
            <a:endParaRPr lang="en-US" altLang="ja-JP" dirty="0" smtClean="0">
              <a:latin typeface="メイリオ" panose="020B0604030504040204" pitchFamily="50" charset="-128"/>
              <a:ea typeface="メイリオ" panose="020B0604030504040204" pitchFamily="50" charset="-128"/>
            </a:endParaRPr>
          </a:p>
          <a:p>
            <a:pPr algn="just"/>
            <a:r>
              <a:rPr lang="ja-JP" altLang="en-US" dirty="0" smtClean="0">
                <a:latin typeface="メイリオ" panose="020B0604030504040204" pitchFamily="50" charset="-128"/>
                <a:ea typeface="メイリオ" panose="020B0604030504040204" pitchFamily="50" charset="-128"/>
              </a:rPr>
              <a:t>それで</a:t>
            </a:r>
            <a:r>
              <a:rPr lang="ja-JP" altLang="en-US" dirty="0" smtClean="0">
                <a:latin typeface="メイリオ" panose="020B0604030504040204" pitchFamily="50" charset="-128"/>
                <a:ea typeface="メイリオ" panose="020B0604030504040204" pitchFamily="50" charset="-128"/>
              </a:rPr>
              <a:t>はワークシート</a:t>
            </a:r>
            <a:r>
              <a:rPr lang="ja-JP" altLang="en-US" dirty="0" smtClean="0">
                <a:latin typeface="メイリオ" panose="020B0604030504040204" pitchFamily="50" charset="-128"/>
                <a:ea typeface="メイリオ" panose="020B0604030504040204" pitchFamily="50" charset="-128"/>
              </a:rPr>
              <a:t>を基に他の人と気付きを共有してみましょう。（約</a:t>
            </a:r>
            <a:r>
              <a:rPr lang="en-US" altLang="ja-JP" dirty="0" smtClean="0">
                <a:latin typeface="メイリオ" panose="020B0604030504040204" pitchFamily="50" charset="-128"/>
                <a:ea typeface="メイリオ" panose="020B0604030504040204" pitchFamily="50" charset="-128"/>
              </a:rPr>
              <a:t>2</a:t>
            </a:r>
            <a:r>
              <a:rPr lang="ja-JP" altLang="en-US" dirty="0" smtClean="0">
                <a:latin typeface="メイリオ" panose="020B0604030504040204" pitchFamily="50" charset="-128"/>
                <a:ea typeface="メイリオ" panose="020B0604030504040204" pitchFamily="50" charset="-128"/>
              </a:rPr>
              <a:t>分間）</a:t>
            </a:r>
            <a:endParaRPr lang="en-US" altLang="ja-JP" dirty="0" smtClean="0">
              <a:latin typeface="メイリオ" panose="020B0604030504040204" pitchFamily="50" charset="-128"/>
              <a:ea typeface="メイリオ" panose="020B0604030504040204" pitchFamily="50" charset="-128"/>
            </a:endParaRPr>
          </a:p>
          <a:p>
            <a:pPr algn="just"/>
            <a:r>
              <a:rPr lang="ja-JP" altLang="en-US" dirty="0" smtClean="0">
                <a:latin typeface="メイリオ" panose="020B0604030504040204" pitchFamily="50" charset="-128"/>
                <a:ea typeface="メイリオ" panose="020B0604030504040204" pitchFamily="50" charset="-128"/>
              </a:rPr>
              <a:t>いかが</a:t>
            </a:r>
            <a:r>
              <a:rPr lang="ja-JP" altLang="en-US" dirty="0">
                <a:latin typeface="メイリオ" panose="020B0604030504040204" pitchFamily="50" charset="-128"/>
                <a:ea typeface="メイリオ" panose="020B0604030504040204" pitchFamily="50" charset="-128"/>
              </a:rPr>
              <a:t>だったでしょうか？おそらくテーマに即した情報に速やかにアクセスし、比較や関連付けができるように見出しを付けたり、複数の情報を掛け合わせて、新たな発想が生まれやすくなるように教科ごとに内容を整理して示したり、といった工夫やアイデアが挙げられたのではないでしょうか</a:t>
            </a:r>
            <a:r>
              <a:rPr lang="ja-JP" altLang="en-US" dirty="0" smtClean="0">
                <a:latin typeface="メイリオ" panose="020B0604030504040204" pitchFamily="50" charset="-128"/>
                <a:ea typeface="メイリオ" panose="020B0604030504040204" pitchFamily="50" charset="-128"/>
              </a:rPr>
              <a:t>？教師全体で有益な情報を持ち寄り、各学校で、学習活動のねらいに即したリンク集やカテゴリー別に整理したデータベースなどを準備しておくとよいでしょう。</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★次</a:t>
            </a:r>
            <a:r>
              <a:rPr lang="ja-JP" altLang="en-US" dirty="0">
                <a:latin typeface="メイリオ" panose="020B0604030504040204" pitchFamily="50" charset="-128"/>
                <a:ea typeface="メイリオ" panose="020B0604030504040204" pitchFamily="50" charset="-128"/>
              </a:rPr>
              <a:t>ページ</a:t>
            </a:r>
            <a:r>
              <a:rPr lang="ja-JP" altLang="en-US" dirty="0" smtClean="0">
                <a:latin typeface="メイリオ" panose="020B0604030504040204" pitchFamily="50" charset="-128"/>
                <a:ea typeface="メイリオ" panose="020B0604030504040204" pitchFamily="50" charset="-128"/>
              </a:rPr>
              <a:t>へ</a:t>
            </a:r>
            <a:r>
              <a:rPr lang="en-US" altLang="ja-JP" dirty="0" smtClean="0">
                <a:latin typeface="メイリオ" panose="020B0604030504040204" pitchFamily="50" charset="-128"/>
                <a:ea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endParaRPr>
          </a:p>
          <a:p>
            <a:endParaRPr kumimoji="1" lang="en-US" altLang="ja-JP" b="0" dirty="0"/>
          </a:p>
          <a:p>
            <a:endParaRPr kumimoji="1" lang="ja-JP" altLang="en-US" b="0" dirty="0"/>
          </a:p>
          <a:p>
            <a:endParaRPr kumimoji="1" lang="ja-JP" altLang="en-US" b="0" dirty="0"/>
          </a:p>
        </p:txBody>
      </p:sp>
      <p:sp>
        <p:nvSpPr>
          <p:cNvPr id="4" name="スライド番号プレースホルダー 3"/>
          <p:cNvSpPr>
            <a:spLocks noGrp="1"/>
          </p:cNvSpPr>
          <p:nvPr>
            <p:ph type="sldNum" sz="quarter" idx="10"/>
          </p:nvPr>
        </p:nvSpPr>
        <p:spPr/>
        <p:txBody>
          <a:bodyPr/>
          <a:lstStyle/>
          <a:p>
            <a:pPr>
              <a:defRPr/>
            </a:pPr>
            <a:fld id="{971185AA-3C0B-4F35-97BD-C8298C40C359}" type="slidenum">
              <a:rPr lang="en-US" altLang="ja-JP" smtClean="0"/>
              <a:pPr>
                <a:defRPr/>
              </a:pPr>
              <a:t>5</a:t>
            </a:fld>
            <a:endParaRPr lang="en-US" altLang="ja-JP"/>
          </a:p>
        </p:txBody>
      </p:sp>
    </p:spTree>
    <p:extLst>
      <p:ext uri="{BB962C8B-B14F-4D97-AF65-F5344CB8AC3E}">
        <p14:creationId xmlns:p14="http://schemas.microsoft.com/office/powerpoint/2010/main" val="144567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メイリオ" panose="020B0604030504040204" pitchFamily="50" charset="-128"/>
                <a:ea typeface="メイリオ" panose="020B0604030504040204" pitchFamily="50" charset="-128"/>
              </a:rPr>
              <a:t>現在、やまぐち総合教育支援センターウェブサイトやまぐちＩＣＴ新たな学びラボの探究・データに、</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公的機関のウェブサイトやデーターベース等にアクセスできる「飛耳長目」という情報収集用のリンク集を設けております</a:t>
            </a:r>
            <a:r>
              <a:rPr lang="ja-JP" altLang="en-US" dirty="0" smtClean="0">
                <a:latin typeface="メイリオ" panose="020B0604030504040204" pitchFamily="50" charset="-128"/>
                <a:ea typeface="メイリオ" panose="020B0604030504040204" pitchFamily="50" charset="-128"/>
              </a:rPr>
              <a:t>。タブレット型端末でスクリーンの</a:t>
            </a:r>
            <a:r>
              <a:rPr lang="en-US" altLang="ja-JP" dirty="0" smtClean="0">
                <a:latin typeface="メイリオ" panose="020B0604030504040204" pitchFamily="50" charset="-128"/>
                <a:ea typeface="メイリオ" panose="020B0604030504040204" pitchFamily="50" charset="-128"/>
              </a:rPr>
              <a:t>QR</a:t>
            </a:r>
            <a:r>
              <a:rPr lang="ja-JP" altLang="en-US" dirty="0" smtClean="0">
                <a:latin typeface="メイリオ" panose="020B0604030504040204" pitchFamily="50" charset="-128"/>
                <a:ea typeface="メイリオ" panose="020B0604030504040204" pitchFamily="50" charset="-128"/>
              </a:rPr>
              <a:t>コードを読み取ってください</a:t>
            </a:r>
            <a:r>
              <a:rPr lang="ja-JP" altLang="en-US" dirty="0" smtClean="0">
                <a:latin typeface="メイリオ" panose="020B0604030504040204" pitchFamily="50" charset="-128"/>
                <a:ea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endParaRPr>
          </a:p>
          <a:p>
            <a:pPr algn="just"/>
            <a:r>
              <a:rPr lang="ja-JP" altLang="en-US"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約</a:t>
            </a:r>
            <a:r>
              <a:rPr lang="en-US" altLang="ja-JP" dirty="0" smtClean="0">
                <a:latin typeface="メイリオ" panose="020B0604030504040204" pitchFamily="50" charset="-128"/>
                <a:ea typeface="メイリオ" panose="020B0604030504040204" pitchFamily="50" charset="-128"/>
              </a:rPr>
              <a:t>30</a:t>
            </a:r>
            <a:r>
              <a:rPr lang="ja-JP" altLang="en-US" dirty="0" smtClean="0">
                <a:latin typeface="メイリオ" panose="020B0604030504040204" pitchFamily="50" charset="-128"/>
                <a:ea typeface="メイリオ" panose="020B0604030504040204" pitchFamily="50" charset="-128"/>
              </a:rPr>
              <a:t>秒）</a:t>
            </a:r>
            <a:endParaRPr lang="en-US" altLang="ja-JP" dirty="0" smtClean="0">
              <a:latin typeface="メイリオ" panose="020B0604030504040204" pitchFamily="50" charset="-128"/>
              <a:ea typeface="メイリオ" panose="020B0604030504040204" pitchFamily="50" charset="-128"/>
            </a:endParaRPr>
          </a:p>
          <a:p>
            <a:pPr algn="just"/>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a:t>
            </a:r>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それでは、このリンク集をつかって「松下村塾」に関する先行研究にはどのようなものがあるかを検索してみましょう</a:t>
            </a:r>
            <a:r>
              <a:rPr lang="ja-JP" altLang="en-US" dirty="0" smtClean="0">
                <a:latin typeface="メイリオ" panose="020B0604030504040204" pitchFamily="50" charset="-128"/>
                <a:ea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endParaRPr>
          </a:p>
          <a:p>
            <a:pPr algn="just"/>
            <a:r>
              <a:rPr lang="ja-JP" altLang="en-US"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約</a:t>
            </a:r>
            <a:r>
              <a:rPr lang="en-US" altLang="ja-JP" dirty="0" smtClean="0">
                <a:latin typeface="メイリオ" panose="020B0604030504040204" pitchFamily="50" charset="-128"/>
                <a:ea typeface="メイリオ" panose="020B0604030504040204" pitchFamily="50" charset="-128"/>
              </a:rPr>
              <a:t>2</a:t>
            </a:r>
            <a:r>
              <a:rPr lang="ja-JP" altLang="en-US" dirty="0" smtClean="0">
                <a:latin typeface="メイリオ" panose="020B0604030504040204" pitchFamily="50" charset="-128"/>
                <a:ea typeface="メイリオ" panose="020B0604030504040204" pitchFamily="50" charset="-128"/>
              </a:rPr>
              <a:t>分間）</a:t>
            </a:r>
            <a:endParaRPr lang="en-US" altLang="ja-JP" dirty="0" smtClean="0">
              <a:latin typeface="メイリオ" panose="020B0604030504040204" pitchFamily="50" charset="-128"/>
              <a:ea typeface="メイリオ" panose="020B0604030504040204" pitchFamily="50" charset="-128"/>
            </a:endParaRPr>
          </a:p>
          <a:p>
            <a:pPr algn="just"/>
            <a:r>
              <a:rPr lang="ja-JP" altLang="en-US" dirty="0" smtClean="0">
                <a:latin typeface="メイリオ" panose="020B0604030504040204" pitchFamily="50" charset="-128"/>
                <a:ea typeface="メイリオ" panose="020B0604030504040204" pitchFamily="50" charset="-128"/>
              </a:rPr>
              <a:t>情報収集リンク集「飛耳長目」は、探究</a:t>
            </a:r>
            <a:r>
              <a:rPr lang="ja-JP" altLang="en-US" dirty="0">
                <a:latin typeface="メイリオ" panose="020B0604030504040204" pitchFamily="50" charset="-128"/>
                <a:ea typeface="メイリオ" panose="020B0604030504040204" pitchFamily="50" charset="-128"/>
              </a:rPr>
              <a:t>学習の支援ツールと</a:t>
            </a:r>
            <a:r>
              <a:rPr lang="ja-JP" altLang="en-US" dirty="0" smtClean="0">
                <a:latin typeface="メイリオ" panose="020B0604030504040204" pitchFamily="50" charset="-128"/>
                <a:ea typeface="メイリオ" panose="020B0604030504040204" pitchFamily="50" charset="-128"/>
              </a:rPr>
              <a:t>して、さらに利用</a:t>
            </a:r>
            <a:r>
              <a:rPr lang="ja-JP" altLang="en-US" dirty="0">
                <a:latin typeface="メイリオ" panose="020B0604030504040204" pitchFamily="50" charset="-128"/>
                <a:ea typeface="メイリオ" panose="020B0604030504040204" pitchFamily="50" charset="-128"/>
              </a:rPr>
              <a:t>しやすいものになるようにさらに改善を</a:t>
            </a:r>
            <a:r>
              <a:rPr lang="ja-JP" altLang="en-US" dirty="0" smtClean="0">
                <a:latin typeface="メイリオ" panose="020B0604030504040204" pitchFamily="50" charset="-128"/>
                <a:ea typeface="メイリオ" panose="020B0604030504040204" pitchFamily="50" charset="-128"/>
              </a:rPr>
              <a:t>図ってまいります。御意見やお気付き</a:t>
            </a:r>
            <a:r>
              <a:rPr lang="ja-JP" altLang="en-US" dirty="0">
                <a:latin typeface="メイリオ" panose="020B0604030504040204" pitchFamily="50" charset="-128"/>
                <a:ea typeface="メイリオ" panose="020B0604030504040204" pitchFamily="50" charset="-128"/>
              </a:rPr>
              <a:t>等を、</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赤枠の質問・リクエスト欄にご入力いただければと思います。</a:t>
            </a:r>
            <a:endParaRPr lang="en-US" altLang="ja-JP" dirty="0">
              <a:latin typeface="メイリオ" panose="020B0604030504040204" pitchFamily="50" charset="-128"/>
              <a:ea typeface="メイリオ" panose="020B0604030504040204" pitchFamily="50" charset="-128"/>
            </a:endParaRPr>
          </a:p>
          <a:p>
            <a:pPr algn="just" defTabSz="921926">
              <a:defRPr/>
            </a:pP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★次のページ</a:t>
            </a:r>
            <a:r>
              <a:rPr lang="en-US" altLang="ja-JP" dirty="0">
                <a:latin typeface="メイリオ" panose="020B0604030504040204" pitchFamily="50" charset="-128"/>
                <a:ea typeface="メイリオ" panose="020B0604030504040204" pitchFamily="50" charset="-128"/>
              </a:rPr>
              <a:t>】</a:t>
            </a:r>
          </a:p>
          <a:p>
            <a:endParaRPr kumimoji="1" lang="en-US" altLang="ja-JP" b="0" dirty="0"/>
          </a:p>
          <a:p>
            <a:endParaRPr kumimoji="1" lang="ja-JP" altLang="en-US" b="0" dirty="0"/>
          </a:p>
          <a:p>
            <a:endParaRPr kumimoji="1" lang="ja-JP" altLang="en-US" b="0" dirty="0"/>
          </a:p>
        </p:txBody>
      </p:sp>
      <p:sp>
        <p:nvSpPr>
          <p:cNvPr id="4" name="スライド番号プレースホルダー 3"/>
          <p:cNvSpPr>
            <a:spLocks noGrp="1"/>
          </p:cNvSpPr>
          <p:nvPr>
            <p:ph type="sldNum" sz="quarter" idx="10"/>
          </p:nvPr>
        </p:nvSpPr>
        <p:spPr/>
        <p:txBody>
          <a:bodyPr/>
          <a:lstStyle/>
          <a:p>
            <a:pPr>
              <a:defRPr/>
            </a:pPr>
            <a:fld id="{971185AA-3C0B-4F35-97BD-C8298C40C359}" type="slidenum">
              <a:rPr lang="en-US" altLang="ja-JP" smtClean="0"/>
              <a:pPr>
                <a:defRPr/>
              </a:pPr>
              <a:t>6</a:t>
            </a:fld>
            <a:endParaRPr lang="en-US" altLang="ja-JP"/>
          </a:p>
        </p:txBody>
      </p:sp>
    </p:spTree>
    <p:extLst>
      <p:ext uri="{BB962C8B-B14F-4D97-AF65-F5344CB8AC3E}">
        <p14:creationId xmlns:p14="http://schemas.microsoft.com/office/powerpoint/2010/main" val="14456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メイリオ" panose="020B0604030504040204" pitchFamily="50" charset="-128"/>
                <a:ea typeface="メイリオ" panose="020B0604030504040204" pitchFamily="50" charset="-128"/>
              </a:rPr>
              <a:t>まとめです。</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情報を収集する活動では、入手した情報をそのまま記録</a:t>
            </a:r>
            <a:r>
              <a:rPr lang="ja-JP" altLang="en-US" dirty="0" smtClean="0">
                <a:latin typeface="メイリオ" panose="020B0604030504040204" pitchFamily="50" charset="-128"/>
                <a:ea typeface="メイリオ" panose="020B0604030504040204" pitchFamily="50" charset="-128"/>
              </a:rPr>
              <a:t>すれば学習</a:t>
            </a:r>
            <a:r>
              <a:rPr lang="ja-JP" altLang="en-US" dirty="0">
                <a:latin typeface="メイリオ" panose="020B0604030504040204" pitchFamily="50" charset="-128"/>
                <a:ea typeface="メイリオ" panose="020B0604030504040204" pitchFamily="50" charset="-128"/>
              </a:rPr>
              <a:t>活動を終えた気になってしまうので、現地調査や聞き取りなどのような直接体験を伴う情報収集を取り入れることがポイントになります。</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また、収集した情報がデータや根拠に基づいた信頼性が高いものであるのかどうかを常に吟味することが重要です。そして、</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情報収集の際には、情報を比較したり、関連付けしたりできるように、学習のねらいに即したリンク集等のツールを用意して</a:t>
            </a:r>
            <a:r>
              <a:rPr lang="ja-JP" altLang="en-US" dirty="0" smtClean="0">
                <a:latin typeface="メイリオ" panose="020B0604030504040204" pitchFamily="50" charset="-128"/>
                <a:ea typeface="メイリオ" panose="020B0604030504040204" pitchFamily="50" charset="-128"/>
              </a:rPr>
              <a:t>おけばスムーズ</a:t>
            </a:r>
            <a:r>
              <a:rPr lang="ja-JP" altLang="en-US" dirty="0">
                <a:latin typeface="メイリオ" panose="020B0604030504040204" pitchFamily="50" charset="-128"/>
                <a:ea typeface="メイリオ" panose="020B0604030504040204" pitchFamily="50" charset="-128"/>
              </a:rPr>
              <a:t>な情報収集に加えて、教科等横断的な新しい発想も生み出しやすくなります。</a:t>
            </a:r>
            <a:endParaRPr lang="en-US" altLang="ja-JP" dirty="0">
              <a:latin typeface="メイリオ" panose="020B0604030504040204" pitchFamily="50" charset="-128"/>
              <a:ea typeface="メイリオ" panose="020B0604030504040204" pitchFamily="50" charset="-128"/>
            </a:endParaRPr>
          </a:p>
          <a:p>
            <a:pPr algn="just"/>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★次のページ</a:t>
            </a:r>
            <a:r>
              <a:rPr lang="en-US" altLang="ja-JP" dirty="0">
                <a:latin typeface="メイリオ" panose="020B0604030504040204" pitchFamily="50" charset="-128"/>
                <a:ea typeface="メイリオ" panose="020B0604030504040204" pitchFamily="50" charset="-128"/>
              </a:rPr>
              <a:t>】</a:t>
            </a:r>
          </a:p>
        </p:txBody>
      </p:sp>
      <p:sp>
        <p:nvSpPr>
          <p:cNvPr id="4" name="スライド番号プレースホルダー 3"/>
          <p:cNvSpPr>
            <a:spLocks noGrp="1"/>
          </p:cNvSpPr>
          <p:nvPr>
            <p:ph type="sldNum" sz="quarter" idx="10"/>
          </p:nvPr>
        </p:nvSpPr>
        <p:spPr/>
        <p:txBody>
          <a:bodyPr/>
          <a:lstStyle/>
          <a:p>
            <a:pPr>
              <a:defRPr/>
            </a:pPr>
            <a:fld id="{971185AA-3C0B-4F35-97BD-C8298C40C359}" type="slidenum">
              <a:rPr lang="en-US" altLang="ja-JP" smtClean="0"/>
              <a:pPr>
                <a:defRPr/>
              </a:pPr>
              <a:t>7</a:t>
            </a:fld>
            <a:endParaRPr lang="en-US" altLang="ja-JP"/>
          </a:p>
        </p:txBody>
      </p:sp>
    </p:spTree>
    <p:extLst>
      <p:ext uri="{BB962C8B-B14F-4D97-AF65-F5344CB8AC3E}">
        <p14:creationId xmlns:p14="http://schemas.microsoft.com/office/powerpoint/2010/main" val="1560830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latin typeface="メイリオ" panose="020B0604030504040204" pitchFamily="50" charset="-128"/>
                <a:ea typeface="メイリオ" panose="020B0604030504040204" pitchFamily="50" charset="-128"/>
                <a:cs typeface="メイリオ" panose="020B0604030504040204" pitchFamily="50" charset="-128"/>
              </a:rPr>
              <a:t>情報収集の場において、教師の効果的な働きかけは他にはありませんか。皆さんでアイデアを共有し、実践につなげられる工夫についても考えてみましょう。</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just" defTabSz="921926">
              <a:defRPr/>
            </a:pP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★次のページ</a:t>
            </a:r>
            <a:r>
              <a:rPr lang="en-US" altLang="ja-JP" dirty="0">
                <a:latin typeface="メイリオ" panose="020B0604030504040204" pitchFamily="50" charset="-128"/>
                <a:ea typeface="メイリオ" panose="020B0604030504040204" pitchFamily="50" charset="-128"/>
              </a:rPr>
              <a:t>】</a:t>
            </a:r>
          </a:p>
        </p:txBody>
      </p:sp>
      <p:sp>
        <p:nvSpPr>
          <p:cNvPr id="4" name="スライド番号プレースホルダー 3"/>
          <p:cNvSpPr>
            <a:spLocks noGrp="1"/>
          </p:cNvSpPr>
          <p:nvPr>
            <p:ph type="sldNum" sz="quarter" idx="10"/>
          </p:nvPr>
        </p:nvSpPr>
        <p:spPr/>
        <p:txBody>
          <a:bodyPr/>
          <a:lstStyle/>
          <a:p>
            <a:pPr defTabSz="916671" fontAlgn="auto">
              <a:spcBef>
                <a:spcPts val="0"/>
              </a:spcBef>
              <a:spcAft>
                <a:spcPts val="0"/>
              </a:spcAft>
              <a:defRPr/>
            </a:pPr>
            <a:fld id="{DFA8DE3D-065A-4A65-BBD6-3C7361EA0BBB}" type="slidenum">
              <a:rPr lang="ja-JP" altLang="en-US">
                <a:solidFill>
                  <a:prstClr val="black"/>
                </a:solidFill>
                <a:latin typeface="Calibri" panose="020F0502020204030204"/>
              </a:rPr>
              <a:pPr defTabSz="916671" fontAlgn="auto">
                <a:spcBef>
                  <a:spcPts val="0"/>
                </a:spcBef>
                <a:spcAft>
                  <a:spcPts val="0"/>
                </a:spcAft>
                <a:defRPr/>
              </a:pPr>
              <a:t>8</a:t>
            </a:fld>
            <a:endParaRPr lang="ja-JP" altLang="en-US">
              <a:solidFill>
                <a:prstClr val="black"/>
              </a:solidFill>
              <a:latin typeface="Calibri" panose="020F0502020204030204"/>
            </a:endParaRPr>
          </a:p>
        </p:txBody>
      </p:sp>
      <p:sp>
        <p:nvSpPr>
          <p:cNvPr id="5" name="日付プレースホルダー 4"/>
          <p:cNvSpPr>
            <a:spLocks noGrp="1"/>
          </p:cNvSpPr>
          <p:nvPr>
            <p:ph type="dt" idx="11"/>
          </p:nvPr>
        </p:nvSpPr>
        <p:spPr/>
        <p:txBody>
          <a:bodyPr/>
          <a:lstStyle/>
          <a:p>
            <a:pPr defTabSz="916671">
              <a:defRPr/>
            </a:pPr>
            <a:fld id="{0A49F6D6-4E43-41DF-AD67-766ECA66C269}" type="datetime1">
              <a:rPr lang="ja-JP" altLang="en-US">
                <a:solidFill>
                  <a:srgbClr val="000000"/>
                </a:solidFill>
              </a:rPr>
              <a:pPr defTabSz="916671">
                <a:defRPr/>
              </a:pPr>
              <a:t>2021/3/16</a:t>
            </a:fld>
            <a:endParaRPr lang="ja-JP" altLang="en-US">
              <a:solidFill>
                <a:srgbClr val="000000"/>
              </a:solidFill>
            </a:endParaRPr>
          </a:p>
        </p:txBody>
      </p:sp>
    </p:spTree>
    <p:extLst>
      <p:ext uri="{BB962C8B-B14F-4D97-AF65-F5344CB8AC3E}">
        <p14:creationId xmlns:p14="http://schemas.microsoft.com/office/powerpoint/2010/main" val="4200145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21926"/>
            <a:r>
              <a:rPr kumimoji="1" lang="ja-JP" altLang="en-US" dirty="0">
                <a:latin typeface="メイリオ" panose="020B0604030504040204" pitchFamily="50" charset="-128"/>
                <a:ea typeface="メイリオ" panose="020B0604030504040204" pitchFamily="50" charset="-128"/>
              </a:rPr>
              <a:t>これ</a:t>
            </a:r>
            <a:r>
              <a:rPr kumimoji="1" lang="ja-JP" altLang="en-US" dirty="0" smtClean="0">
                <a:latin typeface="メイリオ" panose="020B0604030504040204" pitchFamily="50" charset="-128"/>
                <a:ea typeface="メイリオ" panose="020B0604030504040204" pitchFamily="50" charset="-128"/>
              </a:rPr>
              <a:t>で探究</a:t>
            </a:r>
            <a:r>
              <a:rPr kumimoji="1" lang="ja-JP" altLang="en-US" dirty="0">
                <a:latin typeface="メイリオ" panose="020B0604030504040204" pitchFamily="50" charset="-128"/>
                <a:ea typeface="メイリオ" panose="020B0604030504040204" pitchFamily="50" charset="-128"/>
              </a:rPr>
              <a:t>研修モジュール「情報の収集</a:t>
            </a:r>
            <a:r>
              <a:rPr kumimoji="1" lang="ja-JP" altLang="en-US" dirty="0" smtClean="0">
                <a:latin typeface="メイリオ" panose="020B0604030504040204" pitchFamily="50" charset="-128"/>
                <a:ea typeface="メイリオ" panose="020B0604030504040204" pitchFamily="50" charset="-128"/>
              </a:rPr>
              <a:t>２部ワークショップ編」</a:t>
            </a:r>
            <a:r>
              <a:rPr kumimoji="1" lang="ja-JP" altLang="en-US" dirty="0">
                <a:latin typeface="メイリオ" panose="020B0604030504040204" pitchFamily="50" charset="-128"/>
                <a:ea typeface="メイリオ" panose="020B0604030504040204" pitchFamily="50" charset="-128"/>
              </a:rPr>
              <a:t>を終わります。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71185AA-3C0B-4F35-97BD-C8298C40C359}" type="slidenum">
              <a:rPr lang="en-US" altLang="ja-JP" smtClean="0"/>
              <a:pPr>
                <a:defRPr/>
              </a:pPr>
              <a:t>9</a:t>
            </a:fld>
            <a:endParaRPr lang="en-US" altLang="ja-JP"/>
          </a:p>
        </p:txBody>
      </p:sp>
    </p:spTree>
    <p:extLst>
      <p:ext uri="{BB962C8B-B14F-4D97-AF65-F5344CB8AC3E}">
        <p14:creationId xmlns:p14="http://schemas.microsoft.com/office/powerpoint/2010/main" val="3021404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4572000" cy="2286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 name="Rectangle 8"/>
          <p:cNvSpPr>
            <a:spLocks noChangeArrowheads="1"/>
          </p:cNvSpPr>
          <p:nvPr/>
        </p:nvSpPr>
        <p:spPr bwMode="auto">
          <a:xfrm>
            <a:off x="4572000" y="0"/>
            <a:ext cx="3048000" cy="228600"/>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 name="Rectangle 9"/>
          <p:cNvSpPr>
            <a:spLocks noChangeArrowheads="1"/>
          </p:cNvSpPr>
          <p:nvPr/>
        </p:nvSpPr>
        <p:spPr bwMode="auto">
          <a:xfrm>
            <a:off x="7620000" y="0"/>
            <a:ext cx="1524000" cy="2286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7" name="Text Box 10"/>
          <p:cNvSpPr txBox="1">
            <a:spLocks noChangeArrowheads="1"/>
          </p:cNvSpPr>
          <p:nvPr/>
        </p:nvSpPr>
        <p:spPr bwMode="auto">
          <a:xfrm>
            <a:off x="57150" y="-50800"/>
            <a:ext cx="234711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1400" dirty="0">
                <a:solidFill>
                  <a:schemeClr val="bg1"/>
                </a:solidFill>
                <a:latin typeface="Meiryo UI" panose="020B0604030504040204" pitchFamily="50" charset="-128"/>
                <a:ea typeface="Meiryo UI" panose="020B0604030504040204" pitchFamily="50" charset="-128"/>
              </a:rPr>
              <a:t>やまぐち総合教育支援センター</a:t>
            </a:r>
            <a:endParaRPr lang="en-US" altLang="ja-JP" sz="1400" dirty="0">
              <a:solidFill>
                <a:schemeClr val="bg1"/>
              </a:solidFill>
              <a:latin typeface="Meiryo UI" panose="020B0604030504040204" pitchFamily="50" charset="-128"/>
              <a:ea typeface="Meiryo UI" panose="020B0604030504040204" pitchFamily="50" charset="-128"/>
            </a:endParaRPr>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pPr lvl="0"/>
            <a:r>
              <a:rPr lang="ja-JP" altLang="en-US" noProof="0" dirty="0"/>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マスター サブタイトルの書式設定</a:t>
            </a:r>
          </a:p>
        </p:txBody>
      </p:sp>
      <p:sp>
        <p:nvSpPr>
          <p:cNvPr id="8" name="Rectangle 4"/>
          <p:cNvSpPr>
            <a:spLocks noGrp="1" noChangeArrowheads="1"/>
          </p:cNvSpPr>
          <p:nvPr>
            <p:ph type="dt" sz="half" idx="10"/>
          </p:nvPr>
        </p:nvSpPr>
        <p:spPr/>
        <p:txBody>
          <a:bodyPr/>
          <a:lstStyle>
            <a:lvl1pPr>
              <a:defRPr smtClean="0"/>
            </a:lvl1pPr>
          </a:lstStyle>
          <a:p>
            <a:pPr>
              <a:defRPr/>
            </a:pPr>
            <a:endParaRPr lang="en-US" altLang="ja-JP"/>
          </a:p>
        </p:txBody>
      </p:sp>
      <p:sp>
        <p:nvSpPr>
          <p:cNvPr id="9" name="Rectangle 5"/>
          <p:cNvSpPr>
            <a:spLocks noGrp="1" noChangeArrowheads="1"/>
          </p:cNvSpPr>
          <p:nvPr>
            <p:ph type="ftr" sz="quarter" idx="11"/>
          </p:nvPr>
        </p:nvSpPr>
        <p:spPr/>
        <p:txBody>
          <a:bodyPr/>
          <a:lstStyle>
            <a:lvl1pPr>
              <a:defRPr smtClean="0"/>
            </a:lvl1pPr>
          </a:lstStyle>
          <a:p>
            <a:pPr>
              <a:defRPr/>
            </a:pPr>
            <a:endParaRPr lang="en-US" altLang="ja-JP"/>
          </a:p>
        </p:txBody>
      </p:sp>
      <p:sp>
        <p:nvSpPr>
          <p:cNvPr id="10" name="Rectangle 6"/>
          <p:cNvSpPr>
            <a:spLocks noGrp="1" noChangeArrowheads="1"/>
          </p:cNvSpPr>
          <p:nvPr>
            <p:ph type="sldNum" sz="quarter" idx="12"/>
          </p:nvPr>
        </p:nvSpPr>
        <p:spPr/>
        <p:txBody>
          <a:bodyPr/>
          <a:lstStyle>
            <a:lvl1pPr>
              <a:defRPr smtClean="0"/>
            </a:lvl1pPr>
          </a:lstStyle>
          <a:p>
            <a:pPr>
              <a:defRPr/>
            </a:pPr>
            <a:fld id="{F1073452-BCD2-4EFC-92D9-0D0A590250E3}" type="slidenum">
              <a:rPr lang="en-US" altLang="ja-JP"/>
              <a:pPr>
                <a:defRPr/>
              </a:pPr>
              <a:t>‹#›</a:t>
            </a:fld>
            <a:endParaRPr lang="en-US" altLang="ja-JP"/>
          </a:p>
        </p:txBody>
      </p:sp>
    </p:spTree>
    <p:extLst>
      <p:ext uri="{BB962C8B-B14F-4D97-AF65-F5344CB8AC3E}">
        <p14:creationId xmlns:p14="http://schemas.microsoft.com/office/powerpoint/2010/main" val="882331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FE3774EC-983D-4A2F-8104-3DA215D59BED}" type="slidenum">
              <a:rPr lang="en-US" altLang="ja-JP"/>
              <a:pPr>
                <a:defRPr/>
              </a:pPr>
              <a:t>‹#›</a:t>
            </a:fld>
            <a:endParaRPr lang="en-US" altLang="ja-JP"/>
          </a:p>
        </p:txBody>
      </p:sp>
    </p:spTree>
    <p:extLst>
      <p:ext uri="{BB962C8B-B14F-4D97-AF65-F5344CB8AC3E}">
        <p14:creationId xmlns:p14="http://schemas.microsoft.com/office/powerpoint/2010/main" val="3088181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1069D9F8-5DCA-4AA6-B537-9902B1A31662}" type="slidenum">
              <a:rPr lang="en-US" altLang="ja-JP"/>
              <a:pPr>
                <a:defRPr/>
              </a:pPr>
              <a:t>‹#›</a:t>
            </a:fld>
            <a:endParaRPr lang="en-US" altLang="ja-JP"/>
          </a:p>
        </p:txBody>
      </p:sp>
    </p:spTree>
    <p:extLst>
      <p:ext uri="{BB962C8B-B14F-4D97-AF65-F5344CB8AC3E}">
        <p14:creationId xmlns:p14="http://schemas.microsoft.com/office/powerpoint/2010/main" val="710529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6BA19591-A8D3-4A28-9971-CB8397D042A5}" type="slidenum">
              <a:rPr lang="en-US" altLang="ja-JP"/>
              <a:pPr>
                <a:defRPr/>
              </a:pPr>
              <a:t>‹#›</a:t>
            </a:fld>
            <a:endParaRPr lang="en-US" altLang="ja-JP"/>
          </a:p>
        </p:txBody>
      </p:sp>
    </p:spTree>
    <p:extLst>
      <p:ext uri="{BB962C8B-B14F-4D97-AF65-F5344CB8AC3E}">
        <p14:creationId xmlns:p14="http://schemas.microsoft.com/office/powerpoint/2010/main" val="245852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4E7047C8-DD77-4C64-A4B5-E6F795BDAFA3}" type="slidenum">
              <a:rPr lang="en-US" altLang="ja-JP"/>
              <a:pPr>
                <a:defRPr/>
              </a:pPr>
              <a:t>‹#›</a:t>
            </a:fld>
            <a:endParaRPr lang="en-US" altLang="ja-JP"/>
          </a:p>
        </p:txBody>
      </p:sp>
    </p:spTree>
    <p:extLst>
      <p:ext uri="{BB962C8B-B14F-4D97-AF65-F5344CB8AC3E}">
        <p14:creationId xmlns:p14="http://schemas.microsoft.com/office/powerpoint/2010/main" val="2336706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683AA3FB-36D0-4A73-84C5-B90719B10312}" type="slidenum">
              <a:rPr lang="en-US" altLang="ja-JP"/>
              <a:pPr>
                <a:defRPr/>
              </a:pPr>
              <a:t>‹#›</a:t>
            </a:fld>
            <a:endParaRPr lang="en-US" altLang="ja-JP"/>
          </a:p>
        </p:txBody>
      </p:sp>
    </p:spTree>
    <p:extLst>
      <p:ext uri="{BB962C8B-B14F-4D97-AF65-F5344CB8AC3E}">
        <p14:creationId xmlns:p14="http://schemas.microsoft.com/office/powerpoint/2010/main" val="3205683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p:cNvSpPr>
            <a:spLocks noGrp="1" noChangeArrowheads="1"/>
          </p:cNvSpPr>
          <p:nvPr>
            <p:ph type="sldNum" sz="quarter" idx="12"/>
          </p:nvPr>
        </p:nvSpPr>
        <p:spPr>
          <a:ln/>
        </p:spPr>
        <p:txBody>
          <a:bodyPr/>
          <a:lstStyle>
            <a:lvl1pPr>
              <a:defRPr/>
            </a:lvl1pPr>
          </a:lstStyle>
          <a:p>
            <a:pPr>
              <a:defRPr/>
            </a:pPr>
            <a:fld id="{32533A6C-E403-4967-AC90-60CEEFFCE784}" type="slidenum">
              <a:rPr lang="en-US" altLang="ja-JP"/>
              <a:pPr>
                <a:defRPr/>
              </a:pPr>
              <a:t>‹#›</a:t>
            </a:fld>
            <a:endParaRPr lang="en-US" altLang="ja-JP"/>
          </a:p>
        </p:txBody>
      </p:sp>
    </p:spTree>
    <p:extLst>
      <p:ext uri="{BB962C8B-B14F-4D97-AF65-F5344CB8AC3E}">
        <p14:creationId xmlns:p14="http://schemas.microsoft.com/office/powerpoint/2010/main" val="1234046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FD17AAEB-B8D0-40DD-8644-150D1484F5A6}" type="slidenum">
              <a:rPr lang="en-US" altLang="ja-JP"/>
              <a:pPr>
                <a:defRPr/>
              </a:pPr>
              <a:t>‹#›</a:t>
            </a:fld>
            <a:endParaRPr lang="en-US" altLang="ja-JP"/>
          </a:p>
        </p:txBody>
      </p:sp>
    </p:spTree>
    <p:extLst>
      <p:ext uri="{BB962C8B-B14F-4D97-AF65-F5344CB8AC3E}">
        <p14:creationId xmlns:p14="http://schemas.microsoft.com/office/powerpoint/2010/main" val="306711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p:cNvSpPr>
            <a:spLocks noGrp="1" noChangeArrowheads="1"/>
          </p:cNvSpPr>
          <p:nvPr>
            <p:ph type="sldNum" sz="quarter" idx="12"/>
          </p:nvPr>
        </p:nvSpPr>
        <p:spPr>
          <a:ln/>
        </p:spPr>
        <p:txBody>
          <a:bodyPr/>
          <a:lstStyle>
            <a:lvl1pPr>
              <a:defRPr/>
            </a:lvl1pPr>
          </a:lstStyle>
          <a:p>
            <a:pPr>
              <a:defRPr/>
            </a:pPr>
            <a:fld id="{BA188811-FF8B-49CE-A749-49201109BD4E}" type="slidenum">
              <a:rPr lang="en-US" altLang="ja-JP"/>
              <a:pPr>
                <a:defRPr/>
              </a:pPr>
              <a:t>‹#›</a:t>
            </a:fld>
            <a:endParaRPr lang="en-US" altLang="ja-JP"/>
          </a:p>
        </p:txBody>
      </p:sp>
    </p:spTree>
    <p:extLst>
      <p:ext uri="{BB962C8B-B14F-4D97-AF65-F5344CB8AC3E}">
        <p14:creationId xmlns:p14="http://schemas.microsoft.com/office/powerpoint/2010/main" val="35088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61A7498E-FE0F-45B3-9F33-70D263AA15DB}" type="slidenum">
              <a:rPr lang="en-US" altLang="ja-JP"/>
              <a:pPr>
                <a:defRPr/>
              </a:pPr>
              <a:t>‹#›</a:t>
            </a:fld>
            <a:endParaRPr lang="en-US" altLang="ja-JP"/>
          </a:p>
        </p:txBody>
      </p:sp>
    </p:spTree>
    <p:extLst>
      <p:ext uri="{BB962C8B-B14F-4D97-AF65-F5344CB8AC3E}">
        <p14:creationId xmlns:p14="http://schemas.microsoft.com/office/powerpoint/2010/main" val="315911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9EA9B263-5CDF-4624-A433-B4F4F17BDE47}" type="slidenum">
              <a:rPr lang="en-US" altLang="ja-JP"/>
              <a:pPr>
                <a:defRPr/>
              </a:pPr>
              <a:t>‹#›</a:t>
            </a:fld>
            <a:endParaRPr lang="en-US" altLang="ja-JP"/>
          </a:p>
        </p:txBody>
      </p:sp>
    </p:spTree>
    <p:extLst>
      <p:ext uri="{BB962C8B-B14F-4D97-AF65-F5344CB8AC3E}">
        <p14:creationId xmlns:p14="http://schemas.microsoft.com/office/powerpoint/2010/main" val="315237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7"/>
          <p:cNvSpPr>
            <a:spLocks noChangeArrowheads="1"/>
          </p:cNvSpPr>
          <p:nvPr/>
        </p:nvSpPr>
        <p:spPr bwMode="auto">
          <a:xfrm>
            <a:off x="0" y="0"/>
            <a:ext cx="4572000" cy="2286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29" name="Rectangle 8"/>
          <p:cNvSpPr>
            <a:spLocks noChangeArrowheads="1"/>
          </p:cNvSpPr>
          <p:nvPr/>
        </p:nvSpPr>
        <p:spPr bwMode="auto">
          <a:xfrm>
            <a:off x="4572000" y="0"/>
            <a:ext cx="3048000" cy="228600"/>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30" name="Rectangle 9"/>
          <p:cNvSpPr>
            <a:spLocks noChangeArrowheads="1"/>
          </p:cNvSpPr>
          <p:nvPr/>
        </p:nvSpPr>
        <p:spPr bwMode="auto">
          <a:xfrm>
            <a:off x="7620000" y="0"/>
            <a:ext cx="1524000" cy="2286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31" name="Text Box 10"/>
          <p:cNvSpPr txBox="1">
            <a:spLocks noChangeArrowheads="1"/>
          </p:cNvSpPr>
          <p:nvPr/>
        </p:nvSpPr>
        <p:spPr bwMode="auto">
          <a:xfrm>
            <a:off x="57150" y="-50800"/>
            <a:ext cx="234711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1400" dirty="0">
                <a:solidFill>
                  <a:schemeClr val="bg1"/>
                </a:solidFill>
                <a:latin typeface="Meiryo UI" panose="020B0604030504040204" pitchFamily="50" charset="-128"/>
                <a:ea typeface="Meiryo UI" panose="020B0604030504040204" pitchFamily="50" charset="-128"/>
              </a:rPr>
              <a:t>やまぐち総合教育支援センター</a:t>
            </a:r>
            <a:endParaRPr lang="en-US" altLang="ja-JP" sz="1400" dirty="0">
              <a:solidFill>
                <a:schemeClr val="bg1"/>
              </a:solidFill>
              <a:latin typeface="Meiryo UI" panose="020B0604030504040204" pitchFamily="50" charset="-128"/>
              <a:ea typeface="Meiryo UI" panose="020B0604030504040204" pitchFamily="50" charset="-128"/>
            </a:endParaRPr>
          </a:p>
        </p:txBody>
      </p:sp>
      <p:sp>
        <p:nvSpPr>
          <p:cNvPr id="1035" name="Rectangle 11"/>
          <p:cNvSpPr>
            <a:spLocks noGrp="1" noChangeArrowheads="1"/>
          </p:cNvSpPr>
          <p:nvPr>
            <p:ph type="dt" sz="half" idx="2"/>
          </p:nvPr>
        </p:nvSpPr>
        <p:spPr bwMode="auto">
          <a:xfrm>
            <a:off x="0" y="6553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endParaRPr lang="en-US" altLang="ja-JP"/>
          </a:p>
        </p:txBody>
      </p:sp>
      <p:sp>
        <p:nvSpPr>
          <p:cNvPr id="1036" name="Rectangle 12"/>
          <p:cNvSpPr>
            <a:spLocks noGrp="1" noChangeArrowheads="1"/>
          </p:cNvSpPr>
          <p:nvPr>
            <p:ph type="ftr" sz="quarter" idx="3"/>
          </p:nvPr>
        </p:nvSpPr>
        <p:spPr bwMode="auto">
          <a:xfrm>
            <a:off x="3124200" y="6553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ltLang="ja-JP"/>
          </a:p>
        </p:txBody>
      </p:sp>
      <p:sp>
        <p:nvSpPr>
          <p:cNvPr id="1037" name="Rectangle 13"/>
          <p:cNvSpPr>
            <a:spLocks noGrp="1" noChangeArrowheads="1"/>
          </p:cNvSpPr>
          <p:nvPr>
            <p:ph type="sldNum" sz="quarter" idx="4"/>
          </p:nvPr>
        </p:nvSpPr>
        <p:spPr bwMode="auto">
          <a:xfrm>
            <a:off x="7239000" y="6553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64856398-694B-43C0-931B-3FB517528DAE}" type="slidenum">
              <a:rPr lang="en-US" altLang="ja-JP"/>
              <a:pPr>
                <a:defRPr/>
              </a:pPr>
              <a:t>‹#›</a:t>
            </a:fld>
            <a:endParaRPr lang="en-US" altLang="ja-JP"/>
          </a:p>
        </p:txBody>
      </p:sp>
      <p:sp>
        <p:nvSpPr>
          <p:cNvPr id="2" name="Line 14"/>
          <p:cNvSpPr>
            <a:spLocks noChangeShapeType="1"/>
          </p:cNvSpPr>
          <p:nvPr/>
        </p:nvSpPr>
        <p:spPr bwMode="auto">
          <a:xfrm flipH="1">
            <a:off x="8382000" y="6553200"/>
            <a:ext cx="762000" cy="0"/>
          </a:xfrm>
          <a:prstGeom prst="line">
            <a:avLst/>
          </a:prstGeom>
          <a:noFill/>
          <a:ln w="381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eaLnBrk="1" fontAlgn="base" hangingPunct="1">
        <a:spcBef>
          <a:spcPct val="0"/>
        </a:spcBef>
        <a:spcAft>
          <a:spcPct val="0"/>
        </a:spcAft>
        <a:defRPr kumimoji="1" sz="4400" kern="12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2pPr>
      <a:lvl3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3pPr>
      <a:lvl4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4pPr>
      <a:lvl5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5pPr>
      <a:lvl6pPr marL="4572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6pPr>
      <a:lvl7pPr marL="9144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7pPr>
      <a:lvl8pPr marL="13716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8pPr>
      <a:lvl9pPr marL="18288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9pPr>
    </p:titleStyle>
    <p:bodyStyle>
      <a:lvl1pPr marL="342900" indent="-342900" algn="l" rtl="0" eaLnBrk="1" fontAlgn="base" hangingPunct="1">
        <a:spcBef>
          <a:spcPct val="20000"/>
        </a:spcBef>
        <a:spcAft>
          <a:spcPct val="0"/>
        </a:spcAft>
        <a:buClr>
          <a:srgbClr val="33CC33"/>
        </a:buClr>
        <a:buSzPct val="80000"/>
        <a:buFont typeface="Wingdings" panose="05000000000000000000" pitchFamily="2" charset="2"/>
        <a:buChar char="p"/>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33CC33"/>
        </a:buClr>
        <a:buSzPct val="80000"/>
        <a:buFont typeface="Wingdings" panose="05000000000000000000" pitchFamily="2" charset="2"/>
        <a:buChar char="p"/>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33CC33"/>
        </a:buClr>
        <a:buSzPct val="80000"/>
        <a:buFont typeface="Wingdings" panose="05000000000000000000" pitchFamily="2" charset="2"/>
        <a:buChar char="p"/>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33CC33"/>
        </a:buClr>
        <a:buSzPct val="80000"/>
        <a:buFont typeface="Wingdings" panose="05000000000000000000" pitchFamily="2" charset="2"/>
        <a:buChar char="p"/>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33CC33"/>
        </a:buClr>
        <a:buSzPct val="80000"/>
        <a:buFont typeface="Wingdings" panose="05000000000000000000" pitchFamily="2" charset="2"/>
        <a:buChar char="p"/>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80681" y="354106"/>
            <a:ext cx="3547421"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rgbClr val="33CC33"/>
              </a:buClr>
              <a:buSzPct val="80000"/>
              <a:buFont typeface="Wingdings" panose="05000000000000000000" pitchFamily="2" charset="2"/>
              <a:buNone/>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33CC33"/>
              </a:buClr>
              <a:buSzPct val="80000"/>
              <a:buFont typeface="Wingdings" panose="05000000000000000000" pitchFamily="2" charset="2"/>
              <a:buChar char="p"/>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33CC33"/>
              </a:buClr>
              <a:buSzPct val="80000"/>
              <a:buFont typeface="Wingdings" panose="05000000000000000000" pitchFamily="2" charset="2"/>
              <a:buChar char="p"/>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33CC33"/>
              </a:buClr>
              <a:buSzPct val="80000"/>
              <a:buFont typeface="Wingdings" panose="05000000000000000000" pitchFamily="2" charset="2"/>
              <a:buChar char="p"/>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33CC33"/>
              </a:buClr>
              <a:buSzPct val="80000"/>
              <a:buFont typeface="Wingdings" panose="05000000000000000000" pitchFamily="2" charset="2"/>
              <a:buChar char="p"/>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a:solidFill>
                  <a:schemeClr val="accent6">
                    <a:lumMod val="50000"/>
                  </a:schemeClr>
                </a:solidFill>
                <a:latin typeface="Meiryo UI" panose="020B0604030504040204" pitchFamily="50" charset="-128"/>
                <a:ea typeface="Meiryo UI" panose="020B0604030504040204" pitchFamily="50" charset="-128"/>
              </a:rPr>
              <a:t>探究研修モジュール</a:t>
            </a:r>
            <a:r>
              <a:rPr lang="en-US" altLang="ja-JP" sz="2400" dirty="0">
                <a:solidFill>
                  <a:schemeClr val="accent6">
                    <a:lumMod val="50000"/>
                  </a:schemeClr>
                </a:solidFill>
                <a:latin typeface="Meiryo UI" panose="020B0604030504040204" pitchFamily="50" charset="-128"/>
                <a:ea typeface="Meiryo UI" panose="020B0604030504040204" pitchFamily="50" charset="-128"/>
              </a:rPr>
              <a:t>0</a:t>
            </a:r>
            <a:r>
              <a:rPr lang="ja-JP" altLang="en-US" sz="2400" dirty="0">
                <a:solidFill>
                  <a:schemeClr val="accent6">
                    <a:lumMod val="50000"/>
                  </a:schemeClr>
                </a:solidFill>
                <a:latin typeface="Meiryo UI" panose="020B0604030504040204" pitchFamily="50" charset="-128"/>
                <a:ea typeface="Meiryo UI" panose="020B0604030504040204" pitchFamily="50" charset="-128"/>
              </a:rPr>
              <a:t>３</a:t>
            </a:r>
            <a:endParaRPr lang="en-US" altLang="ja-JP" sz="2400"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Rectangle 2">
            <a:extLst>
              <a:ext uri="{FF2B5EF4-FFF2-40B4-BE49-F238E27FC236}">
                <a16:creationId xmlns:a16="http://schemas.microsoft.com/office/drawing/2014/main" id="{80AE1CD8-28D9-4A34-BF33-3A305BAE2E72}"/>
              </a:ext>
            </a:extLst>
          </p:cNvPr>
          <p:cNvSpPr>
            <a:spLocks noGrp="1" noChangeArrowheads="1"/>
          </p:cNvSpPr>
          <p:nvPr>
            <p:ph type="ctrTitle"/>
          </p:nvPr>
        </p:nvSpPr>
        <p:spPr>
          <a:xfrm>
            <a:off x="685800" y="2821352"/>
            <a:ext cx="7772400" cy="1143000"/>
          </a:xfrm>
        </p:spPr>
        <p:txBody>
          <a:bodyPr/>
          <a:lstStyle/>
          <a:p>
            <a:pPr eaLnBrk="1" hangingPunct="1"/>
            <a:r>
              <a:rPr lang="ja-JP" altLang="en-US" sz="5400" dirty="0">
                <a:solidFill>
                  <a:schemeClr val="accent1">
                    <a:lumMod val="10000"/>
                  </a:schemeClr>
                </a:solidFill>
                <a:latin typeface="Meiryo UI" panose="020B0604030504040204" pitchFamily="50" charset="-128"/>
                <a:ea typeface="Meiryo UI" panose="020B0604030504040204" pitchFamily="50" charset="-128"/>
              </a:rPr>
              <a:t>情報の収集</a:t>
            </a:r>
            <a:r>
              <a:rPr lang="en-US" altLang="ja-JP" sz="5400" dirty="0">
                <a:solidFill>
                  <a:schemeClr val="accent1">
                    <a:lumMod val="10000"/>
                  </a:schemeClr>
                </a:solidFill>
                <a:latin typeface="Meiryo UI" panose="020B0604030504040204" pitchFamily="50" charset="-128"/>
                <a:ea typeface="Meiryo UI" panose="020B0604030504040204" pitchFamily="50" charset="-128"/>
              </a:rPr>
              <a:t/>
            </a:r>
            <a:br>
              <a:rPr lang="en-US" altLang="ja-JP" sz="5400" dirty="0">
                <a:solidFill>
                  <a:schemeClr val="accent1">
                    <a:lumMod val="10000"/>
                  </a:schemeClr>
                </a:solidFill>
                <a:latin typeface="Meiryo UI" panose="020B0604030504040204" pitchFamily="50" charset="-128"/>
                <a:ea typeface="Meiryo UI" panose="020B0604030504040204" pitchFamily="50" charset="-128"/>
              </a:rPr>
            </a:br>
            <a:r>
              <a:rPr lang="ja-JP" altLang="en-US" sz="5400" dirty="0">
                <a:solidFill>
                  <a:schemeClr val="accent1">
                    <a:lumMod val="10000"/>
                  </a:schemeClr>
                </a:solidFill>
                <a:latin typeface="Meiryo UI" panose="020B0604030504040204" pitchFamily="50" charset="-128"/>
                <a:ea typeface="Meiryo UI" panose="020B0604030504040204" pitchFamily="50" charset="-128"/>
              </a:rPr>
              <a:t>　</a:t>
            </a:r>
            <a:r>
              <a:rPr lang="en-US" altLang="ja-JP" sz="5400" dirty="0">
                <a:solidFill>
                  <a:schemeClr val="accent1">
                    <a:lumMod val="10000"/>
                  </a:schemeClr>
                </a:solidFill>
                <a:latin typeface="Meiryo UI" panose="020B0604030504040204" pitchFamily="50" charset="-128"/>
                <a:ea typeface="Meiryo UI" panose="020B0604030504040204" pitchFamily="50" charset="-128"/>
              </a:rPr>
              <a:t/>
            </a:r>
            <a:br>
              <a:rPr lang="en-US" altLang="ja-JP" sz="5400" dirty="0">
                <a:solidFill>
                  <a:schemeClr val="accent1">
                    <a:lumMod val="10000"/>
                  </a:schemeClr>
                </a:solidFill>
                <a:latin typeface="Meiryo UI" panose="020B0604030504040204" pitchFamily="50" charset="-128"/>
                <a:ea typeface="Meiryo UI" panose="020B0604030504040204" pitchFamily="50" charset="-128"/>
              </a:rPr>
            </a:br>
            <a:r>
              <a:rPr lang="ja-JP" altLang="en-US" sz="4000" dirty="0">
                <a:solidFill>
                  <a:schemeClr val="accent1">
                    <a:lumMod val="10000"/>
                  </a:schemeClr>
                </a:solidFill>
                <a:latin typeface="Meiryo UI" panose="020B0604030504040204" pitchFamily="50" charset="-128"/>
                <a:ea typeface="Meiryo UI" panose="020B0604030504040204" pitchFamily="50" charset="-128"/>
              </a:rPr>
              <a:t>２部 ワークショップ編</a:t>
            </a:r>
            <a:endParaRPr lang="en-US" altLang="ja-JP" sz="4000" dirty="0">
              <a:solidFill>
                <a:schemeClr val="accent1">
                  <a:lumMod val="10000"/>
                </a:schemeClr>
              </a:solidFill>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0CB0C90C-125B-46E0-8F8A-F369C3743B49}"/>
              </a:ext>
            </a:extLst>
          </p:cNvPr>
          <p:cNvCxnSpPr>
            <a:cxnSpLocks/>
          </p:cNvCxnSpPr>
          <p:nvPr/>
        </p:nvCxnSpPr>
        <p:spPr>
          <a:xfrm flipV="1">
            <a:off x="2716163" y="3499945"/>
            <a:ext cx="3789740" cy="1577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6401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BA188811-FF8B-49CE-A749-49201109BD4E}" type="slidenum">
              <a:rPr lang="en-US" altLang="ja-JP" smtClean="0"/>
              <a:pPr>
                <a:defRPr/>
              </a:pPr>
              <a:t>2</a:t>
            </a:fld>
            <a:endParaRPr lang="en-US" altLang="ja-JP" dirty="0"/>
          </a:p>
        </p:txBody>
      </p:sp>
      <p:sp>
        <p:nvSpPr>
          <p:cNvPr id="4" name="正方形/長方形 3"/>
          <p:cNvSpPr/>
          <p:nvPr/>
        </p:nvSpPr>
        <p:spPr>
          <a:xfrm>
            <a:off x="204041" y="470285"/>
            <a:ext cx="8811490" cy="461665"/>
          </a:xfrm>
          <a:prstGeom prst="rect">
            <a:avLst/>
          </a:prstGeom>
        </p:spPr>
        <p:txBody>
          <a:bodyPr wrap="square">
            <a:spAutoFit/>
          </a:bodyPr>
          <a:lstStyle/>
          <a:p>
            <a:r>
              <a:rPr lang="ja-JP" altLang="en-US" b="1" dirty="0">
                <a:solidFill>
                  <a:schemeClr val="tx1">
                    <a:lumMod val="50000"/>
                  </a:schemeClr>
                </a:solidFill>
                <a:latin typeface="Meiryo UI" panose="020B0604030504040204" pitchFamily="50" charset="-128"/>
                <a:ea typeface="Meiryo UI" panose="020B0604030504040204" pitchFamily="50" charset="-128"/>
              </a:rPr>
              <a:t>情報を収集する活動とは</a:t>
            </a:r>
            <a:endParaRPr lang="en-US" altLang="ja-JP" b="1" dirty="0">
              <a:solidFill>
                <a:schemeClr val="tx1">
                  <a:lumMod val="50000"/>
                </a:schemeClr>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452773" y="1040993"/>
            <a:ext cx="8196989" cy="1200329"/>
          </a:xfrm>
          <a:prstGeom prst="rect">
            <a:avLst/>
          </a:prstGeom>
          <a:solidFill>
            <a:schemeClr val="accent2">
              <a:lumMod val="20000"/>
              <a:lumOff val="80000"/>
            </a:schemeClr>
          </a:solidFill>
        </p:spPr>
        <p:txBody>
          <a:bodyPr wrap="square" rtlCol="0">
            <a:spAutoFit/>
          </a:bodyPr>
          <a:lstStyle/>
          <a:p>
            <a:r>
              <a:rPr kumimoji="1" lang="ja-JP" altLang="en-US" dirty="0">
                <a:solidFill>
                  <a:srgbClr val="000000"/>
                </a:solidFill>
                <a:latin typeface="Meiryo UI" panose="020B0604030504040204" pitchFamily="50" charset="-128"/>
                <a:ea typeface="Meiryo UI" panose="020B0604030504040204" pitchFamily="50" charset="-128"/>
              </a:rPr>
              <a:t>探究活動の目的に応じて，本やインターネットを活用したり，適切な相手を</a:t>
            </a:r>
            <a:r>
              <a:rPr kumimoji="1" lang="ja-JP" altLang="en-US" dirty="0" smtClean="0">
                <a:solidFill>
                  <a:srgbClr val="000000"/>
                </a:solidFill>
                <a:latin typeface="Meiryo UI" panose="020B0604030504040204" pitchFamily="50" charset="-128"/>
                <a:ea typeface="Meiryo UI" panose="020B0604030504040204" pitchFamily="50" charset="-128"/>
              </a:rPr>
              <a:t>見付けて</a:t>
            </a:r>
            <a:r>
              <a:rPr kumimoji="1" lang="ja-JP" altLang="en-US" dirty="0">
                <a:solidFill>
                  <a:srgbClr val="000000"/>
                </a:solidFill>
                <a:latin typeface="Meiryo UI" panose="020B0604030504040204" pitchFamily="50" charset="-128"/>
                <a:ea typeface="Meiryo UI" panose="020B0604030504040204" pitchFamily="50" charset="-128"/>
              </a:rPr>
              <a:t>問合わせをしたりして，学習課題に関する情報を幅広く収集する活動。</a:t>
            </a:r>
          </a:p>
        </p:txBody>
      </p:sp>
      <p:pic>
        <p:nvPicPr>
          <p:cNvPr id="7" name="Picture 2" descr="C:\Users\Owner\Desktop\document_ronbun_taba[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9430" y="2355974"/>
            <a:ext cx="1083212" cy="11774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https://1.bp.blogspot.com/-MqBXzBaVxSY/Vy2vvjf936I/AAAAAAAA6bM/wkJRbjsfHJ4wtuN0txAS7vEgXvo385-FACLcB/s800/book_tosyokan_labe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1763" y="2280634"/>
            <a:ext cx="1152212" cy="115221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イラスト\keyboard_tablet[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88546" y="3533378"/>
            <a:ext cx="1390357" cy="126001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Owner\Desktop\イラスト\news_shinbunshi[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337010">
            <a:off x="7060272" y="2299897"/>
            <a:ext cx="1242207" cy="134171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Owner\Desktop\イラスト\internet_earth[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51605" y="2280634"/>
            <a:ext cx="1270195" cy="11778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2.bp.blogspot.com/-Ib3cqN8gW18/WM9Xx2ElQgI/AAAAAAABCtE/awPBuxj_4BUtcAaDCg5oGEAUuSOw6bRowCLcB/s800/interview_kid_adult_woman.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12294" y="3530240"/>
            <a:ext cx="1486825" cy="1378829"/>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Owner\Desktop\イラスト\denwa_kotei_woman[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32509" y="3724946"/>
            <a:ext cx="980054" cy="1044000"/>
          </a:xfrm>
          <a:prstGeom prst="rect">
            <a:avLst/>
          </a:prstGeom>
          <a:noFill/>
          <a:extLst>
            <a:ext uri="{909E8E84-426E-40DD-AFC4-6F175D3DCCD1}">
              <a14:hiddenFill xmlns:a14="http://schemas.microsoft.com/office/drawing/2010/main">
                <a:solidFill>
                  <a:srgbClr val="FFFFFF"/>
                </a:solidFill>
              </a14:hiddenFill>
            </a:ext>
          </a:extLst>
        </p:spPr>
      </p:pic>
      <p:sp>
        <p:nvSpPr>
          <p:cNvPr id="9" name="下矢印 8"/>
          <p:cNvSpPr/>
          <p:nvPr/>
        </p:nvSpPr>
        <p:spPr>
          <a:xfrm>
            <a:off x="2718806" y="5154995"/>
            <a:ext cx="896790" cy="492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474362" y="5964697"/>
            <a:ext cx="2167166" cy="461665"/>
          </a:xfrm>
          <a:prstGeom prst="rect">
            <a:avLst/>
          </a:prstGeom>
          <a:noFill/>
        </p:spPr>
        <p:txBody>
          <a:bodyPr wrap="square" rtlCol="0">
            <a:spAutoFit/>
          </a:bodyPr>
          <a:lstStyle/>
          <a:p>
            <a:r>
              <a:rPr kumimoji="1" lang="ja-JP" altLang="en-US" dirty="0">
                <a:solidFill>
                  <a:schemeClr val="accent5">
                    <a:lumMod val="10000"/>
                  </a:schemeClr>
                </a:solidFill>
                <a:latin typeface="Meiryo UI" panose="020B0604030504040204" pitchFamily="50" charset="-128"/>
                <a:ea typeface="Meiryo UI" panose="020B0604030504040204" pitchFamily="50" charset="-128"/>
              </a:rPr>
              <a:t>情報の信頼性</a:t>
            </a:r>
          </a:p>
        </p:txBody>
      </p:sp>
      <p:sp>
        <p:nvSpPr>
          <p:cNvPr id="14" name="下矢印 13"/>
          <p:cNvSpPr/>
          <p:nvPr/>
        </p:nvSpPr>
        <p:spPr>
          <a:xfrm>
            <a:off x="6137061" y="5184666"/>
            <a:ext cx="896790" cy="492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011706" y="5964697"/>
            <a:ext cx="2461846" cy="461665"/>
          </a:xfrm>
          <a:prstGeom prst="rect">
            <a:avLst/>
          </a:prstGeom>
          <a:noFill/>
        </p:spPr>
        <p:txBody>
          <a:bodyPr wrap="square" rtlCol="0">
            <a:spAutoFit/>
          </a:bodyPr>
          <a:lstStyle/>
          <a:p>
            <a:r>
              <a:rPr kumimoji="1" lang="ja-JP" altLang="en-US" dirty="0">
                <a:solidFill>
                  <a:srgbClr val="000000"/>
                </a:solidFill>
                <a:latin typeface="Meiryo UI" panose="020B0604030504040204" pitchFamily="50" charset="-128"/>
                <a:ea typeface="Meiryo UI" panose="020B0604030504040204" pitchFamily="50" charset="-128"/>
              </a:rPr>
              <a:t>直接体験の重視</a:t>
            </a:r>
          </a:p>
        </p:txBody>
      </p:sp>
      <p:sp>
        <p:nvSpPr>
          <p:cNvPr id="16" name="Rectangle 3">
            <a:extLst>
              <a:ext uri="{FF2B5EF4-FFF2-40B4-BE49-F238E27FC236}">
                <a16:creationId xmlns:a16="http://schemas.microsoft.com/office/drawing/2014/main" id="{A5CD725B-6C0E-4148-B39F-C51C0F7627ED}"/>
              </a:ext>
            </a:extLst>
          </p:cNvPr>
          <p:cNvSpPr txBox="1">
            <a:spLocks noChangeArrowheads="1"/>
          </p:cNvSpPr>
          <p:nvPr/>
        </p:nvSpPr>
        <p:spPr bwMode="auto">
          <a:xfrm>
            <a:off x="2442462" y="6476722"/>
            <a:ext cx="6068016" cy="370077"/>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rgbClr val="6699FF"/>
              </a:buClr>
              <a:buSzPct val="80000"/>
              <a:buFont typeface="Wingdings" panose="05000000000000000000" pitchFamily="2" charset="2"/>
              <a:buNone/>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anose="05000000000000000000" pitchFamily="2" charset="2"/>
              <a:buChar char="l"/>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6699FF"/>
              </a:buClr>
              <a:buSzPct val="80000"/>
              <a:buFont typeface="Wingdings" panose="05000000000000000000" pitchFamily="2" charset="2"/>
              <a:buChar char="l"/>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6699FF"/>
              </a:buClr>
              <a:buSzPct val="80000"/>
              <a:buFont typeface="Wingdings" panose="05000000000000000000" pitchFamily="2" charset="2"/>
              <a:buChar char="l"/>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6699FF"/>
              </a:buClr>
              <a:buSzPct val="80000"/>
              <a:buFont typeface="Wingdings" panose="05000000000000000000" pitchFamily="2" charset="2"/>
              <a:buChar char="l"/>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400" dirty="0">
                <a:latin typeface="Meiryo UI" panose="020B0604030504040204" pitchFamily="50" charset="-128"/>
                <a:ea typeface="Meiryo UI" panose="020B0604030504040204" pitchFamily="50" charset="-128"/>
              </a:rPr>
              <a:t>「高等学校学習指導要領</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平成</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年告示</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解説　総合的な探究の時間編」より</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2531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250"/>
                            </p:stCondLst>
                            <p:childTnLst>
                              <p:par>
                                <p:cTn id="13" presetID="10" presetClass="entr" presetSubtype="0" fill="hold" nodeType="afterEffect">
                                  <p:stCondLst>
                                    <p:cond delay="250"/>
                                  </p:stCondLst>
                                  <p:childTnLst>
                                    <p:set>
                                      <p:cBhvr>
                                        <p:cTn id="14" dur="1" fill="hold">
                                          <p:stCondLst>
                                            <p:cond delay="0"/>
                                          </p:stCondLst>
                                        </p:cTn>
                                        <p:tgtEl>
                                          <p:spTgt spid="2050"/>
                                        </p:tgtEl>
                                        <p:attrNameLst>
                                          <p:attrName>style.visibility</p:attrName>
                                        </p:attrNameLst>
                                      </p:cBhvr>
                                      <p:to>
                                        <p:strVal val="visible"/>
                                      </p:to>
                                    </p:set>
                                    <p:animEffect transition="in" filter="fade">
                                      <p:cBhvr>
                                        <p:cTn id="15" dur="500"/>
                                        <p:tgtEl>
                                          <p:spTgt spid="2050"/>
                                        </p:tgtEl>
                                      </p:cBhvr>
                                    </p:animEffect>
                                  </p:childTnLst>
                                </p:cTn>
                              </p:par>
                            </p:childTnLst>
                          </p:cTn>
                        </p:par>
                        <p:par>
                          <p:cTn id="16" fill="hold">
                            <p:stCondLst>
                              <p:cond delay="2000"/>
                            </p:stCondLst>
                            <p:childTnLst>
                              <p:par>
                                <p:cTn id="17" presetID="10" presetClass="entr" presetSubtype="0" fill="hold" nodeType="afterEffect">
                                  <p:stCondLst>
                                    <p:cond delay="25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500"/>
                                        <p:tgtEl>
                                          <p:spTgt spid="2052"/>
                                        </p:tgtEl>
                                      </p:cBhvr>
                                    </p:animEffect>
                                  </p:childTnLst>
                                </p:cTn>
                              </p:par>
                            </p:childTnLst>
                          </p:cTn>
                        </p:par>
                        <p:par>
                          <p:cTn id="20" fill="hold">
                            <p:stCondLst>
                              <p:cond delay="2750"/>
                            </p:stCondLst>
                            <p:childTnLst>
                              <p:par>
                                <p:cTn id="21" presetID="10" presetClass="entr" presetSubtype="0" fill="hold" nodeType="afterEffect">
                                  <p:stCondLst>
                                    <p:cond delay="250"/>
                                  </p:stCondLst>
                                  <p:childTnLst>
                                    <p:set>
                                      <p:cBhvr>
                                        <p:cTn id="22" dur="1" fill="hold">
                                          <p:stCondLst>
                                            <p:cond delay="0"/>
                                          </p:stCondLst>
                                        </p:cTn>
                                        <p:tgtEl>
                                          <p:spTgt spid="2054"/>
                                        </p:tgtEl>
                                        <p:attrNameLst>
                                          <p:attrName>style.visibility</p:attrName>
                                        </p:attrNameLst>
                                      </p:cBhvr>
                                      <p:to>
                                        <p:strVal val="visible"/>
                                      </p:to>
                                    </p:set>
                                    <p:animEffect transition="in" filter="fade">
                                      <p:cBhvr>
                                        <p:cTn id="23" dur="500"/>
                                        <p:tgtEl>
                                          <p:spTgt spid="2054"/>
                                        </p:tgtEl>
                                      </p:cBhvr>
                                    </p:animEffect>
                                  </p:childTnLst>
                                </p:cTn>
                              </p:par>
                            </p:childTnLst>
                          </p:cTn>
                        </p:par>
                        <p:par>
                          <p:cTn id="24" fill="hold">
                            <p:stCondLst>
                              <p:cond delay="3500"/>
                            </p:stCondLst>
                            <p:childTnLst>
                              <p:par>
                                <p:cTn id="25" presetID="10" presetClass="entr" presetSubtype="0" fill="hold" nodeType="afterEffect">
                                  <p:stCondLst>
                                    <p:cond delay="25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p:stCondLst>
                              <p:cond delay="4250"/>
                            </p:stCondLst>
                            <p:childTnLst>
                              <p:par>
                                <p:cTn id="29" presetID="10" presetClass="entr" presetSubtype="0" fill="hold" nodeType="afterEffect">
                                  <p:stCondLst>
                                    <p:cond delay="250"/>
                                  </p:stCondLst>
                                  <p:childTnLst>
                                    <p:set>
                                      <p:cBhvr>
                                        <p:cTn id="30" dur="1" fill="hold">
                                          <p:stCondLst>
                                            <p:cond delay="0"/>
                                          </p:stCondLst>
                                        </p:cTn>
                                        <p:tgtEl>
                                          <p:spTgt spid="2055"/>
                                        </p:tgtEl>
                                        <p:attrNameLst>
                                          <p:attrName>style.visibility</p:attrName>
                                        </p:attrNameLst>
                                      </p:cBhvr>
                                      <p:to>
                                        <p:strVal val="visible"/>
                                      </p:to>
                                    </p:set>
                                    <p:animEffect transition="in" filter="fade">
                                      <p:cBhvr>
                                        <p:cTn id="31" dur="500"/>
                                        <p:tgtEl>
                                          <p:spTgt spid="2055"/>
                                        </p:tgtEl>
                                      </p:cBhvr>
                                    </p:animEffect>
                                  </p:childTnLst>
                                </p:cTn>
                              </p:par>
                            </p:childTnLst>
                          </p:cTn>
                        </p:par>
                        <p:par>
                          <p:cTn id="32" fill="hold">
                            <p:stCondLst>
                              <p:cond delay="5000"/>
                            </p:stCondLst>
                            <p:childTnLst>
                              <p:par>
                                <p:cTn id="33" presetID="10" presetClass="entr" presetSubtype="0" fill="hold" nodeType="afterEffect">
                                  <p:stCondLst>
                                    <p:cond delay="250"/>
                                  </p:stCondLst>
                                  <p:childTnLst>
                                    <p:set>
                                      <p:cBhvr>
                                        <p:cTn id="34" dur="1" fill="hold">
                                          <p:stCondLst>
                                            <p:cond delay="0"/>
                                          </p:stCondLst>
                                        </p:cTn>
                                        <p:tgtEl>
                                          <p:spTgt spid="2051"/>
                                        </p:tgtEl>
                                        <p:attrNameLst>
                                          <p:attrName>style.visibility</p:attrName>
                                        </p:attrNameLst>
                                      </p:cBhvr>
                                      <p:to>
                                        <p:strVal val="visible"/>
                                      </p:to>
                                    </p:set>
                                    <p:animEffect transition="in" filter="fade">
                                      <p:cBhvr>
                                        <p:cTn id="35" dur="500"/>
                                        <p:tgtEl>
                                          <p:spTgt spid="205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par>
                          <p:cTn id="41" fill="hold">
                            <p:stCondLst>
                              <p:cond delay="500"/>
                            </p:stCondLst>
                            <p:childTnLst>
                              <p:par>
                                <p:cTn id="42" presetID="10" presetClass="entr" presetSubtype="0" fill="hold" grpId="0" nodeType="afterEffect">
                                  <p:stCondLst>
                                    <p:cond delay="25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childTnLst>
                          </p:cTn>
                        </p:par>
                        <p:par>
                          <p:cTn id="50" fill="hold">
                            <p:stCondLst>
                              <p:cond delay="500"/>
                            </p:stCondLst>
                            <p:childTnLst>
                              <p:par>
                                <p:cTn id="51" presetID="10" presetClass="entr" presetSubtype="0"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p:bldP spid="1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1190437" y="614706"/>
            <a:ext cx="7779091" cy="4038918"/>
            <a:chOff x="1090078" y="614706"/>
            <a:chExt cx="7779091" cy="4038918"/>
          </a:xfrm>
        </p:grpSpPr>
        <p:grpSp>
          <p:nvGrpSpPr>
            <p:cNvPr id="8" name="グループ化 7"/>
            <p:cNvGrpSpPr/>
            <p:nvPr/>
          </p:nvGrpSpPr>
          <p:grpSpPr>
            <a:xfrm>
              <a:off x="1090078" y="614706"/>
              <a:ext cx="7779091" cy="4038918"/>
              <a:chOff x="1090078" y="614706"/>
              <a:chExt cx="7779091" cy="4038918"/>
            </a:xfrm>
          </p:grpSpPr>
          <p:sp>
            <p:nvSpPr>
              <p:cNvPr id="3" name="正方形/長方形 2"/>
              <p:cNvSpPr/>
              <p:nvPr/>
            </p:nvSpPr>
            <p:spPr>
              <a:xfrm>
                <a:off x="1090078" y="614706"/>
                <a:ext cx="6440976" cy="3915808"/>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936051" y="4407403"/>
                <a:ext cx="3933118" cy="246221"/>
              </a:xfrm>
              <a:prstGeom prst="rect">
                <a:avLst/>
              </a:prstGeom>
              <a:noFill/>
            </p:spPr>
            <p:txBody>
              <a:bodyPr wrap="square" rtlCol="0">
                <a:spAutoFit/>
              </a:bodyPr>
              <a:lstStyle/>
              <a:p>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出典</a:t>
                </a:r>
                <a:r>
                  <a:rPr lang="en-US" altLang="ja-JP" sz="1000"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株式会社ナビタイムジャパン「経路検索条件データ」</a:t>
                </a:r>
                <a:endParaRPr kumimoji="1" lang="ja-JP" altLang="en-US" sz="1000" dirty="0">
                  <a:latin typeface="メイリオ" panose="020B0604030504040204" pitchFamily="50" charset="-128"/>
                  <a:ea typeface="メイリオ" panose="020B0604030504040204" pitchFamily="50" charset="-128"/>
                </a:endParaRPr>
              </a:p>
            </p:txBody>
          </p:sp>
        </p:grpSp>
        <p:sp>
          <p:nvSpPr>
            <p:cNvPr id="4" name="テキスト ボックス 3"/>
            <p:cNvSpPr txBox="1"/>
            <p:nvPr/>
          </p:nvSpPr>
          <p:spPr>
            <a:xfrm>
              <a:off x="1816917" y="690889"/>
              <a:ext cx="1048945" cy="400110"/>
            </a:xfrm>
            <a:prstGeom prst="rect">
              <a:avLst/>
            </a:prstGeom>
            <a:solidFill>
              <a:schemeClr val="accent3"/>
            </a:solidFill>
          </p:spPr>
          <p:txBody>
            <a:bodyPr wrap="square" rtlCol="0">
              <a:spAutoFit/>
            </a:bodyPr>
            <a:lstStyle/>
            <a:p>
              <a:r>
                <a:rPr kumimoji="1" lang="ja-JP" altLang="en-US" sz="2000" dirty="0">
                  <a:solidFill>
                    <a:srgbClr val="000000"/>
                  </a:solidFill>
                  <a:latin typeface="Meiryo UI" panose="020B0604030504040204" pitchFamily="50" charset="-128"/>
                  <a:ea typeface="Meiryo UI" panose="020B0604030504040204" pitchFamily="50" charset="-128"/>
                </a:rPr>
                <a:t>秋芳洞</a:t>
              </a:r>
            </a:p>
          </p:txBody>
        </p:sp>
      </p:grpSp>
      <p:sp>
        <p:nvSpPr>
          <p:cNvPr id="2" name="スライド番号プレースホルダー 1"/>
          <p:cNvSpPr>
            <a:spLocks noGrp="1"/>
          </p:cNvSpPr>
          <p:nvPr>
            <p:ph type="sldNum" sz="quarter" idx="12"/>
          </p:nvPr>
        </p:nvSpPr>
        <p:spPr/>
        <p:txBody>
          <a:bodyPr/>
          <a:lstStyle/>
          <a:p>
            <a:pPr>
              <a:defRPr/>
            </a:pPr>
            <a:fld id="{BA188811-FF8B-49CE-A749-49201109BD4E}" type="slidenum">
              <a:rPr lang="en-US" altLang="ja-JP" smtClean="0"/>
              <a:pPr>
                <a:defRPr/>
              </a:pPr>
              <a:t>3</a:t>
            </a:fld>
            <a:endParaRPr lang="en-US" altLang="ja-JP"/>
          </a:p>
        </p:txBody>
      </p:sp>
      <p:sp>
        <p:nvSpPr>
          <p:cNvPr id="6" name="円/楕円 5"/>
          <p:cNvSpPr/>
          <p:nvPr/>
        </p:nvSpPr>
        <p:spPr>
          <a:xfrm>
            <a:off x="2380790" y="3668754"/>
            <a:ext cx="278780" cy="324000"/>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3512639" y="3746811"/>
            <a:ext cx="216000" cy="288000"/>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4616607" y="3289612"/>
            <a:ext cx="195583" cy="324000"/>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008447" y="274491"/>
            <a:ext cx="5429411" cy="461665"/>
          </a:xfrm>
          <a:prstGeom prst="rect">
            <a:avLst/>
          </a:prstGeom>
          <a:noFill/>
        </p:spPr>
        <p:txBody>
          <a:bodyPr wrap="square" rtlCol="0">
            <a:spAutoFit/>
          </a:bodyPr>
          <a:lstStyle/>
          <a:p>
            <a:r>
              <a:rPr kumimoji="1" lang="ja-JP" altLang="en-US" dirty="0">
                <a:solidFill>
                  <a:srgbClr val="000000"/>
                </a:solidFill>
                <a:latin typeface="Meiryo UI" panose="020B0604030504040204" pitchFamily="50" charset="-128"/>
                <a:ea typeface="Meiryo UI" panose="020B0604030504040204" pitchFamily="50" charset="-128"/>
              </a:rPr>
              <a:t>探究</a:t>
            </a:r>
            <a:r>
              <a:rPr lang="ja-JP" altLang="en-US" dirty="0">
                <a:solidFill>
                  <a:srgbClr val="000000"/>
                </a:solidFill>
                <a:latin typeface="Meiryo UI" panose="020B0604030504040204" pitchFamily="50" charset="-128"/>
                <a:ea typeface="Meiryo UI" panose="020B0604030504040204" pitchFamily="50" charset="-128"/>
              </a:rPr>
              <a:t>テーマ</a:t>
            </a:r>
            <a:r>
              <a:rPr kumimoji="1" lang="ja-JP" altLang="en-US" dirty="0">
                <a:solidFill>
                  <a:srgbClr val="000000"/>
                </a:solidFill>
                <a:latin typeface="Meiryo UI" panose="020B0604030504040204" pitchFamily="50" charset="-128"/>
                <a:ea typeface="Meiryo UI" panose="020B0604030504040204" pitchFamily="50" charset="-128"/>
              </a:rPr>
              <a:t>「地域の</a:t>
            </a:r>
            <a:r>
              <a:rPr lang="ja-JP" altLang="en-US" dirty="0">
                <a:solidFill>
                  <a:srgbClr val="000000"/>
                </a:solidFill>
                <a:latin typeface="Meiryo UI" panose="020B0604030504040204" pitchFamily="50" charset="-128"/>
                <a:ea typeface="Meiryo UI" panose="020B0604030504040204" pitchFamily="50" charset="-128"/>
              </a:rPr>
              <a:t>観光の活性化</a:t>
            </a:r>
            <a:r>
              <a:rPr kumimoji="1" lang="ja-JP" altLang="en-US" dirty="0">
                <a:solidFill>
                  <a:srgbClr val="000000"/>
                </a:solidFill>
                <a:latin typeface="Meiryo UI" panose="020B0604030504040204" pitchFamily="50" charset="-128"/>
                <a:ea typeface="Meiryo UI" panose="020B0604030504040204" pitchFamily="50" charset="-128"/>
              </a:rPr>
              <a:t>」</a:t>
            </a:r>
          </a:p>
        </p:txBody>
      </p:sp>
      <p:sp>
        <p:nvSpPr>
          <p:cNvPr id="17" name="円/楕円 16"/>
          <p:cNvSpPr/>
          <p:nvPr/>
        </p:nvSpPr>
        <p:spPr>
          <a:xfrm>
            <a:off x="5675974" y="3300763"/>
            <a:ext cx="245327" cy="334538"/>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6779944" y="3389975"/>
            <a:ext cx="223025" cy="323386"/>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下矢印 28"/>
          <p:cNvSpPr/>
          <p:nvPr/>
        </p:nvSpPr>
        <p:spPr>
          <a:xfrm>
            <a:off x="3583472" y="5351033"/>
            <a:ext cx="946618" cy="2636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pic>
        <p:nvPicPr>
          <p:cNvPr id="1027" name="Picture 3" descr="C:\Users\siraishi\Desktop\computer_school_girl[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090" y="603435"/>
            <a:ext cx="975128" cy="975128"/>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グループ化 13"/>
          <p:cNvGrpSpPr/>
          <p:nvPr/>
        </p:nvGrpSpPr>
        <p:grpSpPr>
          <a:xfrm>
            <a:off x="984218" y="5614717"/>
            <a:ext cx="7702090" cy="1014192"/>
            <a:chOff x="412475" y="5440770"/>
            <a:chExt cx="7702090" cy="1014192"/>
          </a:xfrm>
        </p:grpSpPr>
        <p:grpSp>
          <p:nvGrpSpPr>
            <p:cNvPr id="10" name="グループ化 9"/>
            <p:cNvGrpSpPr/>
            <p:nvPr/>
          </p:nvGrpSpPr>
          <p:grpSpPr>
            <a:xfrm>
              <a:off x="1397412" y="5440770"/>
              <a:ext cx="6717153" cy="1014192"/>
              <a:chOff x="1770289" y="5440770"/>
              <a:chExt cx="6717153" cy="1014192"/>
            </a:xfrm>
          </p:grpSpPr>
          <p:sp>
            <p:nvSpPr>
              <p:cNvPr id="27" name="テキスト ボックス 26"/>
              <p:cNvSpPr txBox="1"/>
              <p:nvPr/>
            </p:nvSpPr>
            <p:spPr>
              <a:xfrm>
                <a:off x="1770289" y="5579238"/>
                <a:ext cx="6717153" cy="830997"/>
              </a:xfrm>
              <a:prstGeom prst="rect">
                <a:avLst/>
              </a:prstGeom>
              <a:noFill/>
            </p:spPr>
            <p:txBody>
              <a:bodyPr wrap="square" rtlCol="0">
                <a:spAutoFit/>
              </a:bodyPr>
              <a:lstStyle/>
              <a:p>
                <a:r>
                  <a:rPr kumimoji="1" lang="ja-JP" altLang="en-US" dirty="0" smtClean="0">
                    <a:solidFill>
                      <a:srgbClr val="000000"/>
                    </a:solidFill>
                    <a:latin typeface="Meiryo UI" panose="020B0604030504040204" pitchFamily="50" charset="-128"/>
                    <a:ea typeface="Meiryo UI" panose="020B0604030504040204" pitchFamily="50" charset="-128"/>
                  </a:rPr>
                  <a:t>「</a:t>
                </a:r>
                <a:r>
                  <a:rPr kumimoji="1" lang="en-US" altLang="ja-JP" dirty="0" smtClean="0">
                    <a:solidFill>
                      <a:srgbClr val="000000"/>
                    </a:solidFill>
                    <a:latin typeface="Meiryo UI" panose="020B0604030504040204" pitchFamily="50" charset="-128"/>
                    <a:ea typeface="Meiryo UI" panose="020B0604030504040204" pitchFamily="50" charset="-128"/>
                  </a:rPr>
                  <a:t>12</a:t>
                </a:r>
                <a:r>
                  <a:rPr kumimoji="1" lang="ja-JP" altLang="en-US" dirty="0" smtClean="0">
                    <a:solidFill>
                      <a:srgbClr val="000000"/>
                    </a:solidFill>
                    <a:latin typeface="Meiryo UI" panose="020B0604030504040204" pitchFamily="50" charset="-128"/>
                    <a:ea typeface="Meiryo UI" panose="020B0604030504040204" pitchFamily="50" charset="-128"/>
                  </a:rPr>
                  <a:t>月に</a:t>
                </a:r>
                <a:r>
                  <a:rPr lang="ja-JP" altLang="en-US" dirty="0" smtClean="0">
                    <a:solidFill>
                      <a:srgbClr val="000000"/>
                    </a:solidFill>
                    <a:latin typeface="Meiryo UI" panose="020B0604030504040204" pitchFamily="50" charset="-128"/>
                    <a:ea typeface="Meiryo UI" panose="020B0604030504040204" pitchFamily="50" charset="-128"/>
                  </a:rPr>
                  <a:t>鍾乳洞</a:t>
                </a:r>
                <a:r>
                  <a:rPr kumimoji="1" lang="ja-JP" altLang="en-US" dirty="0">
                    <a:solidFill>
                      <a:srgbClr val="000000"/>
                    </a:solidFill>
                    <a:latin typeface="Meiryo UI" panose="020B0604030504040204" pitchFamily="50" charset="-128"/>
                    <a:ea typeface="Meiryo UI" panose="020B0604030504040204" pitchFamily="50" charset="-128"/>
                  </a:rPr>
                  <a:t>で</a:t>
                </a:r>
                <a:r>
                  <a:rPr lang="ja-JP" altLang="en-US" dirty="0">
                    <a:solidFill>
                      <a:srgbClr val="000000"/>
                    </a:solidFill>
                    <a:latin typeface="Meiryo UI" panose="020B0604030504040204" pitchFamily="50" charset="-128"/>
                    <a:ea typeface="Meiryo UI" panose="020B0604030504040204" pitchFamily="50" charset="-128"/>
                  </a:rPr>
                  <a:t>何らかの</a:t>
                </a:r>
                <a:r>
                  <a:rPr kumimoji="1" lang="ja-JP" altLang="en-US" dirty="0">
                    <a:solidFill>
                      <a:srgbClr val="000000"/>
                    </a:solidFill>
                    <a:latin typeface="Meiryo UI" panose="020B0604030504040204" pitchFamily="50" charset="-128"/>
                    <a:ea typeface="Meiryo UI" panose="020B0604030504040204" pitchFamily="50" charset="-128"/>
                  </a:rPr>
                  <a:t>イベントを</a:t>
                </a:r>
                <a:r>
                  <a:rPr lang="ja-JP" altLang="en-US" dirty="0">
                    <a:solidFill>
                      <a:srgbClr val="000000"/>
                    </a:solidFill>
                    <a:latin typeface="Meiryo UI" panose="020B0604030504040204" pitchFamily="50" charset="-128"/>
                    <a:ea typeface="Meiryo UI" panose="020B0604030504040204" pitchFamily="50" charset="-128"/>
                  </a:rPr>
                  <a:t>企画すれば</a:t>
                </a:r>
                <a:r>
                  <a:rPr kumimoji="1" lang="ja-JP" altLang="en-US" dirty="0">
                    <a:solidFill>
                      <a:srgbClr val="000000"/>
                    </a:solidFill>
                    <a:latin typeface="Meiryo UI" panose="020B0604030504040204" pitchFamily="50" charset="-128"/>
                    <a:ea typeface="Meiryo UI" panose="020B0604030504040204" pitchFamily="50" charset="-128"/>
                  </a:rPr>
                  <a:t>、</a:t>
                </a:r>
                <a:endParaRPr kumimoji="1" lang="en-US" altLang="ja-JP" dirty="0">
                  <a:solidFill>
                    <a:srgbClr val="000000"/>
                  </a:solidFill>
                  <a:latin typeface="Meiryo UI" panose="020B0604030504040204" pitchFamily="50" charset="-128"/>
                  <a:ea typeface="Meiryo UI" panose="020B0604030504040204" pitchFamily="50" charset="-128"/>
                </a:endParaRPr>
              </a:p>
              <a:p>
                <a:r>
                  <a:rPr lang="ja-JP" altLang="en-US" dirty="0">
                    <a:solidFill>
                      <a:srgbClr val="000000"/>
                    </a:solidFill>
                    <a:latin typeface="Meiryo UI" panose="020B0604030504040204" pitchFamily="50" charset="-128"/>
                    <a:ea typeface="Meiryo UI" panose="020B0604030504040204" pitchFamily="50" charset="-128"/>
                  </a:rPr>
                  <a:t>　</a:t>
                </a:r>
                <a:r>
                  <a:rPr kumimoji="1" lang="ja-JP" altLang="en-US" dirty="0">
                    <a:solidFill>
                      <a:srgbClr val="000000"/>
                    </a:solidFill>
                    <a:latin typeface="Meiryo UI" panose="020B0604030504040204" pitchFamily="50" charset="-128"/>
                    <a:ea typeface="Meiryo UI" panose="020B0604030504040204" pitchFamily="50" charset="-128"/>
                  </a:rPr>
                  <a:t>観光客が増えるのではないか</a:t>
                </a:r>
                <a:r>
                  <a:rPr lang="ja-JP" altLang="en-US" dirty="0">
                    <a:solidFill>
                      <a:srgbClr val="000000"/>
                    </a:solidFill>
                    <a:latin typeface="Meiryo UI" panose="020B0604030504040204" pitchFamily="50" charset="-128"/>
                    <a:ea typeface="Meiryo UI" panose="020B0604030504040204" pitchFamily="50" charset="-128"/>
                  </a:rPr>
                  <a:t>？</a:t>
                </a:r>
                <a:r>
                  <a:rPr kumimoji="1" lang="ja-JP" altLang="en-US" dirty="0">
                    <a:solidFill>
                      <a:srgbClr val="000000"/>
                    </a:solidFill>
                    <a:latin typeface="Meiryo UI" panose="020B0604030504040204" pitchFamily="50" charset="-128"/>
                    <a:ea typeface="Meiryo UI" panose="020B0604030504040204" pitchFamily="50" charset="-128"/>
                  </a:rPr>
                  <a:t>」</a:t>
                </a:r>
              </a:p>
            </p:txBody>
          </p:sp>
          <p:pic>
            <p:nvPicPr>
              <p:cNvPr id="1026" name="Picture 2" descr="クリスマスツリーの設置をする人たちのイラスト"/>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7049" y="5440770"/>
                <a:ext cx="1014192" cy="1014192"/>
              </a:xfrm>
              <a:prstGeom prst="rect">
                <a:avLst/>
              </a:prstGeom>
              <a:noFill/>
              <a:extLst>
                <a:ext uri="{909E8E84-426E-40DD-AFC4-6F175D3DCCD1}">
                  <a14:hiddenFill xmlns:a14="http://schemas.microsoft.com/office/drawing/2010/main">
                    <a:solidFill>
                      <a:srgbClr val="FFFFFF"/>
                    </a:solidFill>
                  </a14:hiddenFill>
                </a:ext>
              </a:extLst>
            </p:spPr>
          </p:pic>
        </p:grpSp>
        <p:pic>
          <p:nvPicPr>
            <p:cNvPr id="13" name="Picture 2" descr="C:\Users\siraishi\Desktop\syounyudou[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2475" y="5545785"/>
              <a:ext cx="762000" cy="762000"/>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Rectangle 2">
            <a:extLst>
              <a:ext uri="{FF2B5EF4-FFF2-40B4-BE49-F238E27FC236}">
                <a16:creationId xmlns:a16="http://schemas.microsoft.com/office/drawing/2014/main" id="{390195AD-8DE2-495C-A442-D8C96E0AB873}"/>
              </a:ext>
            </a:extLst>
          </p:cNvPr>
          <p:cNvSpPr txBox="1">
            <a:spLocks noChangeArrowheads="1"/>
          </p:cNvSpPr>
          <p:nvPr/>
        </p:nvSpPr>
        <p:spPr>
          <a:xfrm>
            <a:off x="1850138" y="4765646"/>
            <a:ext cx="4413286" cy="491836"/>
          </a:xfrm>
          <a:prstGeom prst="rect">
            <a:avLst/>
          </a:prstGeom>
          <a:solidFill>
            <a:srgbClr val="002060"/>
          </a:solidFill>
          <a:ln w="22225">
            <a:noFill/>
          </a:ln>
        </p:spPr>
        <p:txBody>
          <a:bodyPr/>
          <a:lstStyle>
            <a:lvl1pPr algn="ctr" rtl="0" eaLnBrk="1" fontAlgn="base" hangingPunct="1">
              <a:spcBef>
                <a:spcPct val="0"/>
              </a:spcBef>
              <a:spcAft>
                <a:spcPct val="0"/>
              </a:spcAft>
              <a:defRPr kumimoji="1" sz="4400" kern="12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2pPr>
            <a:lvl3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3pPr>
            <a:lvl4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4pPr>
            <a:lvl5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5pPr>
            <a:lvl6pPr marL="4572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6pPr>
            <a:lvl7pPr marL="9144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7pPr>
            <a:lvl8pPr marL="13716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8pPr>
            <a:lvl9pPr marL="18288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9pPr>
          </a:lstStyle>
          <a:p>
            <a:r>
              <a:rPr lang="ja-JP" altLang="en-US" sz="2400" dirty="0">
                <a:solidFill>
                  <a:schemeClr val="bg1"/>
                </a:solidFill>
                <a:latin typeface="Meiryo UI" panose="020B0604030504040204" pitchFamily="50" charset="-128"/>
                <a:ea typeface="Meiryo UI" panose="020B0604030504040204" pitchFamily="50" charset="-128"/>
              </a:rPr>
              <a:t>数学的な見方・考え方　</a:t>
            </a:r>
            <a:endParaRPr lang="en-US" altLang="ja-JP" sz="2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531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fade">
                                      <p:cBhvr>
                                        <p:cTn id="10" dur="500"/>
                                        <p:tgtEl>
                                          <p:spTgt spid="10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5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par>
                          <p:cTn id="43" fill="hold">
                            <p:stCondLst>
                              <p:cond delay="500"/>
                            </p:stCondLst>
                            <p:childTnLst>
                              <p:par>
                                <p:cTn id="44" presetID="10" presetClass="entr" presetSubtype="0" fill="hold" nodeType="afterEffect">
                                  <p:stCondLst>
                                    <p:cond delay="25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6" grpId="0" animBg="1"/>
      <p:bldP spid="7" grpId="0"/>
      <p:bldP spid="17" grpId="0" animBg="1"/>
      <p:bldP spid="25" grpId="0" animBg="1"/>
      <p:bldP spid="29"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BA188811-FF8B-49CE-A749-49201109BD4E}" type="slidenum">
              <a:rPr lang="en-US" altLang="ja-JP" smtClean="0"/>
              <a:pPr>
                <a:defRPr/>
              </a:pPr>
              <a:t>4</a:t>
            </a:fld>
            <a:endParaRPr lang="en-US" altLang="ja-JP"/>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332853" y="1693655"/>
            <a:ext cx="4560315" cy="4536056"/>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0" y="270442"/>
            <a:ext cx="3061910" cy="461665"/>
          </a:xfrm>
          <a:prstGeom prst="rect">
            <a:avLst/>
          </a:prstGeom>
          <a:noFill/>
        </p:spPr>
        <p:txBody>
          <a:bodyPr wrap="square" rtlCol="0">
            <a:spAutoFit/>
          </a:bodyPr>
          <a:lstStyle/>
          <a:p>
            <a:r>
              <a:rPr kumimoji="1" lang="en-US" altLang="ja-JP" dirty="0">
                <a:solidFill>
                  <a:schemeClr val="tx1">
                    <a:lumMod val="50000"/>
                  </a:schemeClr>
                </a:solidFill>
                <a:latin typeface="Meiryo UI" panose="020B0604030504040204" pitchFamily="50" charset="-128"/>
                <a:ea typeface="Meiryo UI" panose="020B0604030504040204" pitchFamily="50" charset="-128"/>
              </a:rPr>
              <a:t>【</a:t>
            </a:r>
            <a:r>
              <a:rPr lang="ja-JP" altLang="en-US" dirty="0">
                <a:solidFill>
                  <a:schemeClr val="tx1">
                    <a:lumMod val="50000"/>
                  </a:schemeClr>
                </a:solidFill>
                <a:latin typeface="Meiryo UI" panose="020B0604030504040204" pitchFamily="50" charset="-128"/>
                <a:ea typeface="Meiryo UI" panose="020B0604030504040204" pitchFamily="50" charset="-128"/>
              </a:rPr>
              <a:t>ワークショップ</a:t>
            </a:r>
            <a:r>
              <a:rPr kumimoji="1" lang="en-US" altLang="ja-JP" dirty="0">
                <a:solidFill>
                  <a:schemeClr val="tx1">
                    <a:lumMod val="50000"/>
                  </a:schemeClr>
                </a:solidFill>
                <a:latin typeface="Meiryo UI" panose="020B0604030504040204" pitchFamily="50" charset="-128"/>
                <a:ea typeface="Meiryo UI" panose="020B0604030504040204" pitchFamily="50" charset="-128"/>
              </a:rPr>
              <a:t>】</a:t>
            </a:r>
            <a:endParaRPr kumimoji="1" lang="ja-JP" altLang="en-US" dirty="0">
              <a:solidFill>
                <a:schemeClr val="tx1">
                  <a:lumMod val="50000"/>
                </a:schemeClr>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457200" y="1052623"/>
            <a:ext cx="7939667" cy="461665"/>
          </a:xfrm>
          <a:prstGeom prst="rect">
            <a:avLst/>
          </a:prstGeom>
          <a:noFill/>
        </p:spPr>
        <p:txBody>
          <a:bodyPr wrap="square" rtlCol="0">
            <a:spAutoFit/>
          </a:bodyPr>
          <a:lstStyle/>
          <a:p>
            <a:r>
              <a:rPr lang="ja-JP" altLang="en-US" dirty="0">
                <a:solidFill>
                  <a:schemeClr val="tx1">
                    <a:lumMod val="50000"/>
                  </a:schemeClr>
                </a:solidFill>
                <a:latin typeface="Meiryo UI" panose="020B0604030504040204" pitchFamily="50" charset="-128"/>
                <a:ea typeface="Meiryo UI" panose="020B0604030504040204" pitchFamily="50" charset="-128"/>
              </a:rPr>
              <a:t>タブレット型</a:t>
            </a:r>
            <a:r>
              <a:rPr kumimoji="1" lang="ja-JP" altLang="en-US" dirty="0">
                <a:solidFill>
                  <a:schemeClr val="tx1">
                    <a:lumMod val="50000"/>
                  </a:schemeClr>
                </a:solidFill>
                <a:latin typeface="Meiryo UI" panose="020B0604030504040204" pitchFamily="50" charset="-128"/>
                <a:ea typeface="Meiryo UI" panose="020B0604030504040204" pitchFamily="50" charset="-128"/>
              </a:rPr>
              <a:t>端末でＱＲコードを読み取ってください。</a:t>
            </a:r>
          </a:p>
        </p:txBody>
      </p:sp>
      <p:pic>
        <p:nvPicPr>
          <p:cNvPr id="1028" name="Picture 4" descr="C:\Users\Owner\Desktop\smartphone_photo_man_tate[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1" y="5280205"/>
            <a:ext cx="975360" cy="1336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539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74054" y="1237656"/>
            <a:ext cx="5786111" cy="5097193"/>
          </a:xfrm>
          <a:ln w="3175">
            <a:solidFill>
              <a:srgbClr val="000000"/>
            </a:solidFill>
          </a:ln>
        </p:spPr>
      </p:pic>
      <p:sp>
        <p:nvSpPr>
          <p:cNvPr id="4" name="スライド番号プレースホルダー 3"/>
          <p:cNvSpPr>
            <a:spLocks noGrp="1"/>
          </p:cNvSpPr>
          <p:nvPr>
            <p:ph type="sldNum" sz="quarter" idx="12"/>
          </p:nvPr>
        </p:nvSpPr>
        <p:spPr/>
        <p:txBody>
          <a:bodyPr/>
          <a:lstStyle/>
          <a:p>
            <a:pPr>
              <a:defRPr/>
            </a:pPr>
            <a:fld id="{6BA19591-A8D3-4A28-9971-CB8397D042A5}" type="slidenum">
              <a:rPr lang="en-US" altLang="ja-JP" smtClean="0"/>
              <a:pPr>
                <a:defRPr/>
              </a:pPr>
              <a:t>5</a:t>
            </a:fld>
            <a:endParaRPr lang="en-US" altLang="ja-JP"/>
          </a:p>
        </p:txBody>
      </p:sp>
      <p:sp>
        <p:nvSpPr>
          <p:cNvPr id="6" name="テキスト ボックス 5"/>
          <p:cNvSpPr txBox="1"/>
          <p:nvPr/>
        </p:nvSpPr>
        <p:spPr>
          <a:xfrm>
            <a:off x="-37404" y="419998"/>
            <a:ext cx="2414841" cy="461665"/>
          </a:xfrm>
          <a:prstGeom prst="rect">
            <a:avLst/>
          </a:prstGeom>
          <a:noFill/>
        </p:spPr>
        <p:txBody>
          <a:bodyPr wrap="square" rtlCol="0">
            <a:spAutoFit/>
          </a:bodyPr>
          <a:lstStyle/>
          <a:p>
            <a:r>
              <a:rPr kumimoji="1" lang="en-US" altLang="ja-JP" dirty="0">
                <a:solidFill>
                  <a:schemeClr val="tx1">
                    <a:lumMod val="50000"/>
                  </a:schemeClr>
                </a:solidFill>
                <a:latin typeface="メイリオ" panose="020B0604030504040204" pitchFamily="50" charset="-128"/>
                <a:ea typeface="メイリオ" panose="020B0604030504040204" pitchFamily="50" charset="-128"/>
              </a:rPr>
              <a:t>【</a:t>
            </a:r>
            <a:r>
              <a:rPr lang="ja-JP" altLang="en-US" spc="-100" dirty="0">
                <a:solidFill>
                  <a:schemeClr val="tx1">
                    <a:lumMod val="50000"/>
                  </a:schemeClr>
                </a:solidFill>
                <a:latin typeface="Meiryo UI" panose="020B0604030504040204" pitchFamily="50" charset="-128"/>
                <a:ea typeface="Meiryo UI" panose="020B0604030504040204" pitchFamily="50" charset="-128"/>
              </a:rPr>
              <a:t>ワークショップ</a:t>
            </a:r>
            <a:r>
              <a:rPr kumimoji="1" lang="en-US" altLang="ja-JP" dirty="0">
                <a:solidFill>
                  <a:schemeClr val="tx1">
                    <a:lumMod val="50000"/>
                  </a:schemeClr>
                </a:solidFill>
                <a:latin typeface="メイリオ" panose="020B0604030504040204" pitchFamily="50" charset="-128"/>
                <a:ea typeface="メイリオ" panose="020B0604030504040204" pitchFamily="50" charset="-128"/>
              </a:rPr>
              <a:t>】</a:t>
            </a:r>
            <a:endParaRPr kumimoji="1" lang="ja-JP" altLang="en-US" dirty="0">
              <a:solidFill>
                <a:schemeClr val="tx1">
                  <a:lumMod val="50000"/>
                </a:schemeClr>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2108458" y="348166"/>
            <a:ext cx="5220810" cy="830997"/>
          </a:xfrm>
          <a:prstGeom prst="rect">
            <a:avLst/>
          </a:prstGeom>
          <a:solidFill>
            <a:schemeClr val="accent6">
              <a:lumMod val="20000"/>
              <a:lumOff val="80000"/>
            </a:schemeClr>
          </a:solidFill>
        </p:spPr>
        <p:txBody>
          <a:bodyPr wrap="square" rtlCol="0">
            <a:spAutoFit/>
          </a:bodyPr>
          <a:lstStyle/>
          <a:p>
            <a:r>
              <a:rPr lang="ja-JP" altLang="en-US" dirty="0">
                <a:solidFill>
                  <a:schemeClr val="accent5">
                    <a:lumMod val="10000"/>
                  </a:schemeClr>
                </a:solidFill>
                <a:latin typeface="Meiryo UI" panose="020B0604030504040204" pitchFamily="50" charset="-128"/>
                <a:ea typeface="Meiryo UI" panose="020B0604030504040204" pitchFamily="50" charset="-128"/>
              </a:rPr>
              <a:t>豊かな発想を生み出せる</a:t>
            </a:r>
            <a:r>
              <a:rPr kumimoji="1" lang="ja-JP" altLang="en-US" dirty="0">
                <a:solidFill>
                  <a:schemeClr val="accent5">
                    <a:lumMod val="10000"/>
                  </a:schemeClr>
                </a:solidFill>
                <a:latin typeface="Meiryo UI" panose="020B0604030504040204" pitchFamily="50" charset="-128"/>
                <a:ea typeface="Meiryo UI" panose="020B0604030504040204" pitchFamily="50" charset="-128"/>
              </a:rPr>
              <a:t>リンク集にする</a:t>
            </a:r>
            <a:endParaRPr kumimoji="1" lang="en-US" altLang="ja-JP" dirty="0">
              <a:solidFill>
                <a:schemeClr val="accent5">
                  <a:lumMod val="10000"/>
                </a:schemeClr>
              </a:solidFill>
              <a:latin typeface="Meiryo UI" panose="020B0604030504040204" pitchFamily="50" charset="-128"/>
              <a:ea typeface="Meiryo UI" panose="020B0604030504040204" pitchFamily="50" charset="-128"/>
            </a:endParaRPr>
          </a:p>
          <a:p>
            <a:r>
              <a:rPr kumimoji="1" lang="ja-JP" altLang="en-US" dirty="0">
                <a:solidFill>
                  <a:schemeClr val="accent5">
                    <a:lumMod val="10000"/>
                  </a:schemeClr>
                </a:solidFill>
                <a:latin typeface="Meiryo UI" panose="020B0604030504040204" pitchFamily="50" charset="-128"/>
                <a:ea typeface="Meiryo UI" panose="020B0604030504040204" pitchFamily="50" charset="-128"/>
              </a:rPr>
              <a:t>には</a:t>
            </a:r>
            <a:r>
              <a:rPr lang="ja-JP" altLang="en-US" dirty="0">
                <a:solidFill>
                  <a:schemeClr val="accent5">
                    <a:lumMod val="10000"/>
                  </a:schemeClr>
                </a:solidFill>
                <a:latin typeface="Meiryo UI" panose="020B0604030504040204" pitchFamily="50" charset="-128"/>
                <a:ea typeface="Meiryo UI" panose="020B0604030504040204" pitchFamily="50" charset="-128"/>
              </a:rPr>
              <a:t>、どのように作り直せばよいか？</a:t>
            </a:r>
            <a:endParaRPr lang="en-US" altLang="ja-JP" dirty="0">
              <a:solidFill>
                <a:schemeClr val="accent5">
                  <a:lumMod val="10000"/>
                </a:schemeClr>
              </a:solidFill>
              <a:latin typeface="Meiryo UI" panose="020B0604030504040204" pitchFamily="50" charset="-128"/>
              <a:ea typeface="Meiryo UI" panose="020B0604030504040204" pitchFamily="50" charset="-128"/>
            </a:endParaRP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579978" y="1354641"/>
            <a:ext cx="1749290" cy="1739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71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12007" y="1103970"/>
            <a:ext cx="5633893" cy="5363737"/>
          </a:xfrm>
          <a:ln w="3175">
            <a:solidFill>
              <a:srgbClr val="000000"/>
            </a:solidFill>
          </a:ln>
        </p:spPr>
      </p:pic>
      <p:sp>
        <p:nvSpPr>
          <p:cNvPr id="4" name="スライド番号プレースホルダー 3"/>
          <p:cNvSpPr>
            <a:spLocks noGrp="1"/>
          </p:cNvSpPr>
          <p:nvPr>
            <p:ph type="sldNum" sz="quarter" idx="12"/>
          </p:nvPr>
        </p:nvSpPr>
        <p:spPr/>
        <p:txBody>
          <a:bodyPr/>
          <a:lstStyle/>
          <a:p>
            <a:pPr>
              <a:defRPr/>
            </a:pPr>
            <a:fld id="{6BA19591-A8D3-4A28-9971-CB8397D042A5}" type="slidenum">
              <a:rPr lang="en-US" altLang="ja-JP" smtClean="0"/>
              <a:pPr>
                <a:defRPr/>
              </a:pPr>
              <a:t>6</a:t>
            </a:fld>
            <a:endParaRPr lang="en-US" altLang="ja-JP"/>
          </a:p>
        </p:txBody>
      </p:sp>
      <p:sp>
        <p:nvSpPr>
          <p:cNvPr id="8" name="テキスト ボックス 7"/>
          <p:cNvSpPr txBox="1"/>
          <p:nvPr/>
        </p:nvSpPr>
        <p:spPr>
          <a:xfrm>
            <a:off x="2395942" y="440112"/>
            <a:ext cx="4064869" cy="461665"/>
          </a:xfrm>
          <a:prstGeom prst="rect">
            <a:avLst/>
          </a:prstGeom>
          <a:noFill/>
        </p:spPr>
        <p:txBody>
          <a:bodyPr wrap="square" rtlCol="0">
            <a:spAutoFit/>
          </a:bodyPr>
          <a:lstStyle/>
          <a:p>
            <a:r>
              <a:rPr lang="ja-JP" altLang="en-US" dirty="0">
                <a:solidFill>
                  <a:schemeClr val="accent5">
                    <a:lumMod val="10000"/>
                  </a:schemeClr>
                </a:solidFill>
                <a:latin typeface="Meiryo UI" panose="020B0604030504040204" pitchFamily="50" charset="-128"/>
                <a:ea typeface="Meiryo UI" panose="020B0604030504040204" pitchFamily="50" charset="-128"/>
              </a:rPr>
              <a:t>情報収集リンク集「飛耳長目」</a:t>
            </a:r>
            <a:endParaRPr lang="en-US" altLang="ja-JP" dirty="0">
              <a:solidFill>
                <a:schemeClr val="accent5">
                  <a:lumMod val="10000"/>
                </a:schemeClr>
              </a:solidFill>
              <a:latin typeface="Meiryo UI" panose="020B0604030504040204" pitchFamily="50" charset="-128"/>
              <a:ea typeface="Meiryo UI" panose="020B0604030504040204" pitchFamily="50" charset="-128"/>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819882" y="440112"/>
            <a:ext cx="2161934" cy="221625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角丸四角形 2"/>
          <p:cNvSpPr/>
          <p:nvPr/>
        </p:nvSpPr>
        <p:spPr>
          <a:xfrm>
            <a:off x="5782192" y="4551383"/>
            <a:ext cx="1580633" cy="52753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吹き出し 1"/>
          <p:cNvSpPr/>
          <p:nvPr/>
        </p:nvSpPr>
        <p:spPr>
          <a:xfrm>
            <a:off x="5743834" y="3087495"/>
            <a:ext cx="3237982" cy="1198756"/>
          </a:xfrm>
          <a:prstGeom prst="wedgeRectCallout">
            <a:avLst>
              <a:gd name="adj1" fmla="val -59978"/>
              <a:gd name="adj2" fmla="val 23730"/>
            </a:avLst>
          </a:prstGeom>
          <a:solidFill>
            <a:srgbClr val="E05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latin typeface="メイリオ" panose="020B0604030504040204" pitchFamily="50" charset="-128"/>
                <a:ea typeface="メイリオ" panose="020B0604030504040204" pitchFamily="50" charset="-128"/>
              </a:rPr>
              <a:t>「松下村塾」の先行研究を検索してみましょう。</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706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BA188811-FF8B-49CE-A749-49201109BD4E}" type="slidenum">
              <a:rPr lang="en-US" altLang="ja-JP" smtClean="0"/>
              <a:pPr>
                <a:defRPr/>
              </a:pPr>
              <a:t>7</a:t>
            </a:fld>
            <a:endParaRPr lang="en-US" altLang="ja-JP"/>
          </a:p>
        </p:txBody>
      </p:sp>
      <p:sp>
        <p:nvSpPr>
          <p:cNvPr id="4" name="テキスト ボックス 3"/>
          <p:cNvSpPr txBox="1"/>
          <p:nvPr/>
        </p:nvSpPr>
        <p:spPr>
          <a:xfrm>
            <a:off x="361507" y="711598"/>
            <a:ext cx="1456142" cy="523220"/>
          </a:xfrm>
          <a:prstGeom prst="rect">
            <a:avLst/>
          </a:prstGeom>
          <a:noFill/>
        </p:spPr>
        <p:txBody>
          <a:bodyPr wrap="square" rtlCol="0">
            <a:spAutoFit/>
          </a:bodyPr>
          <a:lstStyle/>
          <a:p>
            <a:r>
              <a:rPr lang="ja-JP" altLang="en-US" sz="2800" dirty="0">
                <a:solidFill>
                  <a:srgbClr val="000000"/>
                </a:solidFill>
                <a:latin typeface="Meiryo UI" panose="020B0604030504040204" pitchFamily="50" charset="-128"/>
                <a:ea typeface="Meiryo UI" panose="020B0604030504040204" pitchFamily="50" charset="-128"/>
              </a:rPr>
              <a:t>まとめ</a:t>
            </a:r>
            <a:endParaRPr lang="en-US" altLang="ja-JP" sz="2800" dirty="0">
              <a:solidFill>
                <a:srgbClr val="000000"/>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26518" y="2035880"/>
            <a:ext cx="7602718" cy="523220"/>
          </a:xfrm>
          <a:prstGeom prst="rect">
            <a:avLst/>
          </a:prstGeom>
          <a:noFill/>
        </p:spPr>
        <p:txBody>
          <a:bodyPr wrap="square" rtlCol="0">
            <a:spAutoFit/>
          </a:bodyPr>
          <a:lstStyle/>
          <a:p>
            <a:r>
              <a:rPr lang="ja-JP" altLang="en-US" sz="2800" dirty="0">
                <a:solidFill>
                  <a:schemeClr val="accent5">
                    <a:lumMod val="10000"/>
                  </a:schemeClr>
                </a:solidFill>
                <a:latin typeface="Meiryo UI" panose="020B0604030504040204" pitchFamily="50" charset="-128"/>
                <a:ea typeface="Meiryo UI" panose="020B0604030504040204" pitchFamily="50" charset="-128"/>
              </a:rPr>
              <a:t>１　直接体験を伴う情報収集活動の設定</a:t>
            </a:r>
            <a:endParaRPr kumimoji="1" lang="ja-JP" altLang="en-US" sz="2800" dirty="0">
              <a:solidFill>
                <a:schemeClr val="accent5">
                  <a:lumMod val="1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93065" y="3107772"/>
            <a:ext cx="7792294" cy="523220"/>
          </a:xfrm>
          <a:prstGeom prst="rect">
            <a:avLst/>
          </a:prstGeom>
          <a:noFill/>
        </p:spPr>
        <p:txBody>
          <a:bodyPr wrap="square" rtlCol="0">
            <a:spAutoFit/>
          </a:bodyPr>
          <a:lstStyle/>
          <a:p>
            <a:r>
              <a:rPr lang="ja-JP" altLang="en-US" sz="2800" dirty="0">
                <a:solidFill>
                  <a:srgbClr val="000000"/>
                </a:solidFill>
                <a:latin typeface="Meiryo UI" panose="020B0604030504040204" pitchFamily="50" charset="-128"/>
                <a:ea typeface="Meiryo UI" panose="020B0604030504040204" pitchFamily="50" charset="-128"/>
              </a:rPr>
              <a:t>２　</a:t>
            </a:r>
            <a:r>
              <a:rPr kumimoji="1" lang="ja-JP" altLang="en-US" sz="2800" dirty="0">
                <a:solidFill>
                  <a:srgbClr val="000000"/>
                </a:solidFill>
                <a:latin typeface="Meiryo UI" panose="020B0604030504040204" pitchFamily="50" charset="-128"/>
                <a:ea typeface="Meiryo UI" panose="020B0604030504040204" pitchFamily="50" charset="-128"/>
              </a:rPr>
              <a:t>収集した情報の信頼性や妥当性の吟味</a:t>
            </a:r>
          </a:p>
        </p:txBody>
      </p:sp>
      <p:sp>
        <p:nvSpPr>
          <p:cNvPr id="11" name="正方形/長方形 10"/>
          <p:cNvSpPr/>
          <p:nvPr/>
        </p:nvSpPr>
        <p:spPr>
          <a:xfrm>
            <a:off x="459612" y="4203341"/>
            <a:ext cx="8480562" cy="523220"/>
          </a:xfrm>
          <a:prstGeom prst="rect">
            <a:avLst/>
          </a:prstGeom>
        </p:spPr>
        <p:txBody>
          <a:bodyPr wrap="square">
            <a:spAutoFit/>
          </a:bodyPr>
          <a:lstStyle/>
          <a:p>
            <a:r>
              <a:rPr lang="ja-JP" altLang="en-US" sz="2800" dirty="0">
                <a:solidFill>
                  <a:srgbClr val="000000"/>
                </a:solidFill>
                <a:latin typeface="Meiryo UI" panose="020B0604030504040204" pitchFamily="50" charset="-128"/>
                <a:ea typeface="Meiryo UI" panose="020B0604030504040204" pitchFamily="50" charset="-128"/>
              </a:rPr>
              <a:t>３　情報の比較や関連付けを支援するツールの活用</a:t>
            </a:r>
            <a:endParaRPr lang="en-US" altLang="ja-JP" sz="28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5426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話し合いのイラスト（棒人間）"/>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7896" y="2512530"/>
            <a:ext cx="4088621" cy="3152781"/>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373487" y="5301208"/>
            <a:ext cx="8358388" cy="954107"/>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皆さんでアイデアを共有し、実践につなげられる工夫についても考えてみましょう。</a:t>
            </a:r>
          </a:p>
        </p:txBody>
      </p:sp>
      <p:sp>
        <p:nvSpPr>
          <p:cNvPr id="10" name="Rectangle 2">
            <a:extLst>
              <a:ext uri="{FF2B5EF4-FFF2-40B4-BE49-F238E27FC236}">
                <a16:creationId xmlns:a16="http://schemas.microsoft.com/office/drawing/2014/main" id="{62816C96-AC8F-4961-8662-14C4BAD006ED}"/>
              </a:ext>
            </a:extLst>
          </p:cNvPr>
          <p:cNvSpPr txBox="1">
            <a:spLocks noChangeArrowheads="1"/>
          </p:cNvSpPr>
          <p:nvPr/>
        </p:nvSpPr>
        <p:spPr>
          <a:xfrm>
            <a:off x="914281" y="1117026"/>
            <a:ext cx="7469227" cy="1610999"/>
          </a:xfrm>
          <a:prstGeom prst="rect">
            <a:avLst/>
          </a:prstGeom>
          <a:solidFill>
            <a:srgbClr val="E2FFCA">
              <a:alpha val="50196"/>
            </a:srgbClr>
          </a:solidFill>
          <a:ln w="22225">
            <a:noFill/>
          </a:ln>
        </p:spPr>
        <p:txBody>
          <a:bodyPr tIns="108000"/>
          <a:lstStyle>
            <a:lvl1pPr algn="ctr" rtl="0" eaLnBrk="1" fontAlgn="base" hangingPunct="1">
              <a:spcBef>
                <a:spcPct val="0"/>
              </a:spcBef>
              <a:spcAft>
                <a:spcPct val="0"/>
              </a:spcAft>
              <a:defRPr kumimoji="1" sz="4400" kern="12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2pPr>
            <a:lvl3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3pPr>
            <a:lvl4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4pPr>
            <a:lvl5pPr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5pPr>
            <a:lvl6pPr marL="4572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6pPr>
            <a:lvl7pPr marL="9144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7pPr>
            <a:lvl8pPr marL="13716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8pPr>
            <a:lvl9pPr marL="1828800" algn="ctr" rtl="0" eaLnBrk="1" fontAlgn="base" hangingPunct="1">
              <a:spcBef>
                <a:spcPct val="0"/>
              </a:spcBef>
              <a:spcAft>
                <a:spcPct val="0"/>
              </a:spcAft>
              <a:defRPr kumimoji="1" sz="4400">
                <a:solidFill>
                  <a:schemeClr val="tx2"/>
                </a:solidFill>
                <a:latin typeface="Century Gothic" panose="020B0502020202020204" pitchFamily="34" charset="0"/>
                <a:ea typeface="ＭＳ Ｐゴシック" panose="020B0600070205080204" pitchFamily="50" charset="-128"/>
              </a:defRPr>
            </a:lvl9pPr>
          </a:lstStyle>
          <a:p>
            <a:pPr lvl="0" algn="l">
              <a:lnSpc>
                <a:spcPct val="150000"/>
              </a:lnSpc>
              <a:defRPr/>
            </a:pPr>
            <a:r>
              <a:rPr lang="ja-JP" altLang="en-US" sz="2800" dirty="0">
                <a:solidFill>
                  <a:srgbClr val="CCFF99">
                    <a:lumMod val="10000"/>
                  </a:srgbClr>
                </a:solidFill>
                <a:latin typeface="メイリオ" panose="020B0604030504040204" pitchFamily="50" charset="-128"/>
                <a:ea typeface="メイリオ" panose="020B0604030504040204" pitchFamily="50" charset="-128"/>
              </a:rPr>
              <a:t>情報収集の場において、教師の効果的な働きかけは他にありませんか？　</a:t>
            </a:r>
          </a:p>
        </p:txBody>
      </p:sp>
      <p:sp>
        <p:nvSpPr>
          <p:cNvPr id="6" name="スライド番号プレースホルダー 1"/>
          <p:cNvSpPr>
            <a:spLocks noGrp="1"/>
          </p:cNvSpPr>
          <p:nvPr>
            <p:ph type="sldNum" sz="quarter" idx="12"/>
          </p:nvPr>
        </p:nvSpPr>
        <p:spPr>
          <a:xfrm>
            <a:off x="7239000" y="6553200"/>
            <a:ext cx="1905000" cy="457200"/>
          </a:xfrm>
        </p:spPr>
        <p:txBody>
          <a:bodyPr/>
          <a:lstStyle/>
          <a:p>
            <a:pPr>
              <a:defRPr/>
            </a:pPr>
            <a:fld id="{BA188811-FF8B-49CE-A749-49201109BD4E}" type="slidenum">
              <a:rPr lang="en-US" altLang="ja-JP" smtClean="0"/>
              <a:pPr>
                <a:defRPr/>
              </a:pPr>
              <a:t>8</a:t>
            </a:fld>
            <a:endParaRPr lang="en-US" altLang="ja-JP"/>
          </a:p>
        </p:txBody>
      </p:sp>
    </p:spTree>
    <p:extLst>
      <p:ext uri="{BB962C8B-B14F-4D97-AF65-F5344CB8AC3E}">
        <p14:creationId xmlns:p14="http://schemas.microsoft.com/office/powerpoint/2010/main" val="401434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80682" y="354106"/>
            <a:ext cx="367607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rgbClr val="33CC33"/>
              </a:buClr>
              <a:buSzPct val="80000"/>
              <a:buFont typeface="Wingdings" panose="05000000000000000000" pitchFamily="2" charset="2"/>
              <a:buNone/>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33CC33"/>
              </a:buClr>
              <a:buSzPct val="80000"/>
              <a:buFont typeface="Wingdings" panose="05000000000000000000" pitchFamily="2" charset="2"/>
              <a:buChar char="p"/>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33CC33"/>
              </a:buClr>
              <a:buSzPct val="80000"/>
              <a:buFont typeface="Wingdings" panose="05000000000000000000" pitchFamily="2" charset="2"/>
              <a:buChar char="p"/>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33CC33"/>
              </a:buClr>
              <a:buSzPct val="80000"/>
              <a:buFont typeface="Wingdings" panose="05000000000000000000" pitchFamily="2" charset="2"/>
              <a:buChar char="p"/>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33CC33"/>
              </a:buClr>
              <a:buSzPct val="80000"/>
              <a:buFont typeface="Wingdings" panose="05000000000000000000" pitchFamily="2" charset="2"/>
              <a:buChar char="p"/>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a:solidFill>
                  <a:schemeClr val="accent6">
                    <a:lumMod val="50000"/>
                  </a:schemeClr>
                </a:solidFill>
                <a:latin typeface="Meiryo UI" panose="020B0604030504040204" pitchFamily="50" charset="-128"/>
                <a:ea typeface="Meiryo UI" panose="020B0604030504040204" pitchFamily="50" charset="-128"/>
              </a:rPr>
              <a:t>探究研修モジュール</a:t>
            </a:r>
            <a:r>
              <a:rPr lang="en-US" altLang="ja-JP" sz="2400" dirty="0">
                <a:solidFill>
                  <a:schemeClr val="accent6">
                    <a:lumMod val="50000"/>
                  </a:schemeClr>
                </a:solidFill>
                <a:latin typeface="Meiryo UI" panose="020B0604030504040204" pitchFamily="50" charset="-128"/>
                <a:ea typeface="Meiryo UI" panose="020B0604030504040204" pitchFamily="50" charset="-128"/>
              </a:rPr>
              <a:t>03</a:t>
            </a:r>
          </a:p>
        </p:txBody>
      </p:sp>
      <p:sp>
        <p:nvSpPr>
          <p:cNvPr id="8" name="Rectangle 2">
            <a:extLst>
              <a:ext uri="{FF2B5EF4-FFF2-40B4-BE49-F238E27FC236}">
                <a16:creationId xmlns:a16="http://schemas.microsoft.com/office/drawing/2014/main" id="{A2200E29-29BD-4004-9F0B-E43F3144ABEB}"/>
              </a:ext>
            </a:extLst>
          </p:cNvPr>
          <p:cNvSpPr>
            <a:spLocks noGrp="1" noChangeArrowheads="1"/>
          </p:cNvSpPr>
          <p:nvPr>
            <p:ph type="ctrTitle"/>
          </p:nvPr>
        </p:nvSpPr>
        <p:spPr>
          <a:xfrm>
            <a:off x="685800" y="2821352"/>
            <a:ext cx="7772400" cy="1143000"/>
          </a:xfrm>
        </p:spPr>
        <p:txBody>
          <a:bodyPr/>
          <a:lstStyle/>
          <a:p>
            <a:pPr eaLnBrk="1" hangingPunct="1"/>
            <a:r>
              <a:rPr lang="ja-JP" altLang="en-US" sz="5400" dirty="0">
                <a:solidFill>
                  <a:schemeClr val="accent1">
                    <a:lumMod val="10000"/>
                  </a:schemeClr>
                </a:solidFill>
                <a:latin typeface="Meiryo UI" panose="020B0604030504040204" pitchFamily="50" charset="-128"/>
                <a:ea typeface="Meiryo UI" panose="020B0604030504040204" pitchFamily="50" charset="-128"/>
              </a:rPr>
              <a:t>情報の収集</a:t>
            </a:r>
            <a:r>
              <a:rPr lang="en-US" altLang="ja-JP" sz="5400" dirty="0">
                <a:solidFill>
                  <a:schemeClr val="accent1">
                    <a:lumMod val="10000"/>
                  </a:schemeClr>
                </a:solidFill>
                <a:latin typeface="Meiryo UI" panose="020B0604030504040204" pitchFamily="50" charset="-128"/>
                <a:ea typeface="Meiryo UI" panose="020B0604030504040204" pitchFamily="50" charset="-128"/>
              </a:rPr>
              <a:t/>
            </a:r>
            <a:br>
              <a:rPr lang="en-US" altLang="ja-JP" sz="5400" dirty="0">
                <a:solidFill>
                  <a:schemeClr val="accent1">
                    <a:lumMod val="10000"/>
                  </a:schemeClr>
                </a:solidFill>
                <a:latin typeface="Meiryo UI" panose="020B0604030504040204" pitchFamily="50" charset="-128"/>
                <a:ea typeface="Meiryo UI" panose="020B0604030504040204" pitchFamily="50" charset="-128"/>
              </a:rPr>
            </a:br>
            <a:r>
              <a:rPr lang="ja-JP" altLang="en-US" sz="5400" dirty="0">
                <a:solidFill>
                  <a:schemeClr val="accent1">
                    <a:lumMod val="10000"/>
                  </a:schemeClr>
                </a:solidFill>
                <a:latin typeface="Meiryo UI" panose="020B0604030504040204" pitchFamily="50" charset="-128"/>
                <a:ea typeface="Meiryo UI" panose="020B0604030504040204" pitchFamily="50" charset="-128"/>
              </a:rPr>
              <a:t>　</a:t>
            </a:r>
            <a:r>
              <a:rPr lang="en-US" altLang="ja-JP" sz="5400" dirty="0">
                <a:solidFill>
                  <a:schemeClr val="accent1">
                    <a:lumMod val="10000"/>
                  </a:schemeClr>
                </a:solidFill>
                <a:latin typeface="Meiryo UI" panose="020B0604030504040204" pitchFamily="50" charset="-128"/>
                <a:ea typeface="Meiryo UI" panose="020B0604030504040204" pitchFamily="50" charset="-128"/>
              </a:rPr>
              <a:t/>
            </a:r>
            <a:br>
              <a:rPr lang="en-US" altLang="ja-JP" sz="5400" dirty="0">
                <a:solidFill>
                  <a:schemeClr val="accent1">
                    <a:lumMod val="10000"/>
                  </a:schemeClr>
                </a:solidFill>
                <a:latin typeface="Meiryo UI" panose="020B0604030504040204" pitchFamily="50" charset="-128"/>
                <a:ea typeface="Meiryo UI" panose="020B0604030504040204" pitchFamily="50" charset="-128"/>
              </a:rPr>
            </a:br>
            <a:r>
              <a:rPr lang="ja-JP" altLang="en-US" sz="4000" dirty="0">
                <a:solidFill>
                  <a:schemeClr val="accent1">
                    <a:lumMod val="10000"/>
                  </a:schemeClr>
                </a:solidFill>
                <a:latin typeface="Meiryo UI" panose="020B0604030504040204" pitchFamily="50" charset="-128"/>
                <a:ea typeface="Meiryo UI" panose="020B0604030504040204" pitchFamily="50" charset="-128"/>
              </a:rPr>
              <a:t>２部 ワークショップ編</a:t>
            </a:r>
            <a:endParaRPr lang="en-US" altLang="ja-JP" sz="4000" dirty="0">
              <a:solidFill>
                <a:schemeClr val="accent1">
                  <a:lumMod val="10000"/>
                </a:schemeClr>
              </a:solidFill>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108A5C1D-715E-423D-B081-15559A67B715}"/>
              </a:ext>
            </a:extLst>
          </p:cNvPr>
          <p:cNvCxnSpPr>
            <a:cxnSpLocks/>
          </p:cNvCxnSpPr>
          <p:nvPr/>
        </p:nvCxnSpPr>
        <p:spPr>
          <a:xfrm flipV="1">
            <a:off x="2716163" y="3499945"/>
            <a:ext cx="3789740" cy="1577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742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
      <a:dk1>
        <a:srgbClr val="777777"/>
      </a:dk1>
      <a:lt1>
        <a:srgbClr val="FFFFFF"/>
      </a:lt1>
      <a:dk2>
        <a:srgbClr val="00CC00"/>
      </a:dk2>
      <a:lt2>
        <a:srgbClr val="C0C0C0"/>
      </a:lt2>
      <a:accent1>
        <a:srgbClr val="CCFF99"/>
      </a:accent1>
      <a:accent2>
        <a:srgbClr val="FFCC00"/>
      </a:accent2>
      <a:accent3>
        <a:srgbClr val="FFFFFF"/>
      </a:accent3>
      <a:accent4>
        <a:srgbClr val="656565"/>
      </a:accent4>
      <a:accent5>
        <a:srgbClr val="E2FFCA"/>
      </a:accent5>
      <a:accent6>
        <a:srgbClr val="E7B900"/>
      </a:accent6>
      <a:hlink>
        <a:srgbClr val="FF9933"/>
      </a:hlink>
      <a:folHlink>
        <a:srgbClr val="FF9966"/>
      </a:folHlink>
    </a:clrScheme>
    <a:fontScheme name="Office テーマ">
      <a:majorFont>
        <a:latin typeface="Century Gothic"/>
        <a:ea typeface="ＭＳ Ｐゴシック"/>
        <a:cs typeface=""/>
      </a:majorFont>
      <a:minorFont>
        <a:latin typeface="Century Gothic"/>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3tone.pot[読み取り専用] [互換モード]" id="{34D1043D-5D85-4D17-BB83-317E09F80E7C}" vid="{676D7363-5CFB-4A80-8C58-DC9CBF7E4FF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CEABEBBA9C2BA4C899B0B1E4AC27872" ma:contentTypeVersion="9" ma:contentTypeDescription="新しいドキュメントを作成します。" ma:contentTypeScope="" ma:versionID="d9e8987d983c6d80f9655129e424004a">
  <xsd:schema xmlns:xsd="http://www.w3.org/2001/XMLSchema" xmlns:xs="http://www.w3.org/2001/XMLSchema" xmlns:p="http://schemas.microsoft.com/office/2006/metadata/properties" xmlns:ns2="90572a11-aabd-4965-8e5e-ece9caf46c6d" targetNamespace="http://schemas.microsoft.com/office/2006/metadata/properties" ma:root="true" ma:fieldsID="d57c3d24fe37a2c8071aae0ef3d1af33" ns2:_="">
    <xsd:import namespace="90572a11-aabd-4965-8e5e-ece9caf46c6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572a11-aabd-4965-8e5e-ece9caf46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5564CA-7C97-43B5-81BE-6530D901FF2D}"/>
</file>

<file path=customXml/itemProps2.xml><?xml version="1.0" encoding="utf-8"?>
<ds:datastoreItem xmlns:ds="http://schemas.openxmlformats.org/officeDocument/2006/customXml" ds:itemID="{34A13792-C5C3-418F-AC82-1E54D562CEF7}"/>
</file>

<file path=customXml/itemProps3.xml><?xml version="1.0" encoding="utf-8"?>
<ds:datastoreItem xmlns:ds="http://schemas.openxmlformats.org/officeDocument/2006/customXml" ds:itemID="{24630681-FFC1-465B-9216-EC03B6CABA28}"/>
</file>

<file path=docProps/app.xml><?xml version="1.0" encoding="utf-8"?>
<Properties xmlns="http://schemas.openxmlformats.org/officeDocument/2006/extended-properties" xmlns:vt="http://schemas.openxmlformats.org/officeDocument/2006/docPropsVTypes">
  <Template>3tone</Template>
  <TotalTime>0</TotalTime>
  <Words>1182</Words>
  <Application>Microsoft Office PowerPoint</Application>
  <PresentationFormat>画面に合わせる (4:3)</PresentationFormat>
  <Paragraphs>89</Paragraphs>
  <Slides>9</Slides>
  <Notes>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Meiryo UI</vt:lpstr>
      <vt:lpstr>ＭＳ Ｐゴシック</vt:lpstr>
      <vt:lpstr>ＭＳ Ｐ明朝</vt:lpstr>
      <vt:lpstr>メイリオ</vt:lpstr>
      <vt:lpstr>Arial</vt:lpstr>
      <vt:lpstr>Calibri</vt:lpstr>
      <vt:lpstr>Century Gothic</vt:lpstr>
      <vt:lpstr>Times New Roman</vt:lpstr>
      <vt:lpstr>Wingdings</vt:lpstr>
      <vt:lpstr>Office テーマ</vt:lpstr>
      <vt:lpstr>情報の収集 　 ２部 ワークショップ編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情報の収集 　 ２部 ワークショップ編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2021-02-18T08:53:00Z</dcterms:created>
  <dcterms:modified xsi:type="dcterms:W3CDTF">2021-03-16T03:55:22Z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0x0101007CEABEBBA9C2BA4C899B0B1E4AC27872</vt:lpwstr>
  </property>
</Properties>
</file>