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327" r:id="rId4"/>
    <p:sldId id="328" r:id="rId5"/>
    <p:sldId id="321" r:id="rId6"/>
    <p:sldId id="322" r:id="rId7"/>
    <p:sldId id="324" r:id="rId8"/>
    <p:sldId id="330" r:id="rId9"/>
    <p:sldId id="329" r:id="rId10"/>
    <p:sldId id="301" r:id="rId11"/>
    <p:sldId id="333" r:id="rId12"/>
    <p:sldId id="334" r:id="rId13"/>
    <p:sldId id="359" r:id="rId14"/>
    <p:sldId id="341" r:id="rId15"/>
    <p:sldId id="335" r:id="rId16"/>
    <p:sldId id="337" r:id="rId17"/>
    <p:sldId id="368" r:id="rId18"/>
    <p:sldId id="338" r:id="rId19"/>
    <p:sldId id="339" r:id="rId20"/>
    <p:sldId id="340" r:id="rId21"/>
    <p:sldId id="369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61" autoAdjust="0"/>
    <p:restoredTop sz="96814" autoAdjust="0"/>
  </p:normalViewPr>
  <p:slideViewPr>
    <p:cSldViewPr>
      <p:cViewPr varScale="1">
        <p:scale>
          <a:sx n="107" d="100"/>
          <a:sy n="107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45AB-451D-4E43-9D8D-D0A50630FC5E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B494-ED35-45F2-8493-4FC51E39F5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はクリックするタイミングを示しています）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B494-ED35-45F2-8493-4FC51E39F50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白い狐がいる場所が分かる地図です。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この中に小学校があります。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どこですか。鉛筆で印をつけましょう。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小学校はここです。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</a:p>
          <a:p>
            <a:r>
              <a:rPr kumimoji="1" lang="ja-JP" altLang="en-US" dirty="0" smtClean="0"/>
              <a:t>ここから白い狐がいる山の写真を撮りました。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</a:p>
          <a:p>
            <a:r>
              <a:rPr kumimoji="1" lang="ja-JP" altLang="en-US" dirty="0" smtClean="0"/>
              <a:t>白い狐は、ここにいます。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湯田小用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みなさんが、</a:t>
            </a:r>
            <a:r>
              <a:rPr kumimoji="1" lang="ja-JP" altLang="en-US" dirty="0" err="1" smtClean="0"/>
              <a:t>ごんげん</a:t>
            </a:r>
            <a:r>
              <a:rPr kumimoji="1" lang="ja-JP" altLang="en-US" dirty="0" smtClean="0"/>
              <a:t>山に登った時に使った地図です。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湯田小学校はこの地図のどこでしょうか？印をつけましょう。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湯田小はここです。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</a:p>
          <a:p>
            <a:r>
              <a:rPr kumimoji="1" lang="ja-JP" altLang="en-US" dirty="0" smtClean="0"/>
              <a:t>運動場から白狐がいる</a:t>
            </a:r>
            <a:r>
              <a:rPr kumimoji="1" lang="ja-JP" altLang="en-US" dirty="0" err="1" smtClean="0"/>
              <a:t>ごんげん</a:t>
            </a:r>
            <a:r>
              <a:rPr kumimoji="1" lang="ja-JP" altLang="en-US" dirty="0" smtClean="0"/>
              <a:t>山を撮影しました。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B494-ED35-45F2-8493-4FC51E39F50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B494-ED35-45F2-8493-4FC51E39F50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B494-ED35-45F2-8493-4FC51E39F50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DA92-8998-49C1-9AA4-89B8C2DC87BB}" type="datetimeFigureOut">
              <a:rPr kumimoji="1" lang="ja-JP" altLang="en-US" smtClean="0"/>
              <a:pPr/>
              <a:t>2010/3/30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6B7C-110E-47D7-BD83-3911280517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6.png"/><Relationship Id="rId4" Type="http://schemas.openxmlformats.org/officeDocument/2006/relationships/image" Target="../media/image5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8858312" cy="2643206"/>
          </a:xfrm>
        </p:spPr>
        <p:txBody>
          <a:bodyPr>
            <a:normAutofit fontScale="90000"/>
          </a:bodyPr>
          <a:lstStyle/>
          <a:p>
            <a:pPr marL="450850" indent="-450850" algn="l"/>
            <a:r>
              <a:rPr kumimoji="1" lang="ja-JP" altLang="en-US" sz="8000" dirty="0" smtClean="0">
                <a:solidFill>
                  <a:schemeClr val="bg1"/>
                </a:solidFill>
              </a:rPr>
              <a:t>地図に親しむ</a:t>
            </a:r>
            <a:r>
              <a:rPr kumimoji="1" lang="en-US" altLang="ja-JP" sz="80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8000" dirty="0" smtClean="0">
                <a:solidFill>
                  <a:schemeClr val="bg1"/>
                </a:solidFill>
              </a:rPr>
            </a:br>
            <a:r>
              <a:rPr lang="ja-JP" altLang="en-US" sz="6000" dirty="0" smtClean="0">
                <a:solidFill>
                  <a:schemeClr val="bg1"/>
                </a:solidFill>
              </a:rPr>
              <a:t>「しゅくしゃくのちがう地図を</a:t>
            </a:r>
            <a:r>
              <a:rPr lang="en-US" altLang="ja-JP" sz="6000" dirty="0" smtClean="0">
                <a:solidFill>
                  <a:schemeClr val="bg1"/>
                </a:solidFill>
              </a:rPr>
              <a:t/>
            </a:r>
            <a:br>
              <a:rPr lang="en-US" altLang="ja-JP" sz="6000" dirty="0" smtClean="0">
                <a:solidFill>
                  <a:schemeClr val="bg1"/>
                </a:solidFill>
              </a:rPr>
            </a:br>
            <a:r>
              <a:rPr lang="ja-JP" altLang="en-US" sz="6000" dirty="0" smtClean="0">
                <a:solidFill>
                  <a:schemeClr val="bg1"/>
                </a:solidFill>
              </a:rPr>
              <a:t>　使ってき</a:t>
            </a:r>
            <a:r>
              <a:rPr lang="ja-JP" altLang="en-US" sz="6000" dirty="0" err="1" smtClean="0">
                <a:solidFill>
                  <a:schemeClr val="bg1"/>
                </a:solidFill>
              </a:rPr>
              <a:t>ょりを</a:t>
            </a:r>
            <a:r>
              <a:rPr lang="ja-JP" altLang="en-US" sz="6000" dirty="0" smtClean="0">
                <a:solidFill>
                  <a:schemeClr val="bg1"/>
                </a:solidFill>
              </a:rPr>
              <a:t>調べよう１」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000364" y="4000504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小学４年　社会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800-Image5-00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7689" cy="6858000"/>
          </a:xfrm>
          <a:prstGeom prst="rect">
            <a:avLst/>
          </a:prstGeom>
        </p:spPr>
      </p:pic>
      <p:pic>
        <p:nvPicPr>
          <p:cNvPr id="4" name="図 3" descr="縮尺２０万分の１.jpg"/>
          <p:cNvPicPr>
            <a:picLocks noChangeAspect="1"/>
          </p:cNvPicPr>
          <p:nvPr/>
        </p:nvPicPr>
        <p:blipFill>
          <a:blip r:embed="rId4" cstate="print"/>
          <a:srcRect l="6256" r="2" b="10277"/>
          <a:stretch>
            <a:fillRect/>
          </a:stretch>
        </p:blipFill>
        <p:spPr>
          <a:xfrm>
            <a:off x="200025" y="5634057"/>
            <a:ext cx="2736056" cy="938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1071538" y="285728"/>
            <a:ext cx="7000924" cy="2071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しゅくしゃく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が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5400" dirty="0" smtClean="0">
                <a:solidFill>
                  <a:srgbClr val="FFFF00"/>
                </a:solidFill>
              </a:rPr>
              <a:t>２０</a:t>
            </a:r>
            <a:r>
              <a:rPr kumimoji="1" lang="ja-JP" altLang="en-US" sz="5400" dirty="0" smtClean="0">
                <a:solidFill>
                  <a:srgbClr val="FFFF00"/>
                </a:solidFill>
              </a:rPr>
              <a:t>万分の１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4282" y="5643578"/>
            <a:ext cx="2714644" cy="9286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右矢印 12"/>
          <p:cNvSpPr/>
          <p:nvPr/>
        </p:nvSpPr>
        <p:spPr>
          <a:xfrm>
            <a:off x="511940" y="6500834"/>
            <a:ext cx="1857388" cy="357190"/>
          </a:xfrm>
          <a:prstGeom prst="leftRightArrow">
            <a:avLst>
              <a:gd name="adj1" fmla="val 43333"/>
              <a:gd name="adj2" fmla="val 354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２</a:t>
            </a:r>
            <a:r>
              <a:rPr kumimoji="1" lang="en-US" altLang="ja-JP" sz="2000" b="1" dirty="0" smtClean="0"/>
              <a:t>cm</a:t>
            </a:r>
            <a:endParaRPr kumimoji="1" lang="ja-JP" altLang="en-US" sz="1200" b="1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8358214" y="4214818"/>
            <a:ext cx="571504" cy="1143008"/>
            <a:chOff x="9572660" y="4143380"/>
            <a:chExt cx="571504" cy="1143008"/>
          </a:xfrm>
        </p:grpSpPr>
        <p:sp>
          <p:nvSpPr>
            <p:cNvPr id="24" name="正方形/長方形 23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rot="10800000">
                <a:off x="9713160" y="4491048"/>
                <a:ext cx="296037" cy="3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ホームベース 29"/>
          <p:cNvSpPr/>
          <p:nvPr/>
        </p:nvSpPr>
        <p:spPr>
          <a:xfrm flipH="1">
            <a:off x="2928926" y="5715016"/>
            <a:ext cx="600079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じっさい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err="1" smtClean="0"/>
              <a:t>きょりは</a:t>
            </a:r>
            <a:r>
              <a:rPr lang="ja-JP" altLang="en-US" sz="2800" dirty="0" smtClean="0"/>
              <a:t>４㎞</a:t>
            </a:r>
            <a:r>
              <a:rPr kumimoji="1" lang="ja-JP" altLang="en-US" sz="2800" dirty="0" smtClean="0"/>
              <a:t>ですが、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地図では２㎝です。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13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grpSp>
        <p:nvGrpSpPr>
          <p:cNvPr id="2" name="グループ化 18"/>
          <p:cNvGrpSpPr/>
          <p:nvPr/>
        </p:nvGrpSpPr>
        <p:grpSpPr>
          <a:xfrm>
            <a:off x="8520331" y="4618983"/>
            <a:ext cx="301379" cy="602758"/>
            <a:chOff x="9572660" y="4143380"/>
            <a:chExt cx="571504" cy="1143008"/>
          </a:xfrm>
        </p:grpSpPr>
        <p:sp>
          <p:nvSpPr>
            <p:cNvPr id="20" name="正方形/長方形 1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0800000" flipV="1">
                <a:off x="9713155" y="4487781"/>
                <a:ext cx="283555" cy="32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grpSp>
        <p:nvGrpSpPr>
          <p:cNvPr id="4" name="グループ化 27"/>
          <p:cNvGrpSpPr/>
          <p:nvPr/>
        </p:nvGrpSpPr>
        <p:grpSpPr>
          <a:xfrm>
            <a:off x="4000496" y="2696273"/>
            <a:ext cx="301379" cy="602758"/>
            <a:chOff x="9572660" y="4143380"/>
            <a:chExt cx="571504" cy="1143008"/>
          </a:xfrm>
        </p:grpSpPr>
        <p:sp>
          <p:nvSpPr>
            <p:cNvPr id="30" name="正方形/長方形 2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rot="10800000" flipV="1">
                <a:off x="9713153" y="4485240"/>
                <a:ext cx="293008" cy="58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833297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図 60" descr="四角の穴.png"/>
          <p:cNvPicPr>
            <a:picLocks noChangeAspect="1"/>
          </p:cNvPicPr>
          <p:nvPr/>
        </p:nvPicPr>
        <p:blipFill>
          <a:blip r:embed="rId6" cstate="print"/>
          <a:srcRect l="24228" t="16089" r="22255" b="38358"/>
          <a:stretch>
            <a:fillRect/>
          </a:stretch>
        </p:blipFill>
        <p:spPr>
          <a:xfrm>
            <a:off x="4572000" y="2143116"/>
            <a:ext cx="4304909" cy="3135086"/>
          </a:xfrm>
          <a:prstGeom prst="rect">
            <a:avLst/>
          </a:prstGeom>
        </p:spPr>
      </p:pic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1438" y="124505"/>
            <a:ext cx="4288073" cy="3214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>
            <a:spLocks noChangeAspect="1"/>
          </p:cNvSpPr>
          <p:nvPr/>
        </p:nvSpPr>
        <p:spPr>
          <a:xfrm>
            <a:off x="5662811" y="3547413"/>
            <a:ext cx="2143138" cy="1672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019869" y="2637066"/>
            <a:ext cx="350046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２万５０００分の１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2000" dirty="0" err="1" smtClean="0">
                <a:solidFill>
                  <a:schemeClr val="tx1"/>
                </a:solidFill>
              </a:rPr>
              <a:t>はんい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8" cstate="print"/>
          <a:srcRect l="6256" r="2" b="10277"/>
          <a:stretch>
            <a:fillRect/>
          </a:stretch>
        </p:blipFill>
        <p:spPr>
          <a:xfrm>
            <a:off x="111231" y="6352566"/>
            <a:ext cx="1257903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8" name="グループ化 27"/>
          <p:cNvGrpSpPr/>
          <p:nvPr/>
        </p:nvGrpSpPr>
        <p:grpSpPr>
          <a:xfrm>
            <a:off x="3929058" y="6201722"/>
            <a:ext cx="301379" cy="602758"/>
            <a:chOff x="9572660" y="4143380"/>
            <a:chExt cx="571504" cy="1143008"/>
          </a:xfrm>
        </p:grpSpPr>
        <p:sp>
          <p:nvSpPr>
            <p:cNvPr id="39" name="正方形/長方形 38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rot="10800000">
                <a:off x="9713153" y="4491048"/>
                <a:ext cx="259895" cy="57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図 44" descr="四角の穴02.png"/>
          <p:cNvPicPr>
            <a:picLocks noChangeAspect="1"/>
          </p:cNvPicPr>
          <p:nvPr/>
        </p:nvPicPr>
        <p:blipFill>
          <a:blip r:embed="rId9" cstate="print"/>
          <a:srcRect l="43413" t="46924" r="39658" b="37209"/>
          <a:stretch>
            <a:fillRect/>
          </a:stretch>
        </p:blipFill>
        <p:spPr>
          <a:xfrm>
            <a:off x="71406" y="3685516"/>
            <a:ext cx="4224336" cy="3172484"/>
          </a:xfrm>
          <a:prstGeom prst="rect">
            <a:avLst/>
          </a:prstGeom>
        </p:spPr>
      </p:pic>
      <p:sp>
        <p:nvSpPr>
          <p:cNvPr id="46" name="正方形/長方形 45"/>
          <p:cNvSpPr>
            <a:spLocks noChangeAspect="1"/>
          </p:cNvSpPr>
          <p:nvPr/>
        </p:nvSpPr>
        <p:spPr>
          <a:xfrm>
            <a:off x="1233455" y="3915706"/>
            <a:ext cx="695339" cy="470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428596" y="4558648"/>
            <a:ext cx="350046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２万５０００分の１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2000" dirty="0" err="1" smtClean="0">
                <a:solidFill>
                  <a:schemeClr val="tx1"/>
                </a:solidFill>
              </a:rPr>
              <a:t>はんい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14282" y="4643446"/>
            <a:ext cx="4000528" cy="1142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</a:rPr>
              <a:t>しゅくしゃく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が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FFFF00"/>
                </a:solidFill>
              </a:rPr>
              <a:t>２０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万分の１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857752" y="142852"/>
            <a:ext cx="3929090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しゅくしゃくがちがう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３つの地図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をくらべて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気づいたことを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話し合いましょう</a:t>
            </a:r>
            <a:r>
              <a:rPr lang="ja-JP" altLang="en-US" sz="2400" dirty="0" smtClean="0">
                <a:solidFill>
                  <a:schemeClr val="tx1"/>
                </a:solidFill>
              </a:rPr>
              <a:t>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714876" y="3071810"/>
            <a:ext cx="4000560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</a:rPr>
              <a:t>しゅくしゃく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が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rgbClr val="FFFF00"/>
                </a:solidFill>
              </a:rPr>
              <a:t>５万分の１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0" y="357166"/>
            <a:ext cx="4572032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</a:rPr>
              <a:t>しゅくしゃく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が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FFFF00"/>
                </a:solidFill>
              </a:rPr>
              <a:t>２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万５０００分の１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47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grpSp>
        <p:nvGrpSpPr>
          <p:cNvPr id="2" name="グループ化 18"/>
          <p:cNvGrpSpPr/>
          <p:nvPr/>
        </p:nvGrpSpPr>
        <p:grpSpPr>
          <a:xfrm>
            <a:off x="8520331" y="4618983"/>
            <a:ext cx="301379" cy="602758"/>
            <a:chOff x="9572660" y="4143380"/>
            <a:chExt cx="571504" cy="1143008"/>
          </a:xfrm>
        </p:grpSpPr>
        <p:sp>
          <p:nvSpPr>
            <p:cNvPr id="20" name="正方形/長方形 1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0800000">
                <a:off x="9713153" y="4491045"/>
                <a:ext cx="285752" cy="214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4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6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縮尺５万分の１.jpg"/>
          <p:cNvPicPr>
            <a:picLocks noChangeAspect="1"/>
          </p:cNvPicPr>
          <p:nvPr/>
        </p:nvPicPr>
        <p:blipFill>
          <a:blip r:embed="rId7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正方形/長方形 77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4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0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82" name="正方形/長方形 8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84" name="直線コネクタ 8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正方形/長方形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429124" y="142852"/>
            <a:ext cx="4643470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使ったらいいでしょうか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4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6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角丸四角形 36"/>
          <p:cNvSpPr/>
          <p:nvPr/>
        </p:nvSpPr>
        <p:spPr>
          <a:xfrm>
            <a:off x="4429124" y="142852"/>
            <a:ext cx="4643470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使ったらいいでしょうか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縮尺５万分の１.jpg"/>
          <p:cNvPicPr>
            <a:picLocks noChangeAspect="1"/>
          </p:cNvPicPr>
          <p:nvPr/>
        </p:nvPicPr>
        <p:blipFill>
          <a:blip r:embed="rId7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グループ化 35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39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5" name="直線コネクタ 64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8" name="正方形/長方形 77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9" name="図 78" descr="男子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3683421"/>
            <a:ext cx="3388917" cy="3388917"/>
          </a:xfrm>
          <a:prstGeom prst="rect">
            <a:avLst/>
          </a:prstGeom>
        </p:spPr>
      </p:pic>
      <p:pic>
        <p:nvPicPr>
          <p:cNvPr id="50" name="図 49" descr="男子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3786190"/>
            <a:ext cx="3277373" cy="3277373"/>
          </a:xfrm>
          <a:prstGeom prst="rect">
            <a:avLst/>
          </a:prstGeom>
        </p:spPr>
      </p:pic>
      <p:sp>
        <p:nvSpPr>
          <p:cNvPr id="51" name="角丸四角形吹き出し 50"/>
          <p:cNvSpPr/>
          <p:nvPr/>
        </p:nvSpPr>
        <p:spPr>
          <a:xfrm>
            <a:off x="3786182" y="1910942"/>
            <a:ext cx="4286280" cy="3036115"/>
          </a:xfrm>
          <a:prstGeom prst="wedgeRoundRectCallout">
            <a:avLst>
              <a:gd name="adj1" fmla="val 58030"/>
              <a:gd name="adj2" fmla="val 378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山口駅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から</a:t>
            </a:r>
            <a:endParaRPr kumimoji="1"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4400" dirty="0" smtClean="0"/>
              <a:t>山口線</a:t>
            </a:r>
            <a:r>
              <a:rPr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に乗って</a:t>
            </a:r>
            <a:endParaRPr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4400" dirty="0" smtClean="0"/>
              <a:t>新山口駅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まで</a:t>
            </a:r>
            <a:endParaRPr kumimoji="1"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行きたいんだ。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72032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4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6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角丸四角形 36"/>
          <p:cNvSpPr/>
          <p:nvPr/>
        </p:nvSpPr>
        <p:spPr>
          <a:xfrm>
            <a:off x="4429124" y="142852"/>
            <a:ext cx="4643470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使ったらいいでしょうか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縮尺５万分の１.jpg"/>
          <p:cNvPicPr>
            <a:picLocks noChangeAspect="1"/>
          </p:cNvPicPr>
          <p:nvPr/>
        </p:nvPicPr>
        <p:blipFill>
          <a:blip r:embed="rId7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正方形/長方形 77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9" name="図 78" descr="男子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000240"/>
            <a:ext cx="3388917" cy="3388917"/>
          </a:xfrm>
          <a:prstGeom prst="rect">
            <a:avLst/>
          </a:prstGeom>
        </p:spPr>
      </p:pic>
      <p:pic>
        <p:nvPicPr>
          <p:cNvPr id="50" name="図 49" descr="男子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330" y="3714752"/>
            <a:ext cx="3277373" cy="3277373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39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5" name="直線コネクタ 64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角丸四角形吹き出し 50"/>
          <p:cNvSpPr/>
          <p:nvPr/>
        </p:nvSpPr>
        <p:spPr>
          <a:xfrm>
            <a:off x="3714744" y="2428868"/>
            <a:ext cx="4357718" cy="2375314"/>
          </a:xfrm>
          <a:prstGeom prst="wedgeRoundRectCallout">
            <a:avLst>
              <a:gd name="adj1" fmla="val 58030"/>
              <a:gd name="adj2" fmla="val 378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山口駅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から</a:t>
            </a:r>
            <a:r>
              <a:rPr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歩いて</a:t>
            </a:r>
            <a:endParaRPr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4400" dirty="0" smtClean="0"/>
              <a:t>上</a:t>
            </a:r>
            <a:r>
              <a:rPr kumimoji="1" lang="ja-JP" altLang="en-US" sz="4400" dirty="0" smtClean="0"/>
              <a:t>山口駅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まで</a:t>
            </a:r>
            <a:endParaRPr kumimoji="1"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行きたいんだ。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0834 -0.2594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4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1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2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83" name="直線コネクタ 82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75" name="正方形/長方形 74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6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77" name="直線コネクタ 76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0" name="直線コネクタ 49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6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角丸四角形 36"/>
          <p:cNvSpPr/>
          <p:nvPr/>
        </p:nvSpPr>
        <p:spPr>
          <a:xfrm>
            <a:off x="4429124" y="142852"/>
            <a:ext cx="4643470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使ったらいいでしょうか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女子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714752"/>
            <a:ext cx="3317479" cy="3317479"/>
          </a:xfrm>
          <a:prstGeom prst="rect">
            <a:avLst/>
          </a:prstGeom>
        </p:spPr>
      </p:pic>
      <p:pic>
        <p:nvPicPr>
          <p:cNvPr id="62" name="図 61" descr="縮尺５万分の１.jpg"/>
          <p:cNvPicPr>
            <a:picLocks noChangeAspect="1"/>
          </p:cNvPicPr>
          <p:nvPr/>
        </p:nvPicPr>
        <p:blipFill>
          <a:blip r:embed="rId8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正方形/長方形 69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吹き出し 50"/>
          <p:cNvSpPr/>
          <p:nvPr/>
        </p:nvSpPr>
        <p:spPr>
          <a:xfrm>
            <a:off x="3214678" y="1910942"/>
            <a:ext cx="4857784" cy="3036115"/>
          </a:xfrm>
          <a:prstGeom prst="wedgeRoundRectCallout">
            <a:avLst>
              <a:gd name="adj1" fmla="val 58030"/>
              <a:gd name="adj2" fmla="val 378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山口駅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から</a:t>
            </a:r>
            <a:r>
              <a:rPr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歩いて</a:t>
            </a:r>
            <a:endParaRPr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4400" dirty="0" smtClean="0"/>
              <a:t>サビエル記念聖堂</a:t>
            </a:r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まで</a:t>
            </a:r>
            <a:endParaRPr kumimoji="1"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行きたいわ。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" name="図 70" descr="女子0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254397"/>
            <a:ext cx="3174603" cy="317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65955 -0.51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7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6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4" name="直線コネクタ 6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7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8" name="直線コネクタ 57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1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2" name="直線コネクタ 51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正方形/長方形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5286380" y="142852"/>
            <a:ext cx="3429024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説明している</a:t>
            </a:r>
            <a:endParaRPr lang="en-US" altLang="ja-JP" sz="3200" dirty="0" smtClean="0"/>
          </a:p>
          <a:p>
            <a:pPr algn="ctr"/>
            <a:r>
              <a:rPr lang="ja-JP" altLang="en-US" sz="3200" dirty="0" err="1" smtClean="0"/>
              <a:t>ので</a:t>
            </a:r>
            <a:r>
              <a:rPr lang="ja-JP" altLang="en-US" sz="3200" dirty="0" smtClean="0"/>
              <a:t>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 45"/>
          <p:cNvSpPr/>
          <p:nvPr/>
        </p:nvSpPr>
        <p:spPr>
          <a:xfrm>
            <a:off x="5286380" y="142852"/>
            <a:ext cx="3429024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説明している</a:t>
            </a:r>
            <a:endParaRPr lang="en-US" altLang="ja-JP" sz="3200" dirty="0" smtClean="0"/>
          </a:p>
          <a:p>
            <a:pPr algn="ctr"/>
            <a:r>
              <a:rPr lang="ja-JP" altLang="en-US" sz="3200" dirty="0" err="1" smtClean="0"/>
              <a:t>ので</a:t>
            </a:r>
            <a:r>
              <a:rPr lang="ja-JP" altLang="en-US" sz="3200" dirty="0" smtClean="0"/>
              <a:t>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5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0" name="直線コネクタ 59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7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男子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112025"/>
            <a:ext cx="2745975" cy="2745975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3071802" y="1910942"/>
            <a:ext cx="5000660" cy="3036115"/>
          </a:xfrm>
          <a:prstGeom prst="wedgeRoundRectCallout">
            <a:avLst>
              <a:gd name="adj1" fmla="val 58606"/>
              <a:gd name="adj2" fmla="val 427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一番広いは</a:t>
            </a:r>
            <a:r>
              <a:rPr kumimoji="1" lang="ja-JP" altLang="en-US" sz="4400" dirty="0" err="1" smtClean="0">
                <a:solidFill>
                  <a:schemeClr val="tx1"/>
                </a:solidFill>
              </a:rPr>
              <a:t>んい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が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分かる地図だね。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49" name="図 48" descr="男子04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4143356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-0.20226 0.01898 -0.40364 0.03796 -0.51111 0.01134 C -0.61858 -0.01528 -0.61198 -0.08195 -0.64548 -0.15949 C -0.67899 -0.23704 -0.72673 -0.38009 -0.71215 -0.45394 C -0.69757 -0.52778 -0.62726 -0.61088 -0.55798 -0.60255 C -0.48871 -0.59421 -0.35538 -0.47708 -0.29653 -0.40394 C -0.23767 -0.33079 -0.17326 -0.22523 -0.20486 -0.16366 C -0.23646 -0.10208 -0.40521 -0.06088 -0.48611 -0.03449 C -0.56701 -0.0081 -0.62864 -0.00671 -0.69028 -0.00533 " pathEditMode="relative" ptsTypes="aaaaaaaaA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5286380" y="142852"/>
            <a:ext cx="3429024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説明している</a:t>
            </a:r>
            <a:endParaRPr lang="en-US" altLang="ja-JP" sz="3200" dirty="0" smtClean="0"/>
          </a:p>
          <a:p>
            <a:pPr algn="ctr"/>
            <a:r>
              <a:rPr lang="ja-JP" altLang="en-US" sz="3200" dirty="0" err="1" smtClean="0"/>
              <a:t>ので</a:t>
            </a:r>
            <a:r>
              <a:rPr lang="ja-JP" altLang="en-US" sz="3200" dirty="0" smtClean="0"/>
              <a:t>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6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0" name="直線コネクタ 59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7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男子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112025"/>
            <a:ext cx="2745975" cy="2745975"/>
          </a:xfrm>
          <a:prstGeom prst="rect">
            <a:avLst/>
          </a:prstGeom>
        </p:spPr>
      </p:pic>
      <p:pic>
        <p:nvPicPr>
          <p:cNvPr id="49" name="図 48" descr="男子04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4143356"/>
            <a:ext cx="2714644" cy="2714644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3214678" y="1643050"/>
            <a:ext cx="4857784" cy="3304007"/>
          </a:xfrm>
          <a:prstGeom prst="wedgeRoundRectCallout">
            <a:avLst>
              <a:gd name="adj1" fmla="val 58606"/>
              <a:gd name="adj2" fmla="val 4277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山口市のとなりの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防府市の位置が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分かる地図だね。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-0.01302 -0.01968 -0.02517 -0.03935 -0.05278 -0.07755 C -0.08038 -0.11574 -0.12222 -0.16806 -0.16632 -0.22894 C -0.21042 -0.28982 -0.26285 -0.38472 -0.31736 -0.44283 C -0.37187 -0.50093 -0.43194 -0.55926 -0.4934 -0.57755 C -0.55486 -0.59583 -0.66701 -0.59236 -0.68611 -0.55255 C -0.70521 -0.51273 -0.6559 -0.38496 -0.60798 -0.33866 C -0.56007 -0.29236 -0.44896 -0.29746 -0.39861 -0.27477 C -0.34826 -0.25208 -0.31233 -0.25625 -0.3059 -0.20255 C -0.29948 -0.14884 -0.31007 0.00139 -0.36007 0.04745 C -0.41007 0.09352 -0.55052 0.08241 -0.6059 0.07384 C -0.66128 0.06528 -0.67691 0.03055 -0.69236 -0.00394 " pathEditMode="relative" ptsTypes="aaaaaaaaaaaA">
                                      <p:cBhvr>
                                        <p:cTn id="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5286380" y="142852"/>
            <a:ext cx="3429024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説明している</a:t>
            </a:r>
            <a:endParaRPr lang="en-US" altLang="ja-JP" sz="3200" dirty="0" smtClean="0"/>
          </a:p>
          <a:p>
            <a:pPr algn="ctr"/>
            <a:r>
              <a:rPr lang="ja-JP" altLang="en-US" sz="3200" dirty="0" err="1" smtClean="0"/>
              <a:t>ので</a:t>
            </a:r>
            <a:r>
              <a:rPr lang="ja-JP" altLang="en-US" sz="3200" dirty="0" smtClean="0"/>
              <a:t>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6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0" name="直線コネクタ 59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7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男子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112025"/>
            <a:ext cx="2745975" cy="2745975"/>
          </a:xfrm>
          <a:prstGeom prst="rect">
            <a:avLst/>
          </a:prstGeom>
        </p:spPr>
      </p:pic>
      <p:pic>
        <p:nvPicPr>
          <p:cNvPr id="49" name="図 48" descr="男子04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571480"/>
            <a:ext cx="2714644" cy="2714644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3214678" y="1643050"/>
            <a:ext cx="4857784" cy="3304007"/>
          </a:xfrm>
          <a:prstGeom prst="wedgeRoundRectCallout">
            <a:avLst>
              <a:gd name="adj1" fmla="val 58606"/>
              <a:gd name="adj2" fmla="val 42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一番せまいは</a:t>
            </a:r>
            <a:r>
              <a:rPr kumimoji="1" lang="ja-JP" altLang="en-US" sz="3600" dirty="0" err="1" smtClean="0">
                <a:solidFill>
                  <a:schemeClr val="tx1"/>
                </a:solidFill>
              </a:rPr>
              <a:t>んいを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表している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地図だね。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C -0.06979 -0.10695 -0.13959 -0.21389 -0.19271 -0.23056 C -0.24584 -0.24722 -0.26233 -0.13588 -0.31875 -0.1 C -0.37518 -0.06412 -0.47223 -0.02685 -0.53125 -0.01528 C -0.59028 -0.0037 -0.63733 -0.00139 -0.67292 -0.03056 C -0.70851 -0.05972 -0.72709 -0.12153 -0.74479 -0.19028 C -0.7625 -0.25903 -0.7941 -0.37847 -0.77917 -0.44306 C -0.76424 -0.50764 -0.72778 -0.56921 -0.65521 -0.57778 C -0.58264 -0.58634 -0.41563 -0.57269 -0.34375 -0.49445 C -0.27188 -0.4162 -0.27795 -0.19213 -0.22396 -0.10833 C -0.16997 -0.02454 -0.04757 0.0412 -0.01979 0.00833 C 0.00798 -0.02454 -0.004 -0.24514 -0.05729 -0.30556 C -0.11059 -0.36597 -0.25243 -0.38681 -0.33959 -0.35417 C -0.42674 -0.32153 -0.51598 -0.1662 -0.58021 -0.10972 C -0.64445 -0.05324 -0.70625 0.0088 -0.725 -0.01528 C -0.74375 -0.03935 -0.69966 -0.16644 -0.69271 -0.25417 C -0.68577 -0.3419 -0.68455 -0.4419 -0.68334 -0.54167 " pathEditMode="relative" ptsTypes="aaaaaaaaaaaaaaaaA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CIMG1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6286512" y="714356"/>
            <a:ext cx="2714644" cy="2000264"/>
            <a:chOff x="6286512" y="714356"/>
            <a:chExt cx="2714644" cy="2000264"/>
          </a:xfrm>
        </p:grpSpPr>
        <p:sp>
          <p:nvSpPr>
            <p:cNvPr id="26" name="円/楕円 25"/>
            <p:cNvSpPr/>
            <p:nvPr/>
          </p:nvSpPr>
          <p:spPr>
            <a:xfrm>
              <a:off x="8501090" y="2357430"/>
              <a:ext cx="500066" cy="3571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線吹き出し 1 (枠付き) 24"/>
            <p:cNvSpPr/>
            <p:nvPr/>
          </p:nvSpPr>
          <p:spPr>
            <a:xfrm>
              <a:off x="6286512" y="714356"/>
              <a:ext cx="1714512" cy="642942"/>
            </a:xfrm>
            <a:prstGeom prst="borderCallout1">
              <a:avLst>
                <a:gd name="adj1" fmla="val 50677"/>
                <a:gd name="adj2" fmla="val 101381"/>
                <a:gd name="adj3" fmla="val 282469"/>
                <a:gd name="adj4" fmla="val 14406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山口駅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857884" y="1500174"/>
            <a:ext cx="3071834" cy="1357322"/>
            <a:chOff x="5857884" y="1500174"/>
            <a:chExt cx="3071834" cy="1357322"/>
          </a:xfrm>
        </p:grpSpPr>
        <p:sp>
          <p:nvSpPr>
            <p:cNvPr id="16" name="円/楕円 15"/>
            <p:cNvSpPr/>
            <p:nvPr/>
          </p:nvSpPr>
          <p:spPr>
            <a:xfrm>
              <a:off x="8429652" y="2500306"/>
              <a:ext cx="500066" cy="3571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線吹き出し 1 (枠付き) 8"/>
            <p:cNvSpPr/>
            <p:nvPr/>
          </p:nvSpPr>
          <p:spPr>
            <a:xfrm>
              <a:off x="5857884" y="1500174"/>
              <a:ext cx="1714512" cy="642942"/>
            </a:xfrm>
            <a:prstGeom prst="borderCallout1">
              <a:avLst>
                <a:gd name="adj1" fmla="val 50677"/>
                <a:gd name="adj2" fmla="val 101381"/>
                <a:gd name="adj3" fmla="val 191753"/>
                <a:gd name="adj4" fmla="val 16800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裁判所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000232" y="3429000"/>
            <a:ext cx="3571900" cy="1071570"/>
            <a:chOff x="2000232" y="3429000"/>
            <a:chExt cx="3571900" cy="1071570"/>
          </a:xfrm>
        </p:grpSpPr>
        <p:sp>
          <p:nvSpPr>
            <p:cNvPr id="14" name="円/楕円 13"/>
            <p:cNvSpPr/>
            <p:nvPr/>
          </p:nvSpPr>
          <p:spPr>
            <a:xfrm>
              <a:off x="4786314" y="3857628"/>
              <a:ext cx="785818" cy="50006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線吹き出し 1 (枠付き) 2"/>
            <p:cNvSpPr/>
            <p:nvPr/>
          </p:nvSpPr>
          <p:spPr>
            <a:xfrm>
              <a:off x="2000232" y="3429000"/>
              <a:ext cx="1857388" cy="1071570"/>
            </a:xfrm>
            <a:prstGeom prst="borderCallout1">
              <a:avLst>
                <a:gd name="adj1" fmla="val 50677"/>
                <a:gd name="adj2" fmla="val 101381"/>
                <a:gd name="adj3" fmla="val 68052"/>
                <a:gd name="adj4" fmla="val 16748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県立</a:t>
              </a:r>
              <a:endParaRPr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美術館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928926" y="3500438"/>
            <a:ext cx="4500594" cy="2357454"/>
            <a:chOff x="2928926" y="3500438"/>
            <a:chExt cx="4500594" cy="2357454"/>
          </a:xfrm>
        </p:grpSpPr>
        <p:sp>
          <p:nvSpPr>
            <p:cNvPr id="11" name="円/楕円 10"/>
            <p:cNvSpPr/>
            <p:nvPr/>
          </p:nvSpPr>
          <p:spPr>
            <a:xfrm>
              <a:off x="6215074" y="3500438"/>
              <a:ext cx="1214446" cy="107157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線吹き出し 1 (枠付き) 6"/>
            <p:cNvSpPr/>
            <p:nvPr/>
          </p:nvSpPr>
          <p:spPr>
            <a:xfrm>
              <a:off x="2928926" y="4643446"/>
              <a:ext cx="2143140" cy="1214446"/>
            </a:xfrm>
            <a:prstGeom prst="borderCallout1">
              <a:avLst>
                <a:gd name="adj1" fmla="val 50677"/>
                <a:gd name="adj2" fmla="val 101381"/>
                <a:gd name="adj3" fmla="val -30154"/>
                <a:gd name="adj4" fmla="val 166513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 smtClean="0">
                  <a:solidFill>
                    <a:schemeClr val="tx1"/>
                  </a:solidFill>
                </a:rPr>
                <a:t>サビエル</a:t>
              </a:r>
              <a:endParaRPr kumimoji="1"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記念聖堂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214942" y="4000504"/>
            <a:ext cx="3143272" cy="2357454"/>
            <a:chOff x="5214942" y="4000504"/>
            <a:chExt cx="3143272" cy="2357454"/>
          </a:xfrm>
        </p:grpSpPr>
        <p:sp>
          <p:nvSpPr>
            <p:cNvPr id="13" name="円/楕円 12"/>
            <p:cNvSpPr/>
            <p:nvPr/>
          </p:nvSpPr>
          <p:spPr>
            <a:xfrm>
              <a:off x="7500958" y="4000504"/>
              <a:ext cx="857256" cy="5095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線吹き出し 1 (枠付き) 5"/>
            <p:cNvSpPr/>
            <p:nvPr/>
          </p:nvSpPr>
          <p:spPr>
            <a:xfrm>
              <a:off x="5214942" y="5500702"/>
              <a:ext cx="2500330" cy="857256"/>
            </a:xfrm>
            <a:prstGeom prst="borderCallout1">
              <a:avLst>
                <a:gd name="adj1" fmla="val 60"/>
                <a:gd name="adj2" fmla="val 84344"/>
                <a:gd name="adj3" fmla="val -139321"/>
                <a:gd name="adj4" fmla="val 107524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</a:t>
              </a:r>
              <a:r>
                <a:rPr kumimoji="1" lang="ja-JP" altLang="en-US" sz="3600" dirty="0" smtClean="0">
                  <a:solidFill>
                    <a:schemeClr val="tx1"/>
                  </a:solidFill>
                </a:rPr>
                <a:t>市役所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3023813" y="142852"/>
            <a:ext cx="309637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地図で</a:t>
            </a:r>
            <a:r>
              <a:rPr kumimoji="1" lang="ja-JP" altLang="en-US" sz="3600" dirty="0" smtClean="0"/>
              <a:t>探そう</a:t>
            </a:r>
            <a:endParaRPr kumimoji="1" lang="en-US" altLang="ja-JP" sz="3600" dirty="0" smtClean="0"/>
          </a:p>
        </p:txBody>
      </p:sp>
      <p:grpSp>
        <p:nvGrpSpPr>
          <p:cNvPr id="30" name="グループ化 21"/>
          <p:cNvGrpSpPr/>
          <p:nvPr/>
        </p:nvGrpSpPr>
        <p:grpSpPr>
          <a:xfrm>
            <a:off x="5357818" y="2500306"/>
            <a:ext cx="3643338" cy="1857388"/>
            <a:chOff x="5357818" y="2500306"/>
            <a:chExt cx="3643338" cy="1857388"/>
          </a:xfrm>
        </p:grpSpPr>
        <p:sp>
          <p:nvSpPr>
            <p:cNvPr id="31" name="円/楕円 30"/>
            <p:cNvSpPr/>
            <p:nvPr/>
          </p:nvSpPr>
          <p:spPr>
            <a:xfrm>
              <a:off x="8072462" y="3643314"/>
              <a:ext cx="928694" cy="71438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線吹き出し 1 (枠付き) 31"/>
            <p:cNvSpPr/>
            <p:nvPr/>
          </p:nvSpPr>
          <p:spPr>
            <a:xfrm>
              <a:off x="5357818" y="2500306"/>
              <a:ext cx="2357454" cy="642942"/>
            </a:xfrm>
            <a:prstGeom prst="borderCallout1">
              <a:avLst>
                <a:gd name="adj1" fmla="val 50677"/>
                <a:gd name="adj2" fmla="val 101381"/>
                <a:gd name="adj3" fmla="val 216990"/>
                <a:gd name="adj4" fmla="val 13267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市民会館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0" y="2000240"/>
            <a:ext cx="2000232" cy="2571768"/>
            <a:chOff x="1571636" y="3643314"/>
            <a:chExt cx="2000232" cy="2571768"/>
          </a:xfrm>
        </p:grpSpPr>
        <p:sp>
          <p:nvSpPr>
            <p:cNvPr id="34" name="円/楕円 33"/>
            <p:cNvSpPr/>
            <p:nvPr/>
          </p:nvSpPr>
          <p:spPr>
            <a:xfrm>
              <a:off x="1571636" y="5715016"/>
              <a:ext cx="785818" cy="50006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線吹き出し 1 (枠付き) 34"/>
            <p:cNvSpPr/>
            <p:nvPr/>
          </p:nvSpPr>
          <p:spPr>
            <a:xfrm>
              <a:off x="1714480" y="3643314"/>
              <a:ext cx="1857388" cy="1071570"/>
            </a:xfrm>
            <a:prstGeom prst="borderCallout1">
              <a:avLst>
                <a:gd name="adj1" fmla="val 105195"/>
                <a:gd name="adj2" fmla="val 26852"/>
                <a:gd name="adj3" fmla="val 192496"/>
                <a:gd name="adj4" fmla="val 1364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県立</a:t>
              </a:r>
              <a:endParaRPr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図書館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5286380" y="142852"/>
            <a:ext cx="3429024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どの地図を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説明している</a:t>
            </a:r>
            <a:endParaRPr lang="en-US" altLang="ja-JP" sz="3200" dirty="0" smtClean="0"/>
          </a:p>
          <a:p>
            <a:pPr algn="ctr"/>
            <a:r>
              <a:rPr lang="ja-JP" altLang="en-US" sz="3200" dirty="0" err="1" smtClean="0"/>
              <a:t>ので</a:t>
            </a:r>
            <a:r>
              <a:rPr lang="ja-JP" altLang="en-US" sz="3200" dirty="0" smtClean="0"/>
              <a:t>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4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5" cstate="print"/>
          <a:srcRect l="6378" b="10996"/>
          <a:stretch>
            <a:fillRect/>
          </a:stretch>
        </p:blipFill>
        <p:spPr>
          <a:xfrm>
            <a:off x="4662679" y="4786322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6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 descr="800-Image5-002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50" y="3691700"/>
            <a:ext cx="4214843" cy="315296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428728" y="2857496"/>
            <a:ext cx="4769016" cy="3911418"/>
            <a:chOff x="1428728" y="2857496"/>
            <a:chExt cx="4769016" cy="3911418"/>
          </a:xfrm>
        </p:grpSpPr>
        <p:grpSp>
          <p:nvGrpSpPr>
            <p:cNvPr id="46" name="グループ化 18"/>
            <p:cNvGrpSpPr/>
            <p:nvPr/>
          </p:nvGrpSpPr>
          <p:grpSpPr>
            <a:xfrm>
              <a:off x="6000760" y="4786322"/>
              <a:ext cx="196984" cy="410956"/>
              <a:chOff x="9572660" y="4143380"/>
              <a:chExt cx="571504" cy="114300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グループ化 18"/>
            <p:cNvGrpSpPr/>
            <p:nvPr/>
          </p:nvGrpSpPr>
          <p:grpSpPr>
            <a:xfrm>
              <a:off x="1500166" y="2857496"/>
              <a:ext cx="196984" cy="410956"/>
              <a:chOff x="9572660" y="4143380"/>
              <a:chExt cx="571504" cy="1143008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9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60" name="直線コネクタ 59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グループ化 18"/>
            <p:cNvGrpSpPr/>
            <p:nvPr/>
          </p:nvGrpSpPr>
          <p:grpSpPr>
            <a:xfrm>
              <a:off x="1428728" y="6357958"/>
              <a:ext cx="196984" cy="410956"/>
              <a:chOff x="9572660" y="4143380"/>
              <a:chExt cx="571504" cy="1143008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9572660" y="4143380"/>
                <a:ext cx="571504" cy="1143008"/>
              </a:xfrm>
              <a:prstGeom prst="rect">
                <a:avLst/>
              </a:prstGeom>
              <a:solidFill>
                <a:srgbClr val="558ED5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11"/>
              <p:cNvGrpSpPr/>
              <p:nvPr/>
            </p:nvGrpSpPr>
            <p:grpSpPr>
              <a:xfrm>
                <a:off x="9644098" y="4214818"/>
                <a:ext cx="428627" cy="1000132"/>
                <a:chOff x="9644098" y="4214818"/>
                <a:chExt cx="428627" cy="1000132"/>
              </a:xfrm>
            </p:grpSpPr>
            <p:cxnSp>
              <p:nvCxnSpPr>
                <p:cNvPr id="54" name="直線コネクタ 53"/>
                <p:cNvCxnSpPr/>
                <p:nvPr/>
              </p:nvCxnSpPr>
              <p:spPr>
                <a:xfrm rot="5400000">
                  <a:off x="9358345" y="4714884"/>
                  <a:ext cx="10001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rot="5400000">
                  <a:off x="9644124" y="4291003"/>
                  <a:ext cx="285752" cy="1428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 rot="10800000" flipV="1">
                  <a:off x="9713157" y="4487753"/>
                  <a:ext cx="280903" cy="32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rot="10800000">
                  <a:off x="9644098" y="4929198"/>
                  <a:ext cx="4286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1" name="図 30" descr="縮尺２０万分の１.jpg"/>
          <p:cNvPicPr>
            <a:picLocks noChangeAspect="1"/>
          </p:cNvPicPr>
          <p:nvPr/>
        </p:nvPicPr>
        <p:blipFill>
          <a:blip r:embed="rId8" cstate="print"/>
          <a:srcRect l="6256" r="2" b="10277"/>
          <a:stretch>
            <a:fillRect/>
          </a:stretch>
        </p:blipFill>
        <p:spPr>
          <a:xfrm>
            <a:off x="111232" y="6352566"/>
            <a:ext cx="1251038" cy="431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/>
          <p:cNvSpPr/>
          <p:nvPr/>
        </p:nvSpPr>
        <p:spPr>
          <a:xfrm>
            <a:off x="142844" y="6371118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42844" y="2857496"/>
            <a:ext cx="1285884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82501" y="4786322"/>
            <a:ext cx="1214446" cy="415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男子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4112025"/>
            <a:ext cx="2745975" cy="2745975"/>
          </a:xfrm>
          <a:prstGeom prst="rect">
            <a:avLst/>
          </a:prstGeom>
        </p:spPr>
      </p:pic>
      <p:pic>
        <p:nvPicPr>
          <p:cNvPr id="49" name="図 48" descr="男子04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357430"/>
            <a:ext cx="2714644" cy="2714644"/>
          </a:xfrm>
          <a:prstGeom prst="rect">
            <a:avLst/>
          </a:prstGeom>
        </p:spPr>
      </p:pic>
      <p:sp>
        <p:nvSpPr>
          <p:cNvPr id="48" name="角丸四角形吹き出し 47"/>
          <p:cNvSpPr/>
          <p:nvPr/>
        </p:nvSpPr>
        <p:spPr>
          <a:xfrm>
            <a:off x="3214678" y="1643050"/>
            <a:ext cx="4857784" cy="3304007"/>
          </a:xfrm>
          <a:prstGeom prst="wedgeRoundRectCallout">
            <a:avLst>
              <a:gd name="adj1" fmla="val 58606"/>
              <a:gd name="adj2" fmla="val 427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山口駅から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県立大学までの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道が分かる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地図だね。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-0.03507 -0.06204 -0.07014 -0.12384 -0.09687 -0.16389 C -0.12361 -0.20394 -0.1276 -0.20486 -0.16042 -0.24028 C -0.19323 -0.27569 -0.23507 -0.32546 -0.29375 -0.37639 C -0.3526 -0.42731 -0.45191 -0.51921 -0.5125 -0.54583 C -0.57309 -0.57245 -0.62205 -0.58148 -0.65729 -0.53611 C -0.69253 -0.49074 -0.71944 -0.35671 -0.72396 -0.27361 C -0.72847 -0.19051 -0.72743 -0.09259 -0.68437 -0.0375 C -0.64132 0.01759 -0.5408 0.06574 -0.46562 0.05694 C -0.39045 0.04815 -0.27812 -0.03611 -0.23333 -0.09028 C -0.18854 -0.14444 -0.1875 -0.21389 -0.19687 -0.26806 C -0.20625 -0.32222 -0.23021 -0.37245 -0.28958 -0.41528 C -0.34913 -0.4581 -0.48212 -0.5088 -0.55312 -0.525 C -0.62413 -0.5412 -0.68003 -0.56968 -0.71562 -0.5125 C -0.75122 -0.45532 -0.77743 -0.28264 -0.76667 -0.18194 C -0.7559 -0.08125 -0.71771 0.06134 -0.65104 0.09167 C -0.58437 0.12199 -0.43455 0.05139 -0.36667 -1.48148E-6 C -0.29896 -0.05139 -0.25451 -0.14074 -0.24375 -0.21667 C -0.23299 -0.29259 -0.26007 -0.39815 -0.30208 -0.45556 C -0.34427 -0.51296 -0.43559 -0.56759 -0.49687 -0.56111 C -0.55816 -0.55463 -0.62691 -0.50069 -0.66979 -0.41667 C -0.71267 -0.33264 -0.76458 -0.13519 -0.75417 -0.05694 C -0.74375 0.0213 -0.67378 0.06273 -0.60729 0.05278 C -0.5408 0.04282 -0.41979 -0.06505 -0.35521 -0.11667 C -0.29062 -0.16829 -0.25521 -0.21273 -0.21979 -0.25694 " pathEditMode="relative" ptsTypes="aaaaaaaaaaaaaaaaaaaaaaaaA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2844" y="714356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この地図の作成に当たっては、国土地理院長の承認を得て、同院発行の数値地図</a:t>
            </a:r>
            <a:r>
              <a:rPr kumimoji="1" lang="en-US" altLang="ja-JP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200000</a:t>
            </a:r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（地図画像）、数値地図</a:t>
            </a:r>
            <a:r>
              <a:rPr kumimoji="1" lang="en-US" altLang="ja-JP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50000</a:t>
            </a:r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（地図画像）及び数値地図</a:t>
            </a:r>
            <a:r>
              <a:rPr kumimoji="1" lang="en-US" altLang="ja-JP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50m</a:t>
            </a:r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メッシュ（標高）を使用した。</a:t>
            </a:r>
            <a:endParaRPr kumimoji="1" lang="en-US" altLang="ja-JP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（承認番号　平</a:t>
            </a:r>
            <a:r>
              <a:rPr lang="en-US" altLang="ja-JP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21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業使、第</a:t>
            </a:r>
            <a:r>
              <a:rPr lang="en-US" altLang="ja-JP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684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号）</a:t>
            </a:r>
            <a:endParaRPr kumimoji="1" lang="ja-JP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800-Image5-002-3.jpg"/>
          <p:cNvPicPr>
            <a:picLocks noChangeAspect="1"/>
          </p:cNvPicPr>
          <p:nvPr/>
        </p:nvPicPr>
        <p:blipFill>
          <a:blip r:embed="rId2" cstate="print"/>
          <a:srcRect r="3031"/>
          <a:stretch>
            <a:fillRect/>
          </a:stretch>
        </p:blipFill>
        <p:spPr>
          <a:xfrm>
            <a:off x="0" y="0"/>
            <a:ext cx="9144000" cy="68719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3" name="グループ化 8"/>
          <p:cNvGrpSpPr/>
          <p:nvPr/>
        </p:nvGrpSpPr>
        <p:grpSpPr>
          <a:xfrm>
            <a:off x="7572396" y="5286388"/>
            <a:ext cx="428627" cy="1000132"/>
            <a:chOff x="571473" y="5572140"/>
            <a:chExt cx="428627" cy="1000132"/>
          </a:xfrm>
        </p:grpSpPr>
        <p:cxnSp>
          <p:nvCxnSpPr>
            <p:cNvPr id="10" name="直線コネクタ 9"/>
            <p:cNvCxnSpPr/>
            <p:nvPr/>
          </p:nvCxnSpPr>
          <p:spPr>
            <a:xfrm rot="5400000">
              <a:off x="285720" y="6072206"/>
              <a:ext cx="10001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571499" y="5648325"/>
              <a:ext cx="285752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800000">
              <a:off x="571473" y="6286520"/>
              <a:ext cx="4286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円/楕円 14"/>
          <p:cNvSpPr/>
          <p:nvPr/>
        </p:nvSpPr>
        <p:spPr>
          <a:xfrm>
            <a:off x="3675050" y="3817934"/>
            <a:ext cx="111132" cy="111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7572397" y="5286388"/>
            <a:ext cx="428626" cy="1000132"/>
            <a:chOff x="7572397" y="5286388"/>
            <a:chExt cx="428626" cy="1000132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7641457" y="5286388"/>
              <a:ext cx="273818" cy="1000132"/>
              <a:chOff x="7641457" y="5286388"/>
              <a:chExt cx="273818" cy="1000132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rot="5400000">
                <a:off x="7286643" y="5786454"/>
                <a:ext cx="10001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5400000">
                <a:off x="7572422" y="5362573"/>
                <a:ext cx="285752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10800000" flipV="1">
                <a:off x="7641457" y="5560219"/>
                <a:ext cx="273818" cy="23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コネクタ 19"/>
            <p:cNvCxnSpPr/>
            <p:nvPr/>
          </p:nvCxnSpPr>
          <p:spPr>
            <a:xfrm rot="10800000">
              <a:off x="7572397" y="6000768"/>
              <a:ext cx="4286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3"/>
          <p:cNvGrpSpPr/>
          <p:nvPr/>
        </p:nvGrpSpPr>
        <p:grpSpPr>
          <a:xfrm rot="3951806">
            <a:off x="-3014008" y="-2864273"/>
            <a:ext cx="13542522" cy="13581278"/>
            <a:chOff x="-4398824" y="-4256956"/>
            <a:chExt cx="16292100" cy="16338725"/>
          </a:xfrm>
        </p:grpSpPr>
        <p:sp>
          <p:nvSpPr>
            <p:cNvPr id="25" name="パイ 24"/>
            <p:cNvSpPr/>
            <p:nvPr/>
          </p:nvSpPr>
          <p:spPr>
            <a:xfrm rot="1906623">
              <a:off x="-4306723" y="-4235278"/>
              <a:ext cx="16199999" cy="16200000"/>
            </a:xfrm>
            <a:prstGeom prst="pie">
              <a:avLst>
                <a:gd name="adj1" fmla="val 18304609"/>
                <a:gd name="adj2" fmla="val 16287615"/>
              </a:avLst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32"/>
            <p:cNvGrpSpPr/>
            <p:nvPr/>
          </p:nvGrpSpPr>
          <p:grpSpPr>
            <a:xfrm>
              <a:off x="-4398824" y="-4256956"/>
              <a:ext cx="16199999" cy="16338725"/>
              <a:chOff x="-4398716" y="-4256888"/>
              <a:chExt cx="16177386" cy="16315918"/>
            </a:xfrm>
          </p:grpSpPr>
          <p:sp>
            <p:nvSpPr>
              <p:cNvPr id="28" name="パイ 27"/>
              <p:cNvSpPr/>
              <p:nvPr/>
            </p:nvSpPr>
            <p:spPr>
              <a:xfrm rot="17404023">
                <a:off x="-4467982" y="-4187622"/>
                <a:ext cx="16315918" cy="16177386"/>
              </a:xfrm>
              <a:prstGeom prst="pie">
                <a:avLst>
                  <a:gd name="adj1" fmla="val 836607"/>
                  <a:gd name="adj2" fmla="val 2802169"/>
                </a:avLst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 rot="17648194">
                <a:off x="3008812" y="-530888"/>
                <a:ext cx="3690474" cy="8797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dirty="0" smtClean="0"/>
                  <a:t>写真の</a:t>
                </a:r>
                <a:r>
                  <a:rPr kumimoji="1" lang="ja-JP" altLang="en-US" sz="3600" dirty="0" err="1" smtClean="0"/>
                  <a:t>はんい</a:t>
                </a:r>
                <a:endParaRPr kumimoji="1" lang="ja-JP" altLang="en-US" sz="3600" dirty="0"/>
              </a:p>
            </p:txBody>
          </p:sp>
        </p:grpSp>
      </p:grpSp>
      <p:pic>
        <p:nvPicPr>
          <p:cNvPr id="26" name="図 25" descr="Image5-001_edited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423" y="5734276"/>
            <a:ext cx="2398816" cy="43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800-Image5-002-3.jpg"/>
          <p:cNvPicPr>
            <a:picLocks noChangeAspect="1"/>
          </p:cNvPicPr>
          <p:nvPr/>
        </p:nvPicPr>
        <p:blipFill>
          <a:blip r:embed="rId2" cstate="print"/>
          <a:srcRect r="3031"/>
          <a:stretch>
            <a:fillRect/>
          </a:stretch>
        </p:blipFill>
        <p:spPr>
          <a:xfrm>
            <a:off x="0" y="0"/>
            <a:ext cx="9144000" cy="68719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675050" y="3817934"/>
            <a:ext cx="111132" cy="111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パイ 24"/>
          <p:cNvSpPr/>
          <p:nvPr/>
        </p:nvSpPr>
        <p:spPr>
          <a:xfrm rot="5858429">
            <a:off x="-2996476" y="-2860464"/>
            <a:ext cx="13465965" cy="13465965"/>
          </a:xfrm>
          <a:prstGeom prst="pie">
            <a:avLst>
              <a:gd name="adj1" fmla="val 18304609"/>
              <a:gd name="adj2" fmla="val 1628761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2" name="グループ化 27"/>
          <p:cNvGrpSpPr/>
          <p:nvPr/>
        </p:nvGrpSpPr>
        <p:grpSpPr>
          <a:xfrm>
            <a:off x="6429388" y="3714752"/>
            <a:ext cx="2143140" cy="2786082"/>
            <a:chOff x="5786446" y="1428736"/>
            <a:chExt cx="2143140" cy="2786082"/>
          </a:xfrm>
        </p:grpSpPr>
        <p:sp>
          <p:nvSpPr>
            <p:cNvPr id="23" name="円/楕円 22"/>
            <p:cNvSpPr/>
            <p:nvPr/>
          </p:nvSpPr>
          <p:spPr>
            <a:xfrm>
              <a:off x="5786446" y="3714752"/>
              <a:ext cx="357190" cy="50006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線吹き出し 1 (枠付き) 23"/>
            <p:cNvSpPr/>
            <p:nvPr/>
          </p:nvSpPr>
          <p:spPr>
            <a:xfrm>
              <a:off x="6215074" y="1428736"/>
              <a:ext cx="1714512" cy="642942"/>
            </a:xfrm>
            <a:prstGeom prst="borderCallout1">
              <a:avLst>
                <a:gd name="adj1" fmla="val 98084"/>
                <a:gd name="adj2" fmla="val 34503"/>
                <a:gd name="adj3" fmla="val 377283"/>
                <a:gd name="adj4" fmla="val -832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山口駅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グループ化 18"/>
          <p:cNvGrpSpPr/>
          <p:nvPr/>
        </p:nvGrpSpPr>
        <p:grpSpPr>
          <a:xfrm>
            <a:off x="3643306" y="5715016"/>
            <a:ext cx="2714644" cy="714380"/>
            <a:chOff x="5857884" y="1428736"/>
            <a:chExt cx="2714644" cy="714380"/>
          </a:xfrm>
        </p:grpSpPr>
        <p:sp>
          <p:nvSpPr>
            <p:cNvPr id="30" name="円/楕円 29"/>
            <p:cNvSpPr/>
            <p:nvPr/>
          </p:nvSpPr>
          <p:spPr>
            <a:xfrm>
              <a:off x="8143900" y="1428736"/>
              <a:ext cx="428628" cy="3571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線吹き出し 1 (枠付き) 30"/>
            <p:cNvSpPr/>
            <p:nvPr/>
          </p:nvSpPr>
          <p:spPr>
            <a:xfrm>
              <a:off x="5857884" y="1500174"/>
              <a:ext cx="1714512" cy="642942"/>
            </a:xfrm>
            <a:prstGeom prst="borderCallout1">
              <a:avLst>
                <a:gd name="adj1" fmla="val 50677"/>
                <a:gd name="adj2" fmla="val 101381"/>
                <a:gd name="adj3" fmla="val 15670"/>
                <a:gd name="adj4" fmla="val 14345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裁判所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グループ化 17"/>
          <p:cNvGrpSpPr/>
          <p:nvPr/>
        </p:nvGrpSpPr>
        <p:grpSpPr>
          <a:xfrm>
            <a:off x="1714480" y="4357694"/>
            <a:ext cx="4071966" cy="866780"/>
            <a:chOff x="5500694" y="5143512"/>
            <a:chExt cx="4071966" cy="866780"/>
          </a:xfrm>
        </p:grpSpPr>
        <p:sp>
          <p:nvSpPr>
            <p:cNvPr id="33" name="円/楕円 32"/>
            <p:cNvSpPr/>
            <p:nvPr/>
          </p:nvSpPr>
          <p:spPr>
            <a:xfrm>
              <a:off x="9001156" y="5500702"/>
              <a:ext cx="571504" cy="5095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線吹き出し 1 (枠付き) 33"/>
            <p:cNvSpPr/>
            <p:nvPr/>
          </p:nvSpPr>
          <p:spPr>
            <a:xfrm>
              <a:off x="5500694" y="5143512"/>
              <a:ext cx="2500330" cy="857256"/>
            </a:xfrm>
            <a:prstGeom prst="borderCallout1">
              <a:avLst>
                <a:gd name="adj1" fmla="val 40694"/>
                <a:gd name="adj2" fmla="val 100598"/>
                <a:gd name="adj3" fmla="val 72317"/>
                <a:gd name="adj4" fmla="val 14874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</a:t>
              </a:r>
              <a:r>
                <a:rPr kumimoji="1" lang="ja-JP" altLang="en-US" sz="3600" dirty="0" smtClean="0">
                  <a:solidFill>
                    <a:schemeClr val="tx1"/>
                  </a:solidFill>
                </a:rPr>
                <a:t>市役所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572397" y="5286388"/>
            <a:ext cx="428626" cy="1000132"/>
            <a:chOff x="7572397" y="5286388"/>
            <a:chExt cx="428626" cy="1000132"/>
          </a:xfrm>
        </p:grpSpPr>
        <p:grpSp>
          <p:nvGrpSpPr>
            <p:cNvPr id="29" name="グループ化 34"/>
            <p:cNvGrpSpPr/>
            <p:nvPr/>
          </p:nvGrpSpPr>
          <p:grpSpPr>
            <a:xfrm>
              <a:off x="7641457" y="5286388"/>
              <a:ext cx="273818" cy="1000132"/>
              <a:chOff x="7641457" y="5286388"/>
              <a:chExt cx="273818" cy="1000132"/>
            </a:xfrm>
          </p:grpSpPr>
          <p:cxnSp>
            <p:nvCxnSpPr>
              <p:cNvPr id="36" name="直線コネクタ 35"/>
              <p:cNvCxnSpPr/>
              <p:nvPr/>
            </p:nvCxnSpPr>
            <p:spPr>
              <a:xfrm rot="5400000">
                <a:off x="7286643" y="5786454"/>
                <a:ext cx="10001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7572422" y="5362573"/>
                <a:ext cx="285752" cy="1428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0800000" flipV="1">
                <a:off x="7641457" y="5560219"/>
                <a:ext cx="273818" cy="23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線コネクタ 34"/>
            <p:cNvCxnSpPr/>
            <p:nvPr/>
          </p:nvCxnSpPr>
          <p:spPr>
            <a:xfrm rot="10800000">
              <a:off x="7572397" y="6000768"/>
              <a:ext cx="4286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図 25" descr="Image5-001_edited-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423" y="5734276"/>
            <a:ext cx="2398816" cy="43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CIMG1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2654899" y="142852"/>
            <a:ext cx="3488737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地図にある場所</a:t>
            </a:r>
            <a:endParaRPr kumimoji="1" lang="en-US" altLang="ja-JP" sz="3600" dirty="0" smtClean="0"/>
          </a:p>
        </p:txBody>
      </p:sp>
      <p:grpSp>
        <p:nvGrpSpPr>
          <p:cNvPr id="4" name="グループ化 27"/>
          <p:cNvGrpSpPr/>
          <p:nvPr/>
        </p:nvGrpSpPr>
        <p:grpSpPr>
          <a:xfrm>
            <a:off x="6286512" y="714356"/>
            <a:ext cx="2714644" cy="2000264"/>
            <a:chOff x="6286512" y="714356"/>
            <a:chExt cx="2714644" cy="2000264"/>
          </a:xfrm>
        </p:grpSpPr>
        <p:sp>
          <p:nvSpPr>
            <p:cNvPr id="5" name="円/楕円 4"/>
            <p:cNvSpPr/>
            <p:nvPr/>
          </p:nvSpPr>
          <p:spPr>
            <a:xfrm>
              <a:off x="8501090" y="2357430"/>
              <a:ext cx="500066" cy="3571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線吹き出し 1 (枠付き) 5"/>
            <p:cNvSpPr/>
            <p:nvPr/>
          </p:nvSpPr>
          <p:spPr>
            <a:xfrm>
              <a:off x="6286512" y="714356"/>
              <a:ext cx="1714512" cy="642942"/>
            </a:xfrm>
            <a:prstGeom prst="borderCallout1">
              <a:avLst>
                <a:gd name="adj1" fmla="val 50677"/>
                <a:gd name="adj2" fmla="val 101381"/>
                <a:gd name="adj3" fmla="val 282469"/>
                <a:gd name="adj4" fmla="val 14406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山口駅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18"/>
          <p:cNvGrpSpPr/>
          <p:nvPr/>
        </p:nvGrpSpPr>
        <p:grpSpPr>
          <a:xfrm>
            <a:off x="5857884" y="1500174"/>
            <a:ext cx="3071834" cy="1357322"/>
            <a:chOff x="5857884" y="1500174"/>
            <a:chExt cx="3071834" cy="1357322"/>
          </a:xfrm>
        </p:grpSpPr>
        <p:sp>
          <p:nvSpPr>
            <p:cNvPr id="8" name="円/楕円 7"/>
            <p:cNvSpPr/>
            <p:nvPr/>
          </p:nvSpPr>
          <p:spPr>
            <a:xfrm>
              <a:off x="8429652" y="2500306"/>
              <a:ext cx="500066" cy="3571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線吹き出し 1 (枠付き) 8"/>
            <p:cNvSpPr/>
            <p:nvPr/>
          </p:nvSpPr>
          <p:spPr>
            <a:xfrm>
              <a:off x="5857884" y="1500174"/>
              <a:ext cx="1714512" cy="642942"/>
            </a:xfrm>
            <a:prstGeom prst="borderCallout1">
              <a:avLst>
                <a:gd name="adj1" fmla="val 50677"/>
                <a:gd name="adj2" fmla="val 101381"/>
                <a:gd name="adj3" fmla="val 191753"/>
                <a:gd name="adj4" fmla="val 16800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裁判所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17"/>
          <p:cNvGrpSpPr/>
          <p:nvPr/>
        </p:nvGrpSpPr>
        <p:grpSpPr>
          <a:xfrm>
            <a:off x="5214942" y="4000504"/>
            <a:ext cx="3143272" cy="2357454"/>
            <a:chOff x="5214942" y="4000504"/>
            <a:chExt cx="3143272" cy="2357454"/>
          </a:xfrm>
        </p:grpSpPr>
        <p:sp>
          <p:nvSpPr>
            <p:cNvPr id="11" name="円/楕円 10"/>
            <p:cNvSpPr/>
            <p:nvPr/>
          </p:nvSpPr>
          <p:spPr>
            <a:xfrm>
              <a:off x="7500958" y="4000504"/>
              <a:ext cx="857256" cy="50959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線吹き出し 1 (枠付き) 11"/>
            <p:cNvSpPr/>
            <p:nvPr/>
          </p:nvSpPr>
          <p:spPr>
            <a:xfrm>
              <a:off x="5214942" y="5500702"/>
              <a:ext cx="2500330" cy="857256"/>
            </a:xfrm>
            <a:prstGeom prst="borderCallout1">
              <a:avLst>
                <a:gd name="adj1" fmla="val 60"/>
                <a:gd name="adj2" fmla="val 84344"/>
                <a:gd name="adj3" fmla="val -139321"/>
                <a:gd name="adj4" fmla="val 107524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山口</a:t>
              </a:r>
              <a:r>
                <a:rPr kumimoji="1" lang="ja-JP" altLang="en-US" sz="3600" dirty="0" smtClean="0">
                  <a:solidFill>
                    <a:schemeClr val="tx1"/>
                  </a:solidFill>
                </a:rPr>
                <a:t>市役所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CIMG1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グループ化 22"/>
          <p:cNvGrpSpPr/>
          <p:nvPr/>
        </p:nvGrpSpPr>
        <p:grpSpPr>
          <a:xfrm>
            <a:off x="2000232" y="3429000"/>
            <a:ext cx="3571900" cy="1071570"/>
            <a:chOff x="2000232" y="3429000"/>
            <a:chExt cx="3571900" cy="1071570"/>
          </a:xfrm>
        </p:grpSpPr>
        <p:sp>
          <p:nvSpPr>
            <p:cNvPr id="14" name="円/楕円 13"/>
            <p:cNvSpPr/>
            <p:nvPr/>
          </p:nvSpPr>
          <p:spPr>
            <a:xfrm>
              <a:off x="4786314" y="3857628"/>
              <a:ext cx="785818" cy="50006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線吹き出し 1 (枠付き) 2"/>
            <p:cNvSpPr/>
            <p:nvPr/>
          </p:nvSpPr>
          <p:spPr>
            <a:xfrm>
              <a:off x="2000232" y="3429000"/>
              <a:ext cx="1857388" cy="1071570"/>
            </a:xfrm>
            <a:prstGeom prst="borderCallout1">
              <a:avLst>
                <a:gd name="adj1" fmla="val 50677"/>
                <a:gd name="adj2" fmla="val 101381"/>
                <a:gd name="adj3" fmla="val 68052"/>
                <a:gd name="adj4" fmla="val 167487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県立</a:t>
              </a:r>
              <a:endParaRPr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美術館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グループ化 19"/>
          <p:cNvGrpSpPr/>
          <p:nvPr/>
        </p:nvGrpSpPr>
        <p:grpSpPr>
          <a:xfrm>
            <a:off x="2928926" y="3500438"/>
            <a:ext cx="4500594" cy="2357454"/>
            <a:chOff x="2928926" y="3500438"/>
            <a:chExt cx="4500594" cy="2357454"/>
          </a:xfrm>
        </p:grpSpPr>
        <p:sp>
          <p:nvSpPr>
            <p:cNvPr id="11" name="円/楕円 10"/>
            <p:cNvSpPr/>
            <p:nvPr/>
          </p:nvSpPr>
          <p:spPr>
            <a:xfrm>
              <a:off x="6215074" y="3500438"/>
              <a:ext cx="1214446" cy="107157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線吹き出し 1 (枠付き) 6"/>
            <p:cNvSpPr/>
            <p:nvPr/>
          </p:nvSpPr>
          <p:spPr>
            <a:xfrm>
              <a:off x="2928926" y="4643446"/>
              <a:ext cx="2143140" cy="1214446"/>
            </a:xfrm>
            <a:prstGeom prst="borderCallout1">
              <a:avLst>
                <a:gd name="adj1" fmla="val 50677"/>
                <a:gd name="adj2" fmla="val 101381"/>
                <a:gd name="adj3" fmla="val -30154"/>
                <a:gd name="adj4" fmla="val 166513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 smtClean="0">
                  <a:solidFill>
                    <a:schemeClr val="tx1"/>
                  </a:solidFill>
                </a:rPr>
                <a:t>サビエル</a:t>
              </a:r>
              <a:endParaRPr kumimoji="1"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記念聖堂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2654899" y="142852"/>
            <a:ext cx="3488737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地図にない場所</a:t>
            </a:r>
            <a:endParaRPr kumimoji="1" lang="en-US" altLang="ja-JP" sz="3600" dirty="0" smtClean="0"/>
          </a:p>
        </p:txBody>
      </p:sp>
      <p:grpSp>
        <p:nvGrpSpPr>
          <p:cNvPr id="5" name="グループ化 21"/>
          <p:cNvGrpSpPr/>
          <p:nvPr/>
        </p:nvGrpSpPr>
        <p:grpSpPr>
          <a:xfrm>
            <a:off x="5357818" y="2500306"/>
            <a:ext cx="3643338" cy="1857388"/>
            <a:chOff x="5357818" y="2500306"/>
            <a:chExt cx="3643338" cy="1857388"/>
          </a:xfrm>
        </p:grpSpPr>
        <p:sp>
          <p:nvSpPr>
            <p:cNvPr id="28" name="円/楕円 27"/>
            <p:cNvSpPr/>
            <p:nvPr/>
          </p:nvSpPr>
          <p:spPr>
            <a:xfrm>
              <a:off x="8072462" y="3643314"/>
              <a:ext cx="928694" cy="71438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線吹き出し 1 (枠付き) 28"/>
            <p:cNvSpPr/>
            <p:nvPr/>
          </p:nvSpPr>
          <p:spPr>
            <a:xfrm>
              <a:off x="5357818" y="2500306"/>
              <a:ext cx="2357454" cy="642942"/>
            </a:xfrm>
            <a:prstGeom prst="borderCallout1">
              <a:avLst>
                <a:gd name="adj1" fmla="val 50677"/>
                <a:gd name="adj2" fmla="val 101381"/>
                <a:gd name="adj3" fmla="val 216990"/>
                <a:gd name="adj4" fmla="val 13267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市民会館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29"/>
          <p:cNvGrpSpPr/>
          <p:nvPr/>
        </p:nvGrpSpPr>
        <p:grpSpPr>
          <a:xfrm>
            <a:off x="0" y="2000240"/>
            <a:ext cx="2000232" cy="2571768"/>
            <a:chOff x="1571636" y="3643314"/>
            <a:chExt cx="2000232" cy="2571768"/>
          </a:xfrm>
        </p:grpSpPr>
        <p:sp>
          <p:nvSpPr>
            <p:cNvPr id="31" name="円/楕円 30"/>
            <p:cNvSpPr/>
            <p:nvPr/>
          </p:nvSpPr>
          <p:spPr>
            <a:xfrm>
              <a:off x="1571636" y="5715016"/>
              <a:ext cx="785818" cy="50006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線吹き出し 1 (枠付き) 31"/>
            <p:cNvSpPr/>
            <p:nvPr/>
          </p:nvSpPr>
          <p:spPr>
            <a:xfrm>
              <a:off x="1714480" y="3643314"/>
              <a:ext cx="1857388" cy="1071570"/>
            </a:xfrm>
            <a:prstGeom prst="borderCallout1">
              <a:avLst>
                <a:gd name="adj1" fmla="val 105195"/>
                <a:gd name="adj2" fmla="val 26852"/>
                <a:gd name="adj3" fmla="val 192496"/>
                <a:gd name="adj4" fmla="val 1364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県立</a:t>
              </a:r>
              <a:endParaRPr lang="en-US" altLang="ja-JP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3600" dirty="0" smtClean="0">
                  <a:solidFill>
                    <a:schemeClr val="tx1"/>
                  </a:solidFill>
                </a:rPr>
                <a:t>図書館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857224" y="1821645"/>
            <a:ext cx="7429552" cy="3214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山口駅のまわりを</a:t>
            </a:r>
            <a:endParaRPr kumimoji="1" lang="en-US" altLang="ja-JP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もっとくわしく調べる</a:t>
            </a:r>
            <a:r>
              <a:rPr kumimoji="1"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には、</a:t>
            </a:r>
            <a:endParaRPr kumimoji="1" lang="en-US" altLang="ja-JP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どんな地図</a:t>
            </a:r>
            <a:r>
              <a:rPr kumimoji="1"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を</a:t>
            </a:r>
            <a:endParaRPr kumimoji="1" lang="en-US" altLang="ja-JP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使えばいいでしょうか？</a:t>
            </a:r>
            <a:endParaRPr kumimoji="1" lang="en-US" altLang="ja-JP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rcRect r="3031"/>
          <a:stretch>
            <a:fillRect/>
          </a:stretch>
        </p:blipFill>
        <p:spPr>
          <a:xfrm>
            <a:off x="0" y="0"/>
            <a:ext cx="9144000" cy="6871955"/>
          </a:xfrm>
          <a:prstGeom prst="rect">
            <a:avLst/>
          </a:prstGeom>
        </p:spPr>
      </p:pic>
      <p:pic>
        <p:nvPicPr>
          <p:cNvPr id="18" name="図 17" descr="縮尺５万分の１.jpg"/>
          <p:cNvPicPr>
            <a:picLocks noChangeAspect="1"/>
          </p:cNvPicPr>
          <p:nvPr/>
        </p:nvPicPr>
        <p:blipFill>
          <a:blip r:embed="rId3" cstate="print"/>
          <a:srcRect l="6378" b="10996"/>
          <a:stretch>
            <a:fillRect/>
          </a:stretch>
        </p:blipFill>
        <p:spPr>
          <a:xfrm>
            <a:off x="202300" y="5643578"/>
            <a:ext cx="2726626" cy="9286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グループ化 18"/>
          <p:cNvGrpSpPr/>
          <p:nvPr/>
        </p:nvGrpSpPr>
        <p:grpSpPr>
          <a:xfrm>
            <a:off x="8358214" y="4214818"/>
            <a:ext cx="571504" cy="1143008"/>
            <a:chOff x="9572660" y="4143380"/>
            <a:chExt cx="571504" cy="1143008"/>
          </a:xfrm>
        </p:grpSpPr>
        <p:sp>
          <p:nvSpPr>
            <p:cNvPr id="20" name="正方形/長方形 1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0800000">
                <a:off x="9713160" y="4491048"/>
                <a:ext cx="296037" cy="3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正方形/長方形 25"/>
          <p:cNvSpPr/>
          <p:nvPr/>
        </p:nvSpPr>
        <p:spPr>
          <a:xfrm>
            <a:off x="1678761" y="285728"/>
            <a:ext cx="5786478" cy="2071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しゅくしゃく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が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５万分の１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928662" y="142852"/>
            <a:ext cx="7286676" cy="30003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じっさいの</a:t>
            </a:r>
            <a:r>
              <a:rPr kumimoji="1" lang="ja-JP" altLang="en-US" sz="4000" dirty="0" err="1" smtClean="0"/>
              <a:t>きょりを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800" dirty="0" smtClean="0">
                <a:solidFill>
                  <a:srgbClr val="FFFF00"/>
                </a:solidFill>
              </a:rPr>
              <a:t>どのぐらいちぢめたか</a:t>
            </a:r>
            <a:endParaRPr kumimoji="1" lang="en-US" altLang="ja-JP" sz="4800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4000" dirty="0" smtClean="0"/>
              <a:t>ということを、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しゅくしゃく</a:t>
            </a:r>
            <a:r>
              <a:rPr kumimoji="1" lang="ja-JP" altLang="en-US" sz="4000" dirty="0" smtClean="0"/>
              <a:t>といいます。</a:t>
            </a:r>
            <a:endParaRPr lang="en-US" altLang="ja-JP" sz="40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1035819" y="3214686"/>
            <a:ext cx="7072362" cy="2357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しゅくしゃくは</a:t>
            </a:r>
            <a:r>
              <a:rPr lang="ja-JP" altLang="en-US" sz="4000" dirty="0" smtClean="0"/>
              <a:t>、</a:t>
            </a:r>
            <a:endParaRPr lang="en-US" altLang="ja-JP" sz="4000" dirty="0" smtClean="0"/>
          </a:p>
          <a:p>
            <a:pPr algn="ctr"/>
            <a:r>
              <a:rPr lang="ja-JP" altLang="en-US" sz="4800" u="sng" dirty="0" smtClean="0">
                <a:solidFill>
                  <a:srgbClr val="FFFF00"/>
                </a:solidFill>
              </a:rPr>
              <a:t>地図の下にあるものさし</a:t>
            </a:r>
            <a:endParaRPr lang="en-US" altLang="ja-JP" sz="4800" u="sng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4000" dirty="0" smtClean="0"/>
              <a:t>を見るとよく分かります。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14282" y="5643578"/>
            <a:ext cx="2714644" cy="9286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1285852" y="5143512"/>
            <a:ext cx="928694" cy="714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右矢印 32"/>
          <p:cNvSpPr/>
          <p:nvPr/>
        </p:nvSpPr>
        <p:spPr>
          <a:xfrm>
            <a:off x="511940" y="6500834"/>
            <a:ext cx="1857388" cy="357190"/>
          </a:xfrm>
          <a:prstGeom prst="leftRightArrow">
            <a:avLst>
              <a:gd name="adj1" fmla="val 43333"/>
              <a:gd name="adj2" fmla="val 354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２</a:t>
            </a:r>
            <a:r>
              <a:rPr kumimoji="1" lang="en-US" altLang="ja-JP" sz="2000" b="1" dirty="0" smtClean="0"/>
              <a:t>cm</a:t>
            </a:r>
            <a:endParaRPr kumimoji="1" lang="ja-JP" altLang="en-US" sz="1200" b="1" dirty="0"/>
          </a:p>
        </p:txBody>
      </p:sp>
      <p:sp>
        <p:nvSpPr>
          <p:cNvPr id="17" name="ホームベース 16"/>
          <p:cNvSpPr/>
          <p:nvPr/>
        </p:nvSpPr>
        <p:spPr>
          <a:xfrm flipH="1">
            <a:off x="2928926" y="5715016"/>
            <a:ext cx="600079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じっさい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err="1" smtClean="0"/>
              <a:t>きょりは</a:t>
            </a:r>
            <a:r>
              <a:rPr kumimoji="1" lang="ja-JP" altLang="en-US" sz="2800" dirty="0" smtClean="0"/>
              <a:t>１０００ｍですが、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地図では２㎝です。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7" grpId="0" animBg="1"/>
      <p:bldP spid="27" grpId="1" animBg="1"/>
      <p:bldP spid="27" grpId="2" animBg="1"/>
      <p:bldP spid="3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1678761" y="285728"/>
            <a:ext cx="5786478" cy="2071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しゅくしゃく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が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５万分の１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pic>
        <p:nvPicPr>
          <p:cNvPr id="14" name="図 13" descr="800-img008-3.jpg"/>
          <p:cNvPicPr>
            <a:picLocks noChangeAspect="1"/>
          </p:cNvPicPr>
          <p:nvPr/>
        </p:nvPicPr>
        <p:blipFill>
          <a:blip r:embed="rId2" cstate="print"/>
          <a:srcRect t="16398" r="1071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071538" y="285728"/>
            <a:ext cx="7000924" cy="2071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FF00"/>
                </a:solidFill>
              </a:rPr>
              <a:t>しゅくしゃく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が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5400" dirty="0" smtClean="0">
                <a:solidFill>
                  <a:srgbClr val="FFFF00"/>
                </a:solidFill>
              </a:rPr>
              <a:t>２</a:t>
            </a:r>
            <a:r>
              <a:rPr kumimoji="1" lang="ja-JP" altLang="en-US" sz="5400" dirty="0" smtClean="0">
                <a:solidFill>
                  <a:srgbClr val="FFFF00"/>
                </a:solidFill>
              </a:rPr>
              <a:t>万５０００分の１</a:t>
            </a:r>
            <a:r>
              <a:rPr kumimoji="1" lang="ja-JP" altLang="en-US" sz="44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pic>
        <p:nvPicPr>
          <p:cNvPr id="16" name="図 15" descr="縮尺２万５０００分の１.jpg"/>
          <p:cNvPicPr>
            <a:picLocks noChangeAspect="1"/>
          </p:cNvPicPr>
          <p:nvPr/>
        </p:nvPicPr>
        <p:blipFill>
          <a:blip r:embed="rId3" cstate="print"/>
          <a:srcRect l="7228" r="-380" b="11053"/>
          <a:stretch>
            <a:fillRect/>
          </a:stretch>
        </p:blipFill>
        <p:spPr>
          <a:xfrm>
            <a:off x="214282" y="5643578"/>
            <a:ext cx="2714644" cy="928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214282" y="5643578"/>
            <a:ext cx="2714644" cy="9286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右矢印 14"/>
          <p:cNvSpPr/>
          <p:nvPr/>
        </p:nvSpPr>
        <p:spPr>
          <a:xfrm>
            <a:off x="511940" y="6500834"/>
            <a:ext cx="1857388" cy="357190"/>
          </a:xfrm>
          <a:prstGeom prst="leftRightArrow">
            <a:avLst>
              <a:gd name="adj1" fmla="val 43333"/>
              <a:gd name="adj2" fmla="val 354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２</a:t>
            </a:r>
            <a:r>
              <a:rPr kumimoji="1" lang="en-US" altLang="ja-JP" sz="2000" b="1" dirty="0" smtClean="0"/>
              <a:t>cm</a:t>
            </a:r>
            <a:endParaRPr kumimoji="1" lang="ja-JP" altLang="en-US" sz="1200" b="1" dirty="0"/>
          </a:p>
        </p:txBody>
      </p:sp>
      <p:sp>
        <p:nvSpPr>
          <p:cNvPr id="17" name="ホームベース 16"/>
          <p:cNvSpPr/>
          <p:nvPr/>
        </p:nvSpPr>
        <p:spPr>
          <a:xfrm flipH="1">
            <a:off x="2928926" y="5715016"/>
            <a:ext cx="600079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じっさい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err="1" smtClean="0"/>
              <a:t>きょりは</a:t>
            </a:r>
            <a:r>
              <a:rPr lang="ja-JP" altLang="en-US" sz="2800" dirty="0" smtClean="0"/>
              <a:t>５</a:t>
            </a:r>
            <a:r>
              <a:rPr kumimoji="1" lang="ja-JP" altLang="en-US" sz="2800" dirty="0" smtClean="0"/>
              <a:t>００ｍですが、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地図では２㎝です。</a:t>
            </a:r>
            <a:endParaRPr kumimoji="1" lang="ja-JP" altLang="en-US" sz="20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8358214" y="4214818"/>
            <a:ext cx="571504" cy="1143008"/>
            <a:chOff x="9572660" y="4143380"/>
            <a:chExt cx="571504" cy="1143008"/>
          </a:xfrm>
        </p:grpSpPr>
        <p:sp>
          <p:nvSpPr>
            <p:cNvPr id="26" name="正方形/長方形 25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rot="10800000">
                <a:off x="9713160" y="4491048"/>
                <a:ext cx="296037" cy="3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1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800-Image5-00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273" y="2144370"/>
            <a:ext cx="4286248" cy="3123603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8520331" y="4618983"/>
            <a:ext cx="301379" cy="602758"/>
            <a:chOff x="9572660" y="4143380"/>
            <a:chExt cx="571504" cy="1143008"/>
          </a:xfrm>
        </p:grpSpPr>
        <p:sp>
          <p:nvSpPr>
            <p:cNvPr id="20" name="正方形/長方形 1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0800000" flipV="1">
                <a:off x="9713159" y="4475739"/>
                <a:ext cx="307634" cy="153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図 25" descr="800-img008-3.jpg"/>
          <p:cNvPicPr>
            <a:picLocks noChangeAspect="1"/>
          </p:cNvPicPr>
          <p:nvPr/>
        </p:nvPicPr>
        <p:blipFill>
          <a:blip r:embed="rId3" cstate="print"/>
          <a:srcRect t="16398" r="1071"/>
          <a:stretch>
            <a:fillRect/>
          </a:stretch>
        </p:blipFill>
        <p:spPr>
          <a:xfrm>
            <a:off x="71438" y="124529"/>
            <a:ext cx="4286248" cy="3214686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4000496" y="2696273"/>
            <a:ext cx="301379" cy="602758"/>
            <a:chOff x="9572660" y="4143380"/>
            <a:chExt cx="571504" cy="1143008"/>
          </a:xfrm>
        </p:grpSpPr>
        <p:sp>
          <p:nvSpPr>
            <p:cNvPr id="30" name="正方形/長方形 29"/>
            <p:cNvSpPr/>
            <p:nvPr/>
          </p:nvSpPr>
          <p:spPr>
            <a:xfrm>
              <a:off x="9572660" y="4143380"/>
              <a:ext cx="571504" cy="1143008"/>
            </a:xfrm>
            <a:prstGeom prst="rect">
              <a:avLst/>
            </a:prstGeom>
            <a:solidFill>
              <a:srgbClr val="558ED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11"/>
            <p:cNvGrpSpPr/>
            <p:nvPr/>
          </p:nvGrpSpPr>
          <p:grpSpPr>
            <a:xfrm>
              <a:off x="9644098" y="4214818"/>
              <a:ext cx="428627" cy="1000132"/>
              <a:chOff x="9644098" y="4214818"/>
              <a:chExt cx="428627" cy="1000132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rot="5400000">
                <a:off x="9358345" y="471488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5400000">
                <a:off x="9644124" y="4291003"/>
                <a:ext cx="285752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rot="10800000">
                <a:off x="9713153" y="4491046"/>
                <a:ext cx="317091" cy="62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10800000">
                <a:off x="9644098" y="4929198"/>
                <a:ext cx="4286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図 28" descr="縮尺５万分の１.jpg"/>
          <p:cNvPicPr>
            <a:picLocks noChangeAspect="1"/>
          </p:cNvPicPr>
          <p:nvPr/>
        </p:nvPicPr>
        <p:blipFill>
          <a:blip r:embed="rId4" cstate="print"/>
          <a:srcRect l="6378" b="10996"/>
          <a:stretch>
            <a:fillRect/>
          </a:stretch>
        </p:blipFill>
        <p:spPr>
          <a:xfrm>
            <a:off x="4662679" y="4833297"/>
            <a:ext cx="1239370" cy="4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縮尺２万５０００分の１.jpg"/>
          <p:cNvPicPr>
            <a:picLocks noChangeAspect="1"/>
          </p:cNvPicPr>
          <p:nvPr/>
        </p:nvPicPr>
        <p:blipFill>
          <a:blip r:embed="rId5" cstate="print"/>
          <a:srcRect l="7228" r="-380" b="11053"/>
          <a:stretch>
            <a:fillRect/>
          </a:stretch>
        </p:blipFill>
        <p:spPr>
          <a:xfrm>
            <a:off x="142844" y="2839149"/>
            <a:ext cx="1272489" cy="435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図 60" descr="四角の穴.png"/>
          <p:cNvPicPr>
            <a:picLocks noChangeAspect="1"/>
          </p:cNvPicPr>
          <p:nvPr/>
        </p:nvPicPr>
        <p:blipFill>
          <a:blip r:embed="rId6" cstate="print"/>
          <a:srcRect l="24228" t="16089" r="22255" b="38358"/>
          <a:stretch>
            <a:fillRect/>
          </a:stretch>
        </p:blipFill>
        <p:spPr>
          <a:xfrm>
            <a:off x="4572000" y="2143116"/>
            <a:ext cx="4304909" cy="3135086"/>
          </a:xfrm>
          <a:prstGeom prst="rect">
            <a:avLst/>
          </a:prstGeom>
        </p:spPr>
      </p:pic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1438" y="124505"/>
            <a:ext cx="4288073" cy="3214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42844" y="4500570"/>
            <a:ext cx="4572032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</a:rPr>
              <a:t>しゅくしゃく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が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rgbClr val="FFFF00"/>
                </a:solidFill>
              </a:rPr>
              <a:t>５万分の１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286248" y="142852"/>
            <a:ext cx="4572032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bg1"/>
                </a:solidFill>
              </a:rPr>
              <a:t>しゅくしゃく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が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rgbClr val="FFFF00"/>
                </a:solidFill>
              </a:rPr>
              <a:t>２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万５０００分の１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の地図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62" name="正方形/長方形 61"/>
          <p:cNvSpPr>
            <a:spLocks noChangeAspect="1"/>
          </p:cNvSpPr>
          <p:nvPr/>
        </p:nvSpPr>
        <p:spPr>
          <a:xfrm>
            <a:off x="5662811" y="3547413"/>
            <a:ext cx="2143138" cy="1672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 rot="8003704">
            <a:off x="4783620" y="1849699"/>
            <a:ext cx="285752" cy="2081936"/>
          </a:xfrm>
          <a:prstGeom prst="downArrow">
            <a:avLst>
              <a:gd name="adj1" fmla="val 50000"/>
              <a:gd name="adj2" fmla="val 13489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5019869" y="2637066"/>
            <a:ext cx="350046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２万５０００分の１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2000" dirty="0" err="1" smtClean="0">
                <a:solidFill>
                  <a:schemeClr val="tx1"/>
                </a:solidFill>
              </a:rPr>
              <a:t>はんい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1406" y="3571876"/>
            <a:ext cx="4429157" cy="2786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しゅくしゃくがちがう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２つの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地図をくらべて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気づいたことを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話し合いましょう。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7" grpId="1" animBg="1"/>
      <p:bldP spid="36" grpId="1" animBg="1"/>
      <p:bldP spid="62" grpId="0" animBg="1"/>
      <p:bldP spid="65" grpId="0" animBg="1"/>
      <p:bldP spid="59" grpId="0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586</Words>
  <Application>Microsoft Office PowerPoint</Application>
  <PresentationFormat>画面に合わせる (4:3)</PresentationFormat>
  <Paragraphs>153</Paragraphs>
  <Slides>21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地図に親しむ 「しゅくしゃくのちがう地図を 　使ってきょりを調べよう１」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地図に親しむ</dc:title>
  <dc:creator>cho-j</dc:creator>
  <cp:lastModifiedBy>マルチメディア室</cp:lastModifiedBy>
  <cp:revision>210</cp:revision>
  <dcterms:created xsi:type="dcterms:W3CDTF">2009-10-05T05:01:10Z</dcterms:created>
  <dcterms:modified xsi:type="dcterms:W3CDTF">2010-03-30T09:58:47Z</dcterms:modified>
</cp:coreProperties>
</file>