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72" r:id="rId2"/>
    <p:sldId id="302" r:id="rId3"/>
    <p:sldId id="303" r:id="rId4"/>
    <p:sldId id="345" r:id="rId5"/>
    <p:sldId id="369" r:id="rId6"/>
    <p:sldId id="346" r:id="rId7"/>
    <p:sldId id="347" r:id="rId8"/>
    <p:sldId id="370" r:id="rId9"/>
    <p:sldId id="360" r:id="rId10"/>
    <p:sldId id="361" r:id="rId11"/>
    <p:sldId id="362" r:id="rId12"/>
    <p:sldId id="363" r:id="rId13"/>
    <p:sldId id="364" r:id="rId14"/>
    <p:sldId id="365" r:id="rId15"/>
    <p:sldId id="366" r:id="rId16"/>
    <p:sldId id="367" r:id="rId17"/>
    <p:sldId id="304" r:id="rId1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8ED5"/>
    <a:srgbClr val="F2F2F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61" autoAdjust="0"/>
    <p:restoredTop sz="96814" autoAdjust="0"/>
  </p:normalViewPr>
  <p:slideViewPr>
    <p:cSldViewPr>
      <p:cViewPr varScale="1">
        <p:scale>
          <a:sx n="107" d="100"/>
          <a:sy n="107" d="100"/>
        </p:scale>
        <p:origin x="-5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545AB-451D-4E43-9D8D-D0A50630FC5E}" type="datetimeFigureOut">
              <a:rPr kumimoji="1" lang="ja-JP" altLang="en-US" smtClean="0"/>
              <a:pPr/>
              <a:t>2010/3/30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5B494-ED35-45F2-8493-4FC51E39F50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はクリックするタイミングを示しています）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※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5B494-ED35-45F2-8493-4FC51E39F503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5B494-ED35-45F2-8493-4FC51E39F503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5B494-ED35-45F2-8493-4FC51E39F503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5B494-ED35-45F2-8493-4FC51E39F503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5B494-ED35-45F2-8493-4FC51E39F503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5B494-ED35-45F2-8493-4FC51E39F503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5B494-ED35-45F2-8493-4FC51E39F503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5B494-ED35-45F2-8493-4FC51E39F503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5B494-ED35-45F2-8493-4FC51E39F503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白い狐がいる場所が分かる地図です。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この中に小学校があります。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どこですか。鉛筆で印をつけましょう。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小学校はここです。</a:t>
            </a:r>
            <a:endParaRPr kumimoji="1" lang="en-US" altLang="ja-JP" dirty="0" smtClean="0"/>
          </a:p>
          <a:p>
            <a:r>
              <a:rPr kumimoji="1" lang="en-US" altLang="ja-JP" dirty="0" smtClean="0"/>
              <a:t>※</a:t>
            </a:r>
          </a:p>
          <a:p>
            <a:r>
              <a:rPr kumimoji="1" lang="ja-JP" altLang="en-US" dirty="0" smtClean="0"/>
              <a:t>ここから白い狐がいる山の写真を撮りました。</a:t>
            </a:r>
            <a:endParaRPr kumimoji="1" lang="en-US" altLang="ja-JP" dirty="0" smtClean="0"/>
          </a:p>
          <a:p>
            <a:r>
              <a:rPr kumimoji="1" lang="en-US" altLang="ja-JP" dirty="0" smtClean="0"/>
              <a:t>※</a:t>
            </a:r>
          </a:p>
          <a:p>
            <a:r>
              <a:rPr kumimoji="1" lang="ja-JP" altLang="en-US" dirty="0" smtClean="0"/>
              <a:t>白い狐は、ここにいます。</a:t>
            </a:r>
            <a:endParaRPr kumimoji="1" lang="en-US" altLang="ja-JP" dirty="0" smtClean="0"/>
          </a:p>
          <a:p>
            <a:r>
              <a:rPr kumimoji="1" lang="en-US" altLang="ja-JP" dirty="0" smtClean="0"/>
              <a:t>※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湯田小用</a:t>
            </a:r>
            <a:r>
              <a:rPr kumimoji="1" lang="en-US" altLang="ja-JP" dirty="0" smtClean="0"/>
              <a:t>】</a:t>
            </a:r>
          </a:p>
          <a:p>
            <a:r>
              <a:rPr kumimoji="1" lang="ja-JP" altLang="en-US" dirty="0" smtClean="0"/>
              <a:t>みなさんが、</a:t>
            </a:r>
            <a:r>
              <a:rPr kumimoji="1" lang="ja-JP" altLang="en-US" dirty="0" err="1" smtClean="0"/>
              <a:t>ごんげん</a:t>
            </a:r>
            <a:r>
              <a:rPr kumimoji="1" lang="ja-JP" altLang="en-US" dirty="0" smtClean="0"/>
              <a:t>山に登った時に使った地図です。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湯田小学校はこの地図のどこでしょうか？印をつけましょう。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湯田小はここです。</a:t>
            </a:r>
            <a:endParaRPr kumimoji="1" lang="en-US" altLang="ja-JP" dirty="0" smtClean="0"/>
          </a:p>
          <a:p>
            <a:r>
              <a:rPr kumimoji="1" lang="en-US" altLang="ja-JP" dirty="0" smtClean="0"/>
              <a:t>※</a:t>
            </a:r>
          </a:p>
          <a:p>
            <a:r>
              <a:rPr kumimoji="1" lang="ja-JP" altLang="en-US" dirty="0" smtClean="0"/>
              <a:t>運動場から白狐がいる</a:t>
            </a:r>
            <a:r>
              <a:rPr kumimoji="1" lang="ja-JP" altLang="en-US" dirty="0" err="1" smtClean="0"/>
              <a:t>ごんげん</a:t>
            </a:r>
            <a:r>
              <a:rPr kumimoji="1" lang="ja-JP" altLang="en-US" dirty="0" smtClean="0"/>
              <a:t>山を撮影しました。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5B494-ED35-45F2-8493-4FC51E39F503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5B494-ED35-45F2-8493-4FC51E39F503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5B494-ED35-45F2-8493-4FC51E39F503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5B494-ED35-45F2-8493-4FC51E39F503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5B494-ED35-45F2-8493-4FC51E39F503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5B494-ED35-45F2-8493-4FC51E39F503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5B494-ED35-45F2-8493-4FC51E39F503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5B494-ED35-45F2-8493-4FC51E39F503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9DA92-8998-49C1-9AA4-89B8C2DC87BB}" type="datetimeFigureOut">
              <a:rPr kumimoji="1" lang="ja-JP" altLang="en-US" smtClean="0"/>
              <a:pPr/>
              <a:t>2010/3/30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6B7C-110E-47D7-BD83-39112805171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9DA92-8998-49C1-9AA4-89B8C2DC87BB}" type="datetimeFigureOut">
              <a:rPr kumimoji="1" lang="ja-JP" altLang="en-US" smtClean="0"/>
              <a:pPr/>
              <a:t>2010/3/30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6B7C-110E-47D7-BD83-39112805171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9DA92-8998-49C1-9AA4-89B8C2DC87BB}" type="datetimeFigureOut">
              <a:rPr kumimoji="1" lang="ja-JP" altLang="en-US" smtClean="0"/>
              <a:pPr/>
              <a:t>2010/3/30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6B7C-110E-47D7-BD83-39112805171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9DA92-8998-49C1-9AA4-89B8C2DC87BB}" type="datetimeFigureOut">
              <a:rPr kumimoji="1" lang="ja-JP" altLang="en-US" smtClean="0"/>
              <a:pPr/>
              <a:t>2010/3/30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6B7C-110E-47D7-BD83-39112805171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9DA92-8998-49C1-9AA4-89B8C2DC87BB}" type="datetimeFigureOut">
              <a:rPr kumimoji="1" lang="ja-JP" altLang="en-US" smtClean="0"/>
              <a:pPr/>
              <a:t>2010/3/30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6B7C-110E-47D7-BD83-39112805171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9DA92-8998-49C1-9AA4-89B8C2DC87BB}" type="datetimeFigureOut">
              <a:rPr kumimoji="1" lang="ja-JP" altLang="en-US" smtClean="0"/>
              <a:pPr/>
              <a:t>2010/3/30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6B7C-110E-47D7-BD83-39112805171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9DA92-8998-49C1-9AA4-89B8C2DC87BB}" type="datetimeFigureOut">
              <a:rPr kumimoji="1" lang="ja-JP" altLang="en-US" smtClean="0"/>
              <a:pPr/>
              <a:t>2010/3/30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6B7C-110E-47D7-BD83-39112805171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9DA92-8998-49C1-9AA4-89B8C2DC87BB}" type="datetimeFigureOut">
              <a:rPr kumimoji="1" lang="ja-JP" altLang="en-US" smtClean="0"/>
              <a:pPr/>
              <a:t>2010/3/30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6B7C-110E-47D7-BD83-39112805171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9DA92-8998-49C1-9AA4-89B8C2DC87BB}" type="datetimeFigureOut">
              <a:rPr kumimoji="1" lang="ja-JP" altLang="en-US" smtClean="0"/>
              <a:pPr/>
              <a:t>2010/3/30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6B7C-110E-47D7-BD83-39112805171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9DA92-8998-49C1-9AA4-89B8C2DC87BB}" type="datetimeFigureOut">
              <a:rPr kumimoji="1" lang="ja-JP" altLang="en-US" smtClean="0"/>
              <a:pPr/>
              <a:t>2010/3/30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6B7C-110E-47D7-BD83-39112805171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9DA92-8998-49C1-9AA4-89B8C2DC87BB}" type="datetimeFigureOut">
              <a:rPr kumimoji="1" lang="ja-JP" altLang="en-US" smtClean="0"/>
              <a:pPr/>
              <a:t>2010/3/30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6B7C-110E-47D7-BD83-39112805171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9DA92-8998-49C1-9AA4-89B8C2DC87BB}" type="datetimeFigureOut">
              <a:rPr kumimoji="1" lang="ja-JP" altLang="en-US" smtClean="0"/>
              <a:pPr/>
              <a:t>2010/3/30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66B7C-110E-47D7-BD83-39112805171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14546" y="3857628"/>
            <a:ext cx="6400800" cy="1752600"/>
          </a:xfrm>
        </p:spPr>
        <p:txBody>
          <a:bodyPr>
            <a:normAutofit/>
          </a:bodyPr>
          <a:lstStyle/>
          <a:p>
            <a:r>
              <a:rPr kumimoji="1" lang="ja-JP" altLang="en-US" sz="4800" dirty="0" smtClean="0">
                <a:solidFill>
                  <a:schemeClr val="bg1"/>
                </a:solidFill>
              </a:rPr>
              <a:t>小学４年　社会</a:t>
            </a:r>
            <a:endParaRPr kumimoji="1" lang="ja-JP" altLang="en-US" sz="4800" dirty="0">
              <a:solidFill>
                <a:schemeClr val="bg1"/>
              </a:solidFill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42844" y="785794"/>
            <a:ext cx="8858312" cy="2643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450850" marR="0" lvl="0" indent="-4508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地図に親しむ</a:t>
            </a:r>
            <a:r>
              <a:rPr kumimoji="1" lang="en-US" altLang="ja-JP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1" lang="en-US" altLang="ja-JP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1" lang="ja-JP" alt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「しゅくしゃくのちがう地図を</a:t>
            </a:r>
            <a:r>
              <a:rPr kumimoji="1" lang="en-US" altLang="ja-JP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1" lang="en-US" altLang="ja-JP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1" lang="ja-JP" alt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　使ってき</a:t>
            </a:r>
            <a:r>
              <a:rPr kumimoji="1" lang="ja-JP" alt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ょりを</a:t>
            </a:r>
            <a:r>
              <a:rPr kumimoji="1" lang="ja-JP" alt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調べよう２」</a:t>
            </a:r>
            <a:endParaRPr kumimoji="1" lang="ja-JP" altLang="en-US" sz="8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800-img008-3.jpg"/>
          <p:cNvPicPr>
            <a:picLocks noChangeAspect="1"/>
          </p:cNvPicPr>
          <p:nvPr/>
        </p:nvPicPr>
        <p:blipFill>
          <a:blip r:embed="rId3" cstate="print"/>
          <a:srcRect t="23233" r="31428" b="69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3" name="グループ化 2"/>
          <p:cNvGrpSpPr/>
          <p:nvPr/>
        </p:nvGrpSpPr>
        <p:grpSpPr>
          <a:xfrm>
            <a:off x="8429652" y="5357826"/>
            <a:ext cx="596118" cy="1272481"/>
            <a:chOff x="9572660" y="4143380"/>
            <a:chExt cx="571504" cy="1143008"/>
          </a:xfrm>
        </p:grpSpPr>
        <p:sp>
          <p:nvSpPr>
            <p:cNvPr id="4" name="正方形/長方形 3"/>
            <p:cNvSpPr/>
            <p:nvPr/>
          </p:nvSpPr>
          <p:spPr>
            <a:xfrm>
              <a:off x="9572660" y="4143380"/>
              <a:ext cx="571504" cy="1143008"/>
            </a:xfrm>
            <a:prstGeom prst="rect">
              <a:avLst/>
            </a:prstGeom>
            <a:solidFill>
              <a:srgbClr val="558ED5">
                <a:alpha val="80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" name="グループ化 11"/>
            <p:cNvGrpSpPr/>
            <p:nvPr/>
          </p:nvGrpSpPr>
          <p:grpSpPr>
            <a:xfrm>
              <a:off x="9644098" y="4214818"/>
              <a:ext cx="428627" cy="1000132"/>
              <a:chOff x="9644098" y="4214818"/>
              <a:chExt cx="428627" cy="1000132"/>
            </a:xfrm>
          </p:grpSpPr>
          <p:cxnSp>
            <p:nvCxnSpPr>
              <p:cNvPr id="6" name="直線コネクタ 5"/>
              <p:cNvCxnSpPr/>
              <p:nvPr/>
            </p:nvCxnSpPr>
            <p:spPr>
              <a:xfrm rot="5400000">
                <a:off x="9358345" y="4714884"/>
                <a:ext cx="100013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線コネクタ 6"/>
              <p:cNvCxnSpPr/>
              <p:nvPr/>
            </p:nvCxnSpPr>
            <p:spPr>
              <a:xfrm rot="5400000">
                <a:off x="9644124" y="4291003"/>
                <a:ext cx="285752" cy="14287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線コネクタ 7"/>
              <p:cNvCxnSpPr/>
              <p:nvPr/>
            </p:nvCxnSpPr>
            <p:spPr>
              <a:xfrm rot="10800000">
                <a:off x="9713154" y="4491046"/>
                <a:ext cx="304182" cy="411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線コネクタ 8"/>
              <p:cNvCxnSpPr/>
              <p:nvPr/>
            </p:nvCxnSpPr>
            <p:spPr>
              <a:xfrm rot="10800000">
                <a:off x="9644098" y="4929198"/>
                <a:ext cx="42862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円/楕円 12"/>
          <p:cNvSpPr/>
          <p:nvPr/>
        </p:nvSpPr>
        <p:spPr>
          <a:xfrm>
            <a:off x="928662" y="6429396"/>
            <a:ext cx="214314" cy="21431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4271961" y="852469"/>
            <a:ext cx="214314" cy="21431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5" name="図 14" descr="縮尺２万５０００分の１.jpg"/>
          <p:cNvPicPr>
            <a:picLocks noChangeAspect="1"/>
          </p:cNvPicPr>
          <p:nvPr/>
        </p:nvPicPr>
        <p:blipFill>
          <a:blip r:embed="rId4" cstate="print"/>
          <a:srcRect l="7228" t="40430" r="-380" b="11053"/>
          <a:stretch>
            <a:fillRect/>
          </a:stretch>
        </p:blipFill>
        <p:spPr>
          <a:xfrm>
            <a:off x="3414713" y="6286520"/>
            <a:ext cx="2314574" cy="42862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6" name="角丸四角形 15"/>
          <p:cNvSpPr/>
          <p:nvPr/>
        </p:nvSpPr>
        <p:spPr>
          <a:xfrm>
            <a:off x="142844" y="142852"/>
            <a:ext cx="3786214" cy="178595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/>
              <a:t>② 曲がった道路の</a:t>
            </a:r>
            <a:endParaRPr kumimoji="1" lang="en-US" altLang="ja-JP" sz="3200" dirty="0" smtClean="0"/>
          </a:p>
          <a:p>
            <a:pPr algn="ctr"/>
            <a:endParaRPr kumimoji="1" lang="en-US" altLang="ja-JP" sz="1600" dirty="0" smtClean="0"/>
          </a:p>
          <a:p>
            <a:pPr algn="ctr"/>
            <a:r>
              <a:rPr kumimoji="1" lang="ja-JP" altLang="en-US" sz="3200" dirty="0" err="1" smtClean="0"/>
              <a:t>きょりを</a:t>
            </a:r>
            <a:r>
              <a:rPr kumimoji="1" lang="ja-JP" altLang="en-US" sz="3200" dirty="0" smtClean="0"/>
              <a:t>はかる</a:t>
            </a:r>
            <a:endParaRPr kumimoji="1" lang="ja-JP" altLang="en-US" sz="2800" dirty="0"/>
          </a:p>
        </p:txBody>
      </p:sp>
      <p:grpSp>
        <p:nvGrpSpPr>
          <p:cNvPr id="21" name="グループ化 20"/>
          <p:cNvGrpSpPr/>
          <p:nvPr/>
        </p:nvGrpSpPr>
        <p:grpSpPr>
          <a:xfrm>
            <a:off x="63500" y="1068410"/>
            <a:ext cx="4546600" cy="5575300"/>
            <a:chOff x="63500" y="1054100"/>
            <a:chExt cx="4546600" cy="5575300"/>
          </a:xfrm>
        </p:grpSpPr>
        <p:sp>
          <p:nvSpPr>
            <p:cNvPr id="17" name="フリーフォーム 16"/>
            <p:cNvSpPr/>
            <p:nvPr/>
          </p:nvSpPr>
          <p:spPr>
            <a:xfrm>
              <a:off x="76200" y="5631180"/>
              <a:ext cx="876300" cy="998220"/>
            </a:xfrm>
            <a:custGeom>
              <a:avLst/>
              <a:gdLst>
                <a:gd name="connsiteX0" fmla="*/ 876300 w 876300"/>
                <a:gd name="connsiteY0" fmla="*/ 998220 h 998220"/>
                <a:gd name="connsiteX1" fmla="*/ 670560 w 876300"/>
                <a:gd name="connsiteY1" fmla="*/ 716280 h 998220"/>
                <a:gd name="connsiteX2" fmla="*/ 495300 w 876300"/>
                <a:gd name="connsiteY2" fmla="*/ 518160 h 998220"/>
                <a:gd name="connsiteX3" fmla="*/ 259080 w 876300"/>
                <a:gd name="connsiteY3" fmla="*/ 266700 h 998220"/>
                <a:gd name="connsiteX4" fmla="*/ 0 w 876300"/>
                <a:gd name="connsiteY4" fmla="*/ 0 h 998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6300" h="998220">
                  <a:moveTo>
                    <a:pt x="876300" y="998220"/>
                  </a:moveTo>
                  <a:cubicBezTo>
                    <a:pt x="805180" y="897255"/>
                    <a:pt x="734060" y="796290"/>
                    <a:pt x="670560" y="716280"/>
                  </a:cubicBezTo>
                  <a:cubicBezTo>
                    <a:pt x="607060" y="636270"/>
                    <a:pt x="563880" y="593090"/>
                    <a:pt x="495300" y="518160"/>
                  </a:cubicBezTo>
                  <a:cubicBezTo>
                    <a:pt x="426720" y="443230"/>
                    <a:pt x="341630" y="353060"/>
                    <a:pt x="259080" y="266700"/>
                  </a:cubicBezTo>
                  <a:cubicBezTo>
                    <a:pt x="176530" y="180340"/>
                    <a:pt x="88265" y="90170"/>
                    <a:pt x="0" y="0"/>
                  </a:cubicBezTo>
                </a:path>
              </a:pathLst>
            </a:custGeom>
            <a:ln w="38100">
              <a:solidFill>
                <a:srgbClr val="002060"/>
              </a:solidFill>
              <a:tailEnd type="arrow"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 18"/>
            <p:cNvSpPr/>
            <p:nvPr/>
          </p:nvSpPr>
          <p:spPr>
            <a:xfrm>
              <a:off x="63500" y="2032000"/>
              <a:ext cx="4546600" cy="3594100"/>
            </a:xfrm>
            <a:custGeom>
              <a:avLst/>
              <a:gdLst>
                <a:gd name="connsiteX0" fmla="*/ 0 w 4508500"/>
                <a:gd name="connsiteY0" fmla="*/ 3543300 h 3543300"/>
                <a:gd name="connsiteX1" fmla="*/ 863600 w 4508500"/>
                <a:gd name="connsiteY1" fmla="*/ 2794000 h 3543300"/>
                <a:gd name="connsiteX2" fmla="*/ 1866900 w 4508500"/>
                <a:gd name="connsiteY2" fmla="*/ 1930400 h 3543300"/>
                <a:gd name="connsiteX3" fmla="*/ 2641600 w 4508500"/>
                <a:gd name="connsiteY3" fmla="*/ 1371600 h 3543300"/>
                <a:gd name="connsiteX4" fmla="*/ 3416300 w 4508500"/>
                <a:gd name="connsiteY4" fmla="*/ 927100 h 3543300"/>
                <a:gd name="connsiteX5" fmla="*/ 4114800 w 4508500"/>
                <a:gd name="connsiteY5" fmla="*/ 406400 h 3543300"/>
                <a:gd name="connsiteX6" fmla="*/ 4508500 w 4508500"/>
                <a:gd name="connsiteY6" fmla="*/ 0 h 354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08500" h="3543300">
                  <a:moveTo>
                    <a:pt x="0" y="3543300"/>
                  </a:moveTo>
                  <a:lnTo>
                    <a:pt x="863600" y="2794000"/>
                  </a:lnTo>
                  <a:cubicBezTo>
                    <a:pt x="1174750" y="2525183"/>
                    <a:pt x="1570567" y="2167467"/>
                    <a:pt x="1866900" y="1930400"/>
                  </a:cubicBezTo>
                  <a:cubicBezTo>
                    <a:pt x="2163233" y="1693333"/>
                    <a:pt x="2383367" y="1538817"/>
                    <a:pt x="2641600" y="1371600"/>
                  </a:cubicBezTo>
                  <a:cubicBezTo>
                    <a:pt x="2899833" y="1204383"/>
                    <a:pt x="3170767" y="1087967"/>
                    <a:pt x="3416300" y="927100"/>
                  </a:cubicBezTo>
                  <a:cubicBezTo>
                    <a:pt x="3661833" y="766233"/>
                    <a:pt x="3932767" y="560917"/>
                    <a:pt x="4114800" y="406400"/>
                  </a:cubicBezTo>
                  <a:cubicBezTo>
                    <a:pt x="4296833" y="251883"/>
                    <a:pt x="4402666" y="125941"/>
                    <a:pt x="4508500" y="0"/>
                  </a:cubicBezTo>
                </a:path>
              </a:pathLst>
            </a:custGeom>
            <a:ln w="38100">
              <a:solidFill>
                <a:srgbClr val="002060"/>
              </a:solidFill>
              <a:tailEnd type="arrow"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0" name="フリーフォーム 19"/>
            <p:cNvSpPr/>
            <p:nvPr/>
          </p:nvSpPr>
          <p:spPr>
            <a:xfrm>
              <a:off x="4318000" y="1054100"/>
              <a:ext cx="292100" cy="1016000"/>
            </a:xfrm>
            <a:custGeom>
              <a:avLst/>
              <a:gdLst>
                <a:gd name="connsiteX0" fmla="*/ 292100 w 292100"/>
                <a:gd name="connsiteY0" fmla="*/ 1016000 h 1016000"/>
                <a:gd name="connsiteX1" fmla="*/ 165100 w 292100"/>
                <a:gd name="connsiteY1" fmla="*/ 698500 h 1016000"/>
                <a:gd name="connsiteX2" fmla="*/ 88900 w 292100"/>
                <a:gd name="connsiteY2" fmla="*/ 495300 h 1016000"/>
                <a:gd name="connsiteX3" fmla="*/ 12700 w 292100"/>
                <a:gd name="connsiteY3" fmla="*/ 228600 h 1016000"/>
                <a:gd name="connsiteX4" fmla="*/ 12700 w 292100"/>
                <a:gd name="connsiteY4" fmla="*/ 0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2100" h="1016000">
                  <a:moveTo>
                    <a:pt x="292100" y="1016000"/>
                  </a:moveTo>
                  <a:cubicBezTo>
                    <a:pt x="245533" y="900641"/>
                    <a:pt x="198967" y="785283"/>
                    <a:pt x="165100" y="698500"/>
                  </a:cubicBezTo>
                  <a:cubicBezTo>
                    <a:pt x="131233" y="611717"/>
                    <a:pt x="114300" y="573617"/>
                    <a:pt x="88900" y="495300"/>
                  </a:cubicBezTo>
                  <a:cubicBezTo>
                    <a:pt x="63500" y="416983"/>
                    <a:pt x="25400" y="311150"/>
                    <a:pt x="12700" y="228600"/>
                  </a:cubicBezTo>
                  <a:cubicBezTo>
                    <a:pt x="0" y="146050"/>
                    <a:pt x="6350" y="73025"/>
                    <a:pt x="12700" y="0"/>
                  </a:cubicBezTo>
                </a:path>
              </a:pathLst>
            </a:custGeom>
            <a:ln w="38100">
              <a:solidFill>
                <a:srgbClr val="002060"/>
              </a:solidFill>
              <a:tailEnd type="arrow"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800-img008-3.jpg"/>
          <p:cNvPicPr>
            <a:picLocks noChangeAspect="1"/>
          </p:cNvPicPr>
          <p:nvPr/>
        </p:nvPicPr>
        <p:blipFill>
          <a:blip r:embed="rId3" cstate="print"/>
          <a:srcRect t="23233" r="31428" b="69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3" name="グループ化 2"/>
          <p:cNvGrpSpPr/>
          <p:nvPr/>
        </p:nvGrpSpPr>
        <p:grpSpPr>
          <a:xfrm>
            <a:off x="8429652" y="5357826"/>
            <a:ext cx="596118" cy="1272481"/>
            <a:chOff x="9572660" y="4143380"/>
            <a:chExt cx="571504" cy="1143008"/>
          </a:xfrm>
        </p:grpSpPr>
        <p:sp>
          <p:nvSpPr>
            <p:cNvPr id="4" name="正方形/長方形 3"/>
            <p:cNvSpPr/>
            <p:nvPr/>
          </p:nvSpPr>
          <p:spPr>
            <a:xfrm>
              <a:off x="9572660" y="4143380"/>
              <a:ext cx="571504" cy="1143008"/>
            </a:xfrm>
            <a:prstGeom prst="rect">
              <a:avLst/>
            </a:prstGeom>
            <a:solidFill>
              <a:srgbClr val="558ED5">
                <a:alpha val="80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" name="グループ化 11"/>
            <p:cNvGrpSpPr/>
            <p:nvPr/>
          </p:nvGrpSpPr>
          <p:grpSpPr>
            <a:xfrm>
              <a:off x="9644098" y="4214818"/>
              <a:ext cx="428627" cy="1000132"/>
              <a:chOff x="9644098" y="4214818"/>
              <a:chExt cx="428627" cy="1000132"/>
            </a:xfrm>
          </p:grpSpPr>
          <p:cxnSp>
            <p:nvCxnSpPr>
              <p:cNvPr id="6" name="直線コネクタ 5"/>
              <p:cNvCxnSpPr/>
              <p:nvPr/>
            </p:nvCxnSpPr>
            <p:spPr>
              <a:xfrm rot="5400000">
                <a:off x="9358345" y="4714884"/>
                <a:ext cx="100013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線コネクタ 6"/>
              <p:cNvCxnSpPr/>
              <p:nvPr/>
            </p:nvCxnSpPr>
            <p:spPr>
              <a:xfrm rot="5400000">
                <a:off x="9644124" y="4291003"/>
                <a:ext cx="285752" cy="14287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線コネクタ 7"/>
              <p:cNvCxnSpPr/>
              <p:nvPr/>
            </p:nvCxnSpPr>
            <p:spPr>
              <a:xfrm rot="10800000">
                <a:off x="9713154" y="4491046"/>
                <a:ext cx="292173" cy="411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線コネクタ 8"/>
              <p:cNvCxnSpPr/>
              <p:nvPr/>
            </p:nvCxnSpPr>
            <p:spPr>
              <a:xfrm rot="10800000">
                <a:off x="9644098" y="4929198"/>
                <a:ext cx="42862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円/楕円 12"/>
          <p:cNvSpPr/>
          <p:nvPr/>
        </p:nvSpPr>
        <p:spPr>
          <a:xfrm>
            <a:off x="928662" y="6429396"/>
            <a:ext cx="214314" cy="21431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4271961" y="852469"/>
            <a:ext cx="214314" cy="21431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20"/>
          <p:cNvGrpSpPr/>
          <p:nvPr/>
        </p:nvGrpSpPr>
        <p:grpSpPr>
          <a:xfrm>
            <a:off x="63500" y="1068410"/>
            <a:ext cx="4546600" cy="5575300"/>
            <a:chOff x="63500" y="1054100"/>
            <a:chExt cx="4546600" cy="5575300"/>
          </a:xfrm>
        </p:grpSpPr>
        <p:sp>
          <p:nvSpPr>
            <p:cNvPr id="17" name="フリーフォーム 16"/>
            <p:cNvSpPr/>
            <p:nvPr/>
          </p:nvSpPr>
          <p:spPr>
            <a:xfrm>
              <a:off x="76200" y="5631180"/>
              <a:ext cx="876300" cy="998220"/>
            </a:xfrm>
            <a:custGeom>
              <a:avLst/>
              <a:gdLst>
                <a:gd name="connsiteX0" fmla="*/ 876300 w 876300"/>
                <a:gd name="connsiteY0" fmla="*/ 998220 h 998220"/>
                <a:gd name="connsiteX1" fmla="*/ 670560 w 876300"/>
                <a:gd name="connsiteY1" fmla="*/ 716280 h 998220"/>
                <a:gd name="connsiteX2" fmla="*/ 495300 w 876300"/>
                <a:gd name="connsiteY2" fmla="*/ 518160 h 998220"/>
                <a:gd name="connsiteX3" fmla="*/ 259080 w 876300"/>
                <a:gd name="connsiteY3" fmla="*/ 266700 h 998220"/>
                <a:gd name="connsiteX4" fmla="*/ 0 w 876300"/>
                <a:gd name="connsiteY4" fmla="*/ 0 h 998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6300" h="998220">
                  <a:moveTo>
                    <a:pt x="876300" y="998220"/>
                  </a:moveTo>
                  <a:cubicBezTo>
                    <a:pt x="805180" y="897255"/>
                    <a:pt x="734060" y="796290"/>
                    <a:pt x="670560" y="716280"/>
                  </a:cubicBezTo>
                  <a:cubicBezTo>
                    <a:pt x="607060" y="636270"/>
                    <a:pt x="563880" y="593090"/>
                    <a:pt x="495300" y="518160"/>
                  </a:cubicBezTo>
                  <a:cubicBezTo>
                    <a:pt x="426720" y="443230"/>
                    <a:pt x="341630" y="353060"/>
                    <a:pt x="259080" y="266700"/>
                  </a:cubicBezTo>
                  <a:cubicBezTo>
                    <a:pt x="176530" y="180340"/>
                    <a:pt x="88265" y="90170"/>
                    <a:pt x="0" y="0"/>
                  </a:cubicBezTo>
                </a:path>
              </a:pathLst>
            </a:custGeom>
            <a:ln w="38100">
              <a:solidFill>
                <a:srgbClr val="002060"/>
              </a:solidFill>
              <a:tailEnd type="arrow"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 18"/>
            <p:cNvSpPr/>
            <p:nvPr/>
          </p:nvSpPr>
          <p:spPr>
            <a:xfrm>
              <a:off x="63500" y="2032000"/>
              <a:ext cx="4546600" cy="3594100"/>
            </a:xfrm>
            <a:custGeom>
              <a:avLst/>
              <a:gdLst>
                <a:gd name="connsiteX0" fmla="*/ 0 w 4508500"/>
                <a:gd name="connsiteY0" fmla="*/ 3543300 h 3543300"/>
                <a:gd name="connsiteX1" fmla="*/ 863600 w 4508500"/>
                <a:gd name="connsiteY1" fmla="*/ 2794000 h 3543300"/>
                <a:gd name="connsiteX2" fmla="*/ 1866900 w 4508500"/>
                <a:gd name="connsiteY2" fmla="*/ 1930400 h 3543300"/>
                <a:gd name="connsiteX3" fmla="*/ 2641600 w 4508500"/>
                <a:gd name="connsiteY3" fmla="*/ 1371600 h 3543300"/>
                <a:gd name="connsiteX4" fmla="*/ 3416300 w 4508500"/>
                <a:gd name="connsiteY4" fmla="*/ 927100 h 3543300"/>
                <a:gd name="connsiteX5" fmla="*/ 4114800 w 4508500"/>
                <a:gd name="connsiteY5" fmla="*/ 406400 h 3543300"/>
                <a:gd name="connsiteX6" fmla="*/ 4508500 w 4508500"/>
                <a:gd name="connsiteY6" fmla="*/ 0 h 354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08500" h="3543300">
                  <a:moveTo>
                    <a:pt x="0" y="3543300"/>
                  </a:moveTo>
                  <a:lnTo>
                    <a:pt x="863600" y="2794000"/>
                  </a:lnTo>
                  <a:cubicBezTo>
                    <a:pt x="1174750" y="2525183"/>
                    <a:pt x="1570567" y="2167467"/>
                    <a:pt x="1866900" y="1930400"/>
                  </a:cubicBezTo>
                  <a:cubicBezTo>
                    <a:pt x="2163233" y="1693333"/>
                    <a:pt x="2383367" y="1538817"/>
                    <a:pt x="2641600" y="1371600"/>
                  </a:cubicBezTo>
                  <a:cubicBezTo>
                    <a:pt x="2899833" y="1204383"/>
                    <a:pt x="3170767" y="1087967"/>
                    <a:pt x="3416300" y="927100"/>
                  </a:cubicBezTo>
                  <a:cubicBezTo>
                    <a:pt x="3661833" y="766233"/>
                    <a:pt x="3932767" y="560917"/>
                    <a:pt x="4114800" y="406400"/>
                  </a:cubicBezTo>
                  <a:cubicBezTo>
                    <a:pt x="4296833" y="251883"/>
                    <a:pt x="4402666" y="125941"/>
                    <a:pt x="4508500" y="0"/>
                  </a:cubicBezTo>
                </a:path>
              </a:pathLst>
            </a:custGeom>
            <a:ln w="38100">
              <a:solidFill>
                <a:srgbClr val="002060"/>
              </a:solidFill>
              <a:tailEnd type="arrow"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0" name="フリーフォーム 19"/>
            <p:cNvSpPr/>
            <p:nvPr/>
          </p:nvSpPr>
          <p:spPr>
            <a:xfrm>
              <a:off x="4318000" y="1054100"/>
              <a:ext cx="292100" cy="1016000"/>
            </a:xfrm>
            <a:custGeom>
              <a:avLst/>
              <a:gdLst>
                <a:gd name="connsiteX0" fmla="*/ 292100 w 292100"/>
                <a:gd name="connsiteY0" fmla="*/ 1016000 h 1016000"/>
                <a:gd name="connsiteX1" fmla="*/ 165100 w 292100"/>
                <a:gd name="connsiteY1" fmla="*/ 698500 h 1016000"/>
                <a:gd name="connsiteX2" fmla="*/ 88900 w 292100"/>
                <a:gd name="connsiteY2" fmla="*/ 495300 h 1016000"/>
                <a:gd name="connsiteX3" fmla="*/ 12700 w 292100"/>
                <a:gd name="connsiteY3" fmla="*/ 228600 h 1016000"/>
                <a:gd name="connsiteX4" fmla="*/ 12700 w 292100"/>
                <a:gd name="connsiteY4" fmla="*/ 0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2100" h="1016000">
                  <a:moveTo>
                    <a:pt x="292100" y="1016000"/>
                  </a:moveTo>
                  <a:cubicBezTo>
                    <a:pt x="245533" y="900641"/>
                    <a:pt x="198967" y="785283"/>
                    <a:pt x="165100" y="698500"/>
                  </a:cubicBezTo>
                  <a:cubicBezTo>
                    <a:pt x="131233" y="611717"/>
                    <a:pt x="114300" y="573617"/>
                    <a:pt x="88900" y="495300"/>
                  </a:cubicBezTo>
                  <a:cubicBezTo>
                    <a:pt x="63500" y="416983"/>
                    <a:pt x="25400" y="311150"/>
                    <a:pt x="12700" y="228600"/>
                  </a:cubicBezTo>
                  <a:cubicBezTo>
                    <a:pt x="0" y="146050"/>
                    <a:pt x="6350" y="73025"/>
                    <a:pt x="12700" y="0"/>
                  </a:cubicBezTo>
                </a:path>
              </a:pathLst>
            </a:custGeom>
            <a:ln w="38100">
              <a:solidFill>
                <a:srgbClr val="002060"/>
              </a:solidFill>
              <a:tailEnd type="arrow"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sp>
        <p:nvSpPr>
          <p:cNvPr id="27" name="角丸四角形 26"/>
          <p:cNvSpPr/>
          <p:nvPr/>
        </p:nvSpPr>
        <p:spPr>
          <a:xfrm>
            <a:off x="142844" y="142852"/>
            <a:ext cx="3786214" cy="178595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/>
              <a:t>② 曲がった道路の</a:t>
            </a:r>
            <a:endParaRPr kumimoji="1" lang="en-US" altLang="ja-JP" sz="3200" dirty="0" smtClean="0"/>
          </a:p>
          <a:p>
            <a:pPr algn="ctr"/>
            <a:endParaRPr kumimoji="1" lang="en-US" altLang="ja-JP" sz="1600" dirty="0" smtClean="0"/>
          </a:p>
          <a:p>
            <a:pPr algn="ctr"/>
            <a:r>
              <a:rPr kumimoji="1" lang="ja-JP" altLang="en-US" sz="3200" dirty="0" err="1" smtClean="0"/>
              <a:t>きょりを</a:t>
            </a:r>
            <a:r>
              <a:rPr kumimoji="1" lang="ja-JP" altLang="en-US" sz="3200" dirty="0" smtClean="0"/>
              <a:t>はかる</a:t>
            </a:r>
            <a:endParaRPr kumimoji="1" lang="ja-JP" altLang="en-US" sz="2800" dirty="0"/>
          </a:p>
        </p:txBody>
      </p:sp>
      <p:sp>
        <p:nvSpPr>
          <p:cNvPr id="22" name="正方形/長方形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角丸四角形 20"/>
          <p:cNvSpPr/>
          <p:nvPr/>
        </p:nvSpPr>
        <p:spPr>
          <a:xfrm>
            <a:off x="1232274" y="214290"/>
            <a:ext cx="6679453" cy="235745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/>
              <a:t>ぬらした糸をおいて</a:t>
            </a:r>
            <a:endParaRPr lang="en-US" altLang="ja-JP" sz="4400" dirty="0" smtClean="0"/>
          </a:p>
          <a:p>
            <a:pPr algn="ctr"/>
            <a:r>
              <a:rPr lang="ja-JP" altLang="en-US" sz="4400" dirty="0" smtClean="0"/>
              <a:t>その長さを</a:t>
            </a:r>
            <a:endParaRPr lang="en-US" altLang="ja-JP" sz="4400" dirty="0" smtClean="0"/>
          </a:p>
          <a:p>
            <a:pPr algn="ctr"/>
            <a:r>
              <a:rPr kumimoji="1" lang="ja-JP" altLang="en-US" sz="4400" dirty="0" smtClean="0"/>
              <a:t>しゅくしゃくで はかります。</a:t>
            </a:r>
            <a:endParaRPr kumimoji="1" lang="en-US" altLang="ja-JP" sz="4400" dirty="0" smtClean="0"/>
          </a:p>
        </p:txBody>
      </p:sp>
      <p:pic>
        <p:nvPicPr>
          <p:cNvPr id="23" name="図 22" descr="縮尺２万５０００分の１.jpg"/>
          <p:cNvPicPr>
            <a:picLocks noChangeAspect="1"/>
          </p:cNvPicPr>
          <p:nvPr/>
        </p:nvPicPr>
        <p:blipFill>
          <a:blip r:embed="rId4" cstate="print"/>
          <a:srcRect l="7228" t="39786" r="-380" b="11053"/>
          <a:stretch>
            <a:fillRect/>
          </a:stretch>
        </p:blipFill>
        <p:spPr>
          <a:xfrm>
            <a:off x="3428992" y="6286520"/>
            <a:ext cx="2314574" cy="43432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6" name="フリーフォーム 25"/>
          <p:cNvSpPr/>
          <p:nvPr/>
        </p:nvSpPr>
        <p:spPr>
          <a:xfrm>
            <a:off x="1335206" y="3425589"/>
            <a:ext cx="5454555" cy="1860800"/>
          </a:xfrm>
          <a:custGeom>
            <a:avLst/>
            <a:gdLst>
              <a:gd name="connsiteX0" fmla="*/ 111457 w 5454555"/>
              <a:gd name="connsiteY0" fmla="*/ 0 h 2702257"/>
              <a:gd name="connsiteX1" fmla="*/ 166048 w 5454555"/>
              <a:gd name="connsiteY1" fmla="*/ 1269242 h 2702257"/>
              <a:gd name="connsiteX2" fmla="*/ 261582 w 5454555"/>
              <a:gd name="connsiteY2" fmla="*/ 1883391 h 2702257"/>
              <a:gd name="connsiteX3" fmla="*/ 384412 w 5454555"/>
              <a:gd name="connsiteY3" fmla="*/ 2142699 h 2702257"/>
              <a:gd name="connsiteX4" fmla="*/ 630072 w 5454555"/>
              <a:gd name="connsiteY4" fmla="*/ 2156346 h 2702257"/>
              <a:gd name="connsiteX5" fmla="*/ 2226860 w 5454555"/>
              <a:gd name="connsiteY5" fmla="*/ 2156346 h 2702257"/>
              <a:gd name="connsiteX6" fmla="*/ 3305033 w 5454555"/>
              <a:gd name="connsiteY6" fmla="*/ 2129051 h 2702257"/>
              <a:gd name="connsiteX7" fmla="*/ 4806287 w 5454555"/>
              <a:gd name="connsiteY7" fmla="*/ 2129051 h 2702257"/>
              <a:gd name="connsiteX8" fmla="*/ 5147481 w 5454555"/>
              <a:gd name="connsiteY8" fmla="*/ 2142699 h 2702257"/>
              <a:gd name="connsiteX9" fmla="*/ 5393140 w 5454555"/>
              <a:gd name="connsiteY9" fmla="*/ 2210937 h 2702257"/>
              <a:gd name="connsiteX10" fmla="*/ 5283958 w 5454555"/>
              <a:gd name="connsiteY10" fmla="*/ 2265528 h 2702257"/>
              <a:gd name="connsiteX11" fmla="*/ 4970060 w 5454555"/>
              <a:gd name="connsiteY11" fmla="*/ 2279176 h 2702257"/>
              <a:gd name="connsiteX12" fmla="*/ 589128 w 5454555"/>
              <a:gd name="connsiteY12" fmla="*/ 2251881 h 2702257"/>
              <a:gd name="connsiteX13" fmla="*/ 1435290 w 5454555"/>
              <a:gd name="connsiteY13" fmla="*/ 2402006 h 2702257"/>
              <a:gd name="connsiteX14" fmla="*/ 2022143 w 5454555"/>
              <a:gd name="connsiteY14" fmla="*/ 2402006 h 2702257"/>
              <a:gd name="connsiteX15" fmla="*/ 3523397 w 5454555"/>
              <a:gd name="connsiteY15" fmla="*/ 2429302 h 2702257"/>
              <a:gd name="connsiteX16" fmla="*/ 5011003 w 5454555"/>
              <a:gd name="connsiteY16" fmla="*/ 2415654 h 2702257"/>
              <a:gd name="connsiteX17" fmla="*/ 5283958 w 5454555"/>
              <a:gd name="connsiteY17" fmla="*/ 2470245 h 2702257"/>
              <a:gd name="connsiteX18" fmla="*/ 5352197 w 5454555"/>
              <a:gd name="connsiteY18" fmla="*/ 2538484 h 2702257"/>
              <a:gd name="connsiteX19" fmla="*/ 4669809 w 5454555"/>
              <a:gd name="connsiteY19" fmla="*/ 2579427 h 2702257"/>
              <a:gd name="connsiteX20" fmla="*/ 834788 w 5454555"/>
              <a:gd name="connsiteY20" fmla="*/ 2497540 h 2702257"/>
              <a:gd name="connsiteX21" fmla="*/ 766549 w 5454555"/>
              <a:gd name="connsiteY21" fmla="*/ 2647666 h 2702257"/>
              <a:gd name="connsiteX22" fmla="*/ 1640006 w 5454555"/>
              <a:gd name="connsiteY22" fmla="*/ 2647666 h 2702257"/>
              <a:gd name="connsiteX23" fmla="*/ 5393140 w 5454555"/>
              <a:gd name="connsiteY23" fmla="*/ 2702257 h 2702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454555" h="2702257">
                <a:moveTo>
                  <a:pt x="111457" y="0"/>
                </a:moveTo>
                <a:cubicBezTo>
                  <a:pt x="126242" y="477672"/>
                  <a:pt x="141027" y="955344"/>
                  <a:pt x="166048" y="1269242"/>
                </a:cubicBezTo>
                <a:cubicBezTo>
                  <a:pt x="191069" y="1583140"/>
                  <a:pt x="225188" y="1737815"/>
                  <a:pt x="261582" y="1883391"/>
                </a:cubicBezTo>
                <a:cubicBezTo>
                  <a:pt x="297976" y="2028967"/>
                  <a:pt x="322997" y="2097207"/>
                  <a:pt x="384412" y="2142699"/>
                </a:cubicBezTo>
                <a:cubicBezTo>
                  <a:pt x="445827" y="2188192"/>
                  <a:pt x="630072" y="2156346"/>
                  <a:pt x="630072" y="2156346"/>
                </a:cubicBezTo>
                <a:lnTo>
                  <a:pt x="2226860" y="2156346"/>
                </a:lnTo>
                <a:cubicBezTo>
                  <a:pt x="2672687" y="2151797"/>
                  <a:pt x="2875129" y="2133600"/>
                  <a:pt x="3305033" y="2129051"/>
                </a:cubicBezTo>
                <a:cubicBezTo>
                  <a:pt x="3734937" y="2124502"/>
                  <a:pt x="4499212" y="2126776"/>
                  <a:pt x="4806287" y="2129051"/>
                </a:cubicBezTo>
                <a:cubicBezTo>
                  <a:pt x="5113362" y="2131326"/>
                  <a:pt x="5049672" y="2129051"/>
                  <a:pt x="5147481" y="2142699"/>
                </a:cubicBezTo>
                <a:cubicBezTo>
                  <a:pt x="5245290" y="2156347"/>
                  <a:pt x="5370394" y="2190466"/>
                  <a:pt x="5393140" y="2210937"/>
                </a:cubicBezTo>
                <a:cubicBezTo>
                  <a:pt x="5415886" y="2231408"/>
                  <a:pt x="5354471" y="2254155"/>
                  <a:pt x="5283958" y="2265528"/>
                </a:cubicBezTo>
                <a:cubicBezTo>
                  <a:pt x="5213445" y="2276901"/>
                  <a:pt x="4970060" y="2279176"/>
                  <a:pt x="4970060" y="2279176"/>
                </a:cubicBezTo>
                <a:lnTo>
                  <a:pt x="589128" y="2251881"/>
                </a:lnTo>
                <a:cubicBezTo>
                  <a:pt x="0" y="2272353"/>
                  <a:pt x="1196454" y="2376985"/>
                  <a:pt x="1435290" y="2402006"/>
                </a:cubicBezTo>
                <a:cubicBezTo>
                  <a:pt x="1674126" y="2427027"/>
                  <a:pt x="2022143" y="2402006"/>
                  <a:pt x="2022143" y="2402006"/>
                </a:cubicBezTo>
                <a:lnTo>
                  <a:pt x="3523397" y="2429302"/>
                </a:lnTo>
                <a:lnTo>
                  <a:pt x="5011003" y="2415654"/>
                </a:lnTo>
                <a:cubicBezTo>
                  <a:pt x="5304430" y="2422478"/>
                  <a:pt x="5227092" y="2449773"/>
                  <a:pt x="5283958" y="2470245"/>
                </a:cubicBezTo>
                <a:cubicBezTo>
                  <a:pt x="5340824" y="2490717"/>
                  <a:pt x="5454555" y="2520287"/>
                  <a:pt x="5352197" y="2538484"/>
                </a:cubicBezTo>
                <a:cubicBezTo>
                  <a:pt x="5249839" y="2556681"/>
                  <a:pt x="5422710" y="2586251"/>
                  <a:pt x="4669809" y="2579427"/>
                </a:cubicBezTo>
                <a:cubicBezTo>
                  <a:pt x="3916908" y="2572603"/>
                  <a:pt x="1485331" y="2486167"/>
                  <a:pt x="834788" y="2497540"/>
                </a:cubicBezTo>
                <a:cubicBezTo>
                  <a:pt x="184245" y="2508913"/>
                  <a:pt x="632346" y="2622645"/>
                  <a:pt x="766549" y="2647666"/>
                </a:cubicBezTo>
                <a:cubicBezTo>
                  <a:pt x="900752" y="2672687"/>
                  <a:pt x="1640006" y="2647666"/>
                  <a:pt x="1640006" y="2647666"/>
                </a:cubicBezTo>
                <a:lnTo>
                  <a:pt x="5393140" y="2702257"/>
                </a:lnTo>
              </a:path>
            </a:pathLst>
          </a:cu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4" name="図 23" descr="糸.png"/>
          <p:cNvPicPr>
            <a:picLocks noChangeAspect="1"/>
          </p:cNvPicPr>
          <p:nvPr/>
        </p:nvPicPr>
        <p:blipFill>
          <a:blip r:embed="rId5" cstate="print"/>
          <a:srcRect l="24122" t="19621" r="11745" b="25247"/>
          <a:stretch>
            <a:fillRect/>
          </a:stretch>
        </p:blipFill>
        <p:spPr>
          <a:xfrm>
            <a:off x="0" y="2143116"/>
            <a:ext cx="2500330" cy="21494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</p:cBhvr>
                                      <p:by x="315500" y="3155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7.40741E-7 L 0 -0.27477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800-img008-3.jpg"/>
          <p:cNvPicPr>
            <a:picLocks noChangeAspect="1"/>
          </p:cNvPicPr>
          <p:nvPr/>
        </p:nvPicPr>
        <p:blipFill>
          <a:blip r:embed="rId3" cstate="print"/>
          <a:srcRect t="23233" r="31428" b="69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3" name="グループ化 2"/>
          <p:cNvGrpSpPr/>
          <p:nvPr/>
        </p:nvGrpSpPr>
        <p:grpSpPr>
          <a:xfrm>
            <a:off x="8429652" y="5357826"/>
            <a:ext cx="596118" cy="1272481"/>
            <a:chOff x="9572660" y="4143380"/>
            <a:chExt cx="571504" cy="1143008"/>
          </a:xfrm>
        </p:grpSpPr>
        <p:sp>
          <p:nvSpPr>
            <p:cNvPr id="4" name="正方形/長方形 3"/>
            <p:cNvSpPr/>
            <p:nvPr/>
          </p:nvSpPr>
          <p:spPr>
            <a:xfrm>
              <a:off x="9572660" y="4143380"/>
              <a:ext cx="571504" cy="1143008"/>
            </a:xfrm>
            <a:prstGeom prst="rect">
              <a:avLst/>
            </a:prstGeom>
            <a:solidFill>
              <a:srgbClr val="558ED5">
                <a:alpha val="80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" name="グループ化 11"/>
            <p:cNvGrpSpPr/>
            <p:nvPr/>
          </p:nvGrpSpPr>
          <p:grpSpPr>
            <a:xfrm>
              <a:off x="9644098" y="4214818"/>
              <a:ext cx="428627" cy="1000132"/>
              <a:chOff x="9644098" y="4214818"/>
              <a:chExt cx="428627" cy="1000132"/>
            </a:xfrm>
          </p:grpSpPr>
          <p:cxnSp>
            <p:nvCxnSpPr>
              <p:cNvPr id="6" name="直線コネクタ 5"/>
              <p:cNvCxnSpPr/>
              <p:nvPr/>
            </p:nvCxnSpPr>
            <p:spPr>
              <a:xfrm rot="5400000">
                <a:off x="9358345" y="4714884"/>
                <a:ext cx="100013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線コネクタ 6"/>
              <p:cNvCxnSpPr/>
              <p:nvPr/>
            </p:nvCxnSpPr>
            <p:spPr>
              <a:xfrm rot="5400000">
                <a:off x="9644124" y="4291003"/>
                <a:ext cx="285752" cy="14287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線コネクタ 7"/>
              <p:cNvCxnSpPr/>
              <p:nvPr/>
            </p:nvCxnSpPr>
            <p:spPr>
              <a:xfrm rot="10800000">
                <a:off x="9713154" y="4491046"/>
                <a:ext cx="304182" cy="411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線コネクタ 8"/>
              <p:cNvCxnSpPr/>
              <p:nvPr/>
            </p:nvCxnSpPr>
            <p:spPr>
              <a:xfrm rot="10800000">
                <a:off x="9644098" y="4929198"/>
                <a:ext cx="42862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" name="角丸四角形 11"/>
          <p:cNvSpPr/>
          <p:nvPr/>
        </p:nvSpPr>
        <p:spPr>
          <a:xfrm>
            <a:off x="4786314" y="142852"/>
            <a:ext cx="4214842" cy="30003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/>
              <a:t>学校から</a:t>
            </a:r>
            <a:endParaRPr kumimoji="1" lang="en-US" altLang="ja-JP" sz="3600" dirty="0" smtClean="0"/>
          </a:p>
          <a:p>
            <a:pPr algn="ctr"/>
            <a:r>
              <a:rPr kumimoji="1" lang="ja-JP" altLang="en-US" sz="3600" dirty="0" smtClean="0"/>
              <a:t>県庁までの</a:t>
            </a:r>
            <a:endParaRPr kumimoji="1" lang="en-US" altLang="ja-JP" sz="3600" dirty="0" smtClean="0"/>
          </a:p>
          <a:p>
            <a:pPr algn="ctr"/>
            <a:r>
              <a:rPr kumimoji="1" lang="ja-JP" altLang="en-US" sz="3600" dirty="0" err="1" smtClean="0"/>
              <a:t>きょりを</a:t>
            </a:r>
            <a:endParaRPr kumimoji="1" lang="en-US" altLang="ja-JP" sz="3600" dirty="0" smtClean="0"/>
          </a:p>
          <a:p>
            <a:pPr algn="ctr"/>
            <a:r>
              <a:rPr kumimoji="1" lang="ja-JP" altLang="en-US" sz="3600" dirty="0" smtClean="0"/>
              <a:t>しゅくしゃくを使って</a:t>
            </a:r>
            <a:endParaRPr kumimoji="1" lang="en-US" altLang="ja-JP" sz="3600" dirty="0" smtClean="0"/>
          </a:p>
          <a:p>
            <a:pPr algn="ctr"/>
            <a:r>
              <a:rPr kumimoji="1" lang="ja-JP" altLang="en-US" sz="3600" dirty="0" smtClean="0"/>
              <a:t>調べよう。</a:t>
            </a:r>
            <a:endParaRPr kumimoji="1" lang="ja-JP" altLang="en-US" sz="3600" dirty="0"/>
          </a:p>
        </p:txBody>
      </p:sp>
      <p:sp>
        <p:nvSpPr>
          <p:cNvPr id="13" name="円/楕円 12"/>
          <p:cNvSpPr/>
          <p:nvPr/>
        </p:nvSpPr>
        <p:spPr>
          <a:xfrm>
            <a:off x="928662" y="6429396"/>
            <a:ext cx="214314" cy="21431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4271961" y="852469"/>
            <a:ext cx="214314" cy="21431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20"/>
          <p:cNvGrpSpPr/>
          <p:nvPr/>
        </p:nvGrpSpPr>
        <p:grpSpPr>
          <a:xfrm>
            <a:off x="63500" y="1068410"/>
            <a:ext cx="4546600" cy="5503862"/>
            <a:chOff x="63500" y="1054100"/>
            <a:chExt cx="4546600" cy="5503862"/>
          </a:xfrm>
        </p:grpSpPr>
        <p:sp>
          <p:nvSpPr>
            <p:cNvPr id="17" name="フリーフォーム 16"/>
            <p:cNvSpPr/>
            <p:nvPr/>
          </p:nvSpPr>
          <p:spPr>
            <a:xfrm>
              <a:off x="76200" y="5631180"/>
              <a:ext cx="852462" cy="926782"/>
            </a:xfrm>
            <a:custGeom>
              <a:avLst/>
              <a:gdLst>
                <a:gd name="connsiteX0" fmla="*/ 876300 w 876300"/>
                <a:gd name="connsiteY0" fmla="*/ 998220 h 998220"/>
                <a:gd name="connsiteX1" fmla="*/ 670560 w 876300"/>
                <a:gd name="connsiteY1" fmla="*/ 716280 h 998220"/>
                <a:gd name="connsiteX2" fmla="*/ 495300 w 876300"/>
                <a:gd name="connsiteY2" fmla="*/ 518160 h 998220"/>
                <a:gd name="connsiteX3" fmla="*/ 259080 w 876300"/>
                <a:gd name="connsiteY3" fmla="*/ 266700 h 998220"/>
                <a:gd name="connsiteX4" fmla="*/ 0 w 876300"/>
                <a:gd name="connsiteY4" fmla="*/ 0 h 998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6300" h="998220">
                  <a:moveTo>
                    <a:pt x="876300" y="998220"/>
                  </a:moveTo>
                  <a:cubicBezTo>
                    <a:pt x="805180" y="897255"/>
                    <a:pt x="734060" y="796290"/>
                    <a:pt x="670560" y="716280"/>
                  </a:cubicBezTo>
                  <a:cubicBezTo>
                    <a:pt x="607060" y="636270"/>
                    <a:pt x="563880" y="593090"/>
                    <a:pt x="495300" y="518160"/>
                  </a:cubicBezTo>
                  <a:cubicBezTo>
                    <a:pt x="426720" y="443230"/>
                    <a:pt x="341630" y="353060"/>
                    <a:pt x="259080" y="266700"/>
                  </a:cubicBezTo>
                  <a:cubicBezTo>
                    <a:pt x="176530" y="180340"/>
                    <a:pt x="88265" y="90170"/>
                    <a:pt x="0" y="0"/>
                  </a:cubicBezTo>
                </a:path>
              </a:pathLst>
            </a:custGeom>
            <a:ln w="38100">
              <a:solidFill>
                <a:srgbClr val="002060"/>
              </a:solidFill>
              <a:tailEnd type="arrow"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 18"/>
            <p:cNvSpPr/>
            <p:nvPr/>
          </p:nvSpPr>
          <p:spPr>
            <a:xfrm>
              <a:off x="63500" y="2032000"/>
              <a:ext cx="4546600" cy="3594100"/>
            </a:xfrm>
            <a:custGeom>
              <a:avLst/>
              <a:gdLst>
                <a:gd name="connsiteX0" fmla="*/ 0 w 4508500"/>
                <a:gd name="connsiteY0" fmla="*/ 3543300 h 3543300"/>
                <a:gd name="connsiteX1" fmla="*/ 863600 w 4508500"/>
                <a:gd name="connsiteY1" fmla="*/ 2794000 h 3543300"/>
                <a:gd name="connsiteX2" fmla="*/ 1866900 w 4508500"/>
                <a:gd name="connsiteY2" fmla="*/ 1930400 h 3543300"/>
                <a:gd name="connsiteX3" fmla="*/ 2641600 w 4508500"/>
                <a:gd name="connsiteY3" fmla="*/ 1371600 h 3543300"/>
                <a:gd name="connsiteX4" fmla="*/ 3416300 w 4508500"/>
                <a:gd name="connsiteY4" fmla="*/ 927100 h 3543300"/>
                <a:gd name="connsiteX5" fmla="*/ 4114800 w 4508500"/>
                <a:gd name="connsiteY5" fmla="*/ 406400 h 3543300"/>
                <a:gd name="connsiteX6" fmla="*/ 4508500 w 4508500"/>
                <a:gd name="connsiteY6" fmla="*/ 0 h 354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08500" h="3543300">
                  <a:moveTo>
                    <a:pt x="0" y="3543300"/>
                  </a:moveTo>
                  <a:lnTo>
                    <a:pt x="863600" y="2794000"/>
                  </a:lnTo>
                  <a:cubicBezTo>
                    <a:pt x="1174750" y="2525183"/>
                    <a:pt x="1570567" y="2167467"/>
                    <a:pt x="1866900" y="1930400"/>
                  </a:cubicBezTo>
                  <a:cubicBezTo>
                    <a:pt x="2163233" y="1693333"/>
                    <a:pt x="2383367" y="1538817"/>
                    <a:pt x="2641600" y="1371600"/>
                  </a:cubicBezTo>
                  <a:cubicBezTo>
                    <a:pt x="2899833" y="1204383"/>
                    <a:pt x="3170767" y="1087967"/>
                    <a:pt x="3416300" y="927100"/>
                  </a:cubicBezTo>
                  <a:cubicBezTo>
                    <a:pt x="3661833" y="766233"/>
                    <a:pt x="3932767" y="560917"/>
                    <a:pt x="4114800" y="406400"/>
                  </a:cubicBezTo>
                  <a:cubicBezTo>
                    <a:pt x="4296833" y="251883"/>
                    <a:pt x="4402666" y="125941"/>
                    <a:pt x="4508500" y="0"/>
                  </a:cubicBezTo>
                </a:path>
              </a:pathLst>
            </a:custGeom>
            <a:ln w="38100">
              <a:solidFill>
                <a:srgbClr val="002060"/>
              </a:solidFill>
              <a:tailEnd type="arrow"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0" name="フリーフォーム 19"/>
            <p:cNvSpPr/>
            <p:nvPr/>
          </p:nvSpPr>
          <p:spPr>
            <a:xfrm>
              <a:off x="4318000" y="1054100"/>
              <a:ext cx="292100" cy="1016000"/>
            </a:xfrm>
            <a:custGeom>
              <a:avLst/>
              <a:gdLst>
                <a:gd name="connsiteX0" fmla="*/ 292100 w 292100"/>
                <a:gd name="connsiteY0" fmla="*/ 1016000 h 1016000"/>
                <a:gd name="connsiteX1" fmla="*/ 165100 w 292100"/>
                <a:gd name="connsiteY1" fmla="*/ 698500 h 1016000"/>
                <a:gd name="connsiteX2" fmla="*/ 88900 w 292100"/>
                <a:gd name="connsiteY2" fmla="*/ 495300 h 1016000"/>
                <a:gd name="connsiteX3" fmla="*/ 12700 w 292100"/>
                <a:gd name="connsiteY3" fmla="*/ 228600 h 1016000"/>
                <a:gd name="connsiteX4" fmla="*/ 12700 w 292100"/>
                <a:gd name="connsiteY4" fmla="*/ 0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2100" h="1016000">
                  <a:moveTo>
                    <a:pt x="292100" y="1016000"/>
                  </a:moveTo>
                  <a:cubicBezTo>
                    <a:pt x="245533" y="900641"/>
                    <a:pt x="198967" y="785283"/>
                    <a:pt x="165100" y="698500"/>
                  </a:cubicBezTo>
                  <a:cubicBezTo>
                    <a:pt x="131233" y="611717"/>
                    <a:pt x="114300" y="573617"/>
                    <a:pt x="88900" y="495300"/>
                  </a:cubicBezTo>
                  <a:cubicBezTo>
                    <a:pt x="63500" y="416983"/>
                    <a:pt x="25400" y="311150"/>
                    <a:pt x="12700" y="228600"/>
                  </a:cubicBezTo>
                  <a:cubicBezTo>
                    <a:pt x="0" y="146050"/>
                    <a:pt x="6350" y="73025"/>
                    <a:pt x="12700" y="0"/>
                  </a:cubicBezTo>
                </a:path>
              </a:pathLst>
            </a:custGeom>
            <a:ln w="38100">
              <a:solidFill>
                <a:srgbClr val="002060"/>
              </a:solidFill>
              <a:tailEnd type="arrow"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sp>
        <p:nvSpPr>
          <p:cNvPr id="31" name="フリーフォーム 30"/>
          <p:cNvSpPr/>
          <p:nvPr/>
        </p:nvSpPr>
        <p:spPr>
          <a:xfrm>
            <a:off x="714348" y="3143248"/>
            <a:ext cx="214314" cy="3385922"/>
          </a:xfrm>
          <a:custGeom>
            <a:avLst/>
            <a:gdLst>
              <a:gd name="connsiteX0" fmla="*/ 111457 w 275230"/>
              <a:gd name="connsiteY0" fmla="*/ 0 h 3814550"/>
              <a:gd name="connsiteX1" fmla="*/ 2275 w 275230"/>
              <a:gd name="connsiteY1" fmla="*/ 2320119 h 3814550"/>
              <a:gd name="connsiteX2" fmla="*/ 125105 w 275230"/>
              <a:gd name="connsiteY2" fmla="*/ 3575714 h 3814550"/>
              <a:gd name="connsiteX3" fmla="*/ 275230 w 275230"/>
              <a:gd name="connsiteY3" fmla="*/ 3753134 h 381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5230" h="3814550">
                <a:moveTo>
                  <a:pt x="111457" y="0"/>
                </a:moveTo>
                <a:cubicBezTo>
                  <a:pt x="55728" y="862083"/>
                  <a:pt x="0" y="1724167"/>
                  <a:pt x="2275" y="2320119"/>
                </a:cubicBezTo>
                <a:cubicBezTo>
                  <a:pt x="4550" y="2916071"/>
                  <a:pt x="79613" y="3336878"/>
                  <a:pt x="125105" y="3575714"/>
                </a:cubicBezTo>
                <a:cubicBezTo>
                  <a:pt x="170597" y="3814550"/>
                  <a:pt x="222913" y="3783842"/>
                  <a:pt x="275230" y="3753134"/>
                </a:cubicBezTo>
              </a:path>
            </a:pathLst>
          </a:custGeom>
          <a:ln w="76200">
            <a:solidFill>
              <a:srgbClr val="00B05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4" name="直線コネクタ 33"/>
          <p:cNvCxnSpPr/>
          <p:nvPr/>
        </p:nvCxnSpPr>
        <p:spPr>
          <a:xfrm>
            <a:off x="-357222" y="4286256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>
            <a:stCxn id="17" idx="0"/>
          </p:cNvCxnSpPr>
          <p:nvPr/>
        </p:nvCxnSpPr>
        <p:spPr>
          <a:xfrm flipH="1" flipV="1">
            <a:off x="53340" y="5585460"/>
            <a:ext cx="875322" cy="986812"/>
          </a:xfrm>
          <a:prstGeom prst="line">
            <a:avLst/>
          </a:prstGeom>
          <a:ln w="76200">
            <a:solidFill>
              <a:srgbClr val="00B05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フリーフォーム 31"/>
          <p:cNvSpPr/>
          <p:nvPr/>
        </p:nvSpPr>
        <p:spPr>
          <a:xfrm rot="963082">
            <a:off x="338421" y="3012777"/>
            <a:ext cx="214314" cy="2739702"/>
          </a:xfrm>
          <a:custGeom>
            <a:avLst/>
            <a:gdLst>
              <a:gd name="connsiteX0" fmla="*/ 111457 w 275230"/>
              <a:gd name="connsiteY0" fmla="*/ 0 h 3814550"/>
              <a:gd name="connsiteX1" fmla="*/ 2275 w 275230"/>
              <a:gd name="connsiteY1" fmla="*/ 2320119 h 3814550"/>
              <a:gd name="connsiteX2" fmla="*/ 125105 w 275230"/>
              <a:gd name="connsiteY2" fmla="*/ 3575714 h 3814550"/>
              <a:gd name="connsiteX3" fmla="*/ 275230 w 275230"/>
              <a:gd name="connsiteY3" fmla="*/ 3753134 h 381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5230" h="3814550">
                <a:moveTo>
                  <a:pt x="111457" y="0"/>
                </a:moveTo>
                <a:cubicBezTo>
                  <a:pt x="55728" y="862083"/>
                  <a:pt x="0" y="1724167"/>
                  <a:pt x="2275" y="2320119"/>
                </a:cubicBezTo>
                <a:cubicBezTo>
                  <a:pt x="4550" y="2916071"/>
                  <a:pt x="79613" y="3336878"/>
                  <a:pt x="125105" y="3575714"/>
                </a:cubicBezTo>
                <a:cubicBezTo>
                  <a:pt x="170597" y="3814550"/>
                  <a:pt x="222913" y="3783842"/>
                  <a:pt x="275230" y="3753134"/>
                </a:cubicBezTo>
              </a:path>
            </a:pathLst>
          </a:custGeom>
          <a:ln w="76200">
            <a:solidFill>
              <a:srgbClr val="00B05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/>
          <p:cNvSpPr/>
          <p:nvPr/>
        </p:nvSpPr>
        <p:spPr>
          <a:xfrm rot="21023278">
            <a:off x="704461" y="3038270"/>
            <a:ext cx="211430" cy="1921143"/>
          </a:xfrm>
          <a:custGeom>
            <a:avLst/>
            <a:gdLst>
              <a:gd name="connsiteX0" fmla="*/ 838200 w 838200"/>
              <a:gd name="connsiteY0" fmla="*/ 0 h 2842260"/>
              <a:gd name="connsiteX1" fmla="*/ 289560 w 838200"/>
              <a:gd name="connsiteY1" fmla="*/ 2202180 h 2842260"/>
              <a:gd name="connsiteX2" fmla="*/ 0 w 838200"/>
              <a:gd name="connsiteY2" fmla="*/ 2842260 h 2842260"/>
              <a:gd name="connsiteX3" fmla="*/ 0 w 838200"/>
              <a:gd name="connsiteY3" fmla="*/ 2842260 h 2842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8200" h="2842260">
                <a:moveTo>
                  <a:pt x="838200" y="0"/>
                </a:moveTo>
                <a:cubicBezTo>
                  <a:pt x="633730" y="864235"/>
                  <a:pt x="429260" y="1728470"/>
                  <a:pt x="289560" y="2202180"/>
                </a:cubicBezTo>
                <a:cubicBezTo>
                  <a:pt x="149860" y="2675890"/>
                  <a:pt x="0" y="2842260"/>
                  <a:pt x="0" y="2842260"/>
                </a:cubicBezTo>
                <a:lnTo>
                  <a:pt x="0" y="2842260"/>
                </a:lnTo>
              </a:path>
            </a:pathLst>
          </a:custGeom>
          <a:ln w="76200">
            <a:solidFill>
              <a:srgbClr val="00B05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1" name="直線コネクタ 50"/>
          <p:cNvCxnSpPr>
            <a:endCxn id="50" idx="2"/>
          </p:cNvCxnSpPr>
          <p:nvPr/>
        </p:nvCxnSpPr>
        <p:spPr>
          <a:xfrm flipV="1">
            <a:off x="76200" y="4963579"/>
            <a:ext cx="790137" cy="675221"/>
          </a:xfrm>
          <a:prstGeom prst="line">
            <a:avLst/>
          </a:prstGeom>
          <a:ln w="76200">
            <a:solidFill>
              <a:srgbClr val="00B05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フリーフォーム 54"/>
          <p:cNvSpPr/>
          <p:nvPr/>
        </p:nvSpPr>
        <p:spPr>
          <a:xfrm rot="6999092" flipH="1">
            <a:off x="2678837" y="3151886"/>
            <a:ext cx="714492" cy="2598834"/>
          </a:xfrm>
          <a:custGeom>
            <a:avLst/>
            <a:gdLst>
              <a:gd name="connsiteX0" fmla="*/ 838200 w 838200"/>
              <a:gd name="connsiteY0" fmla="*/ 0 h 2842260"/>
              <a:gd name="connsiteX1" fmla="*/ 289560 w 838200"/>
              <a:gd name="connsiteY1" fmla="*/ 2202180 h 2842260"/>
              <a:gd name="connsiteX2" fmla="*/ 0 w 838200"/>
              <a:gd name="connsiteY2" fmla="*/ 2842260 h 2842260"/>
              <a:gd name="connsiteX3" fmla="*/ 0 w 838200"/>
              <a:gd name="connsiteY3" fmla="*/ 2842260 h 2842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8200" h="2842260">
                <a:moveTo>
                  <a:pt x="838200" y="0"/>
                </a:moveTo>
                <a:cubicBezTo>
                  <a:pt x="633730" y="864235"/>
                  <a:pt x="429260" y="1728470"/>
                  <a:pt x="289560" y="2202180"/>
                </a:cubicBezTo>
                <a:cubicBezTo>
                  <a:pt x="149860" y="2675890"/>
                  <a:pt x="0" y="2842260"/>
                  <a:pt x="0" y="2842260"/>
                </a:cubicBezTo>
                <a:lnTo>
                  <a:pt x="0" y="2842260"/>
                </a:lnTo>
              </a:path>
            </a:pathLst>
          </a:custGeom>
          <a:ln w="76200">
            <a:solidFill>
              <a:srgbClr val="00B05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6" name="直線コネクタ 55"/>
          <p:cNvCxnSpPr>
            <a:endCxn id="55" idx="2"/>
          </p:cNvCxnSpPr>
          <p:nvPr/>
        </p:nvCxnSpPr>
        <p:spPr>
          <a:xfrm flipV="1">
            <a:off x="857224" y="4187721"/>
            <a:ext cx="857256" cy="773758"/>
          </a:xfrm>
          <a:prstGeom prst="line">
            <a:avLst/>
          </a:prstGeom>
          <a:ln w="76200">
            <a:solidFill>
              <a:srgbClr val="00B05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フリーフォーム 58"/>
          <p:cNvSpPr/>
          <p:nvPr/>
        </p:nvSpPr>
        <p:spPr>
          <a:xfrm rot="9249939" flipH="1">
            <a:off x="3351750" y="3022647"/>
            <a:ext cx="725988" cy="2107081"/>
          </a:xfrm>
          <a:custGeom>
            <a:avLst/>
            <a:gdLst>
              <a:gd name="connsiteX0" fmla="*/ 838200 w 838200"/>
              <a:gd name="connsiteY0" fmla="*/ 0 h 2842260"/>
              <a:gd name="connsiteX1" fmla="*/ 289560 w 838200"/>
              <a:gd name="connsiteY1" fmla="*/ 2202180 h 2842260"/>
              <a:gd name="connsiteX2" fmla="*/ 0 w 838200"/>
              <a:gd name="connsiteY2" fmla="*/ 2842260 h 2842260"/>
              <a:gd name="connsiteX3" fmla="*/ 0 w 838200"/>
              <a:gd name="connsiteY3" fmla="*/ 2842260 h 2842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8200" h="2842260">
                <a:moveTo>
                  <a:pt x="838200" y="0"/>
                </a:moveTo>
                <a:cubicBezTo>
                  <a:pt x="633730" y="864235"/>
                  <a:pt x="429260" y="1728470"/>
                  <a:pt x="289560" y="2202180"/>
                </a:cubicBezTo>
                <a:cubicBezTo>
                  <a:pt x="149860" y="2675890"/>
                  <a:pt x="0" y="2842260"/>
                  <a:pt x="0" y="2842260"/>
                </a:cubicBezTo>
                <a:lnTo>
                  <a:pt x="0" y="2842260"/>
                </a:lnTo>
              </a:path>
            </a:pathLst>
          </a:custGeom>
          <a:ln w="76200">
            <a:solidFill>
              <a:srgbClr val="00B05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/>
          <p:cNvSpPr/>
          <p:nvPr/>
        </p:nvSpPr>
        <p:spPr>
          <a:xfrm>
            <a:off x="1708150" y="3302000"/>
            <a:ext cx="1257300" cy="889000"/>
          </a:xfrm>
          <a:custGeom>
            <a:avLst/>
            <a:gdLst>
              <a:gd name="connsiteX0" fmla="*/ 0 w 1238250"/>
              <a:gd name="connsiteY0" fmla="*/ 889000 h 889000"/>
              <a:gd name="connsiteX1" fmla="*/ 381000 w 1238250"/>
              <a:gd name="connsiteY1" fmla="*/ 565150 h 889000"/>
              <a:gd name="connsiteX2" fmla="*/ 749300 w 1238250"/>
              <a:gd name="connsiteY2" fmla="*/ 298450 h 889000"/>
              <a:gd name="connsiteX3" fmla="*/ 1047750 w 1238250"/>
              <a:gd name="connsiteY3" fmla="*/ 107950 h 889000"/>
              <a:gd name="connsiteX4" fmla="*/ 1238250 w 1238250"/>
              <a:gd name="connsiteY4" fmla="*/ 0 h 88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8250" h="889000">
                <a:moveTo>
                  <a:pt x="0" y="889000"/>
                </a:moveTo>
                <a:cubicBezTo>
                  <a:pt x="128058" y="776287"/>
                  <a:pt x="256117" y="663575"/>
                  <a:pt x="381000" y="565150"/>
                </a:cubicBezTo>
                <a:cubicBezTo>
                  <a:pt x="505883" y="466725"/>
                  <a:pt x="638175" y="374650"/>
                  <a:pt x="749300" y="298450"/>
                </a:cubicBezTo>
                <a:cubicBezTo>
                  <a:pt x="860425" y="222250"/>
                  <a:pt x="966258" y="157692"/>
                  <a:pt x="1047750" y="107950"/>
                </a:cubicBezTo>
                <a:cubicBezTo>
                  <a:pt x="1129242" y="58208"/>
                  <a:pt x="1183746" y="29104"/>
                  <a:pt x="1238250" y="0"/>
                </a:cubicBezTo>
              </a:path>
            </a:pathLst>
          </a:custGeom>
          <a:ln w="76200">
            <a:solidFill>
              <a:srgbClr val="00B05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3" name="フリーフォーム 62"/>
          <p:cNvSpPr/>
          <p:nvPr/>
        </p:nvSpPr>
        <p:spPr>
          <a:xfrm rot="11842699" flipH="1">
            <a:off x="4168414" y="2108230"/>
            <a:ext cx="642765" cy="2604233"/>
          </a:xfrm>
          <a:custGeom>
            <a:avLst/>
            <a:gdLst>
              <a:gd name="connsiteX0" fmla="*/ 838200 w 838200"/>
              <a:gd name="connsiteY0" fmla="*/ 0 h 2842260"/>
              <a:gd name="connsiteX1" fmla="*/ 289560 w 838200"/>
              <a:gd name="connsiteY1" fmla="*/ 2202180 h 2842260"/>
              <a:gd name="connsiteX2" fmla="*/ 0 w 838200"/>
              <a:gd name="connsiteY2" fmla="*/ 2842260 h 2842260"/>
              <a:gd name="connsiteX3" fmla="*/ 0 w 838200"/>
              <a:gd name="connsiteY3" fmla="*/ 2842260 h 2842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8200" h="2842260">
                <a:moveTo>
                  <a:pt x="838200" y="0"/>
                </a:moveTo>
                <a:cubicBezTo>
                  <a:pt x="633730" y="864235"/>
                  <a:pt x="429260" y="1728470"/>
                  <a:pt x="289560" y="2202180"/>
                </a:cubicBezTo>
                <a:cubicBezTo>
                  <a:pt x="149860" y="2675890"/>
                  <a:pt x="0" y="2842260"/>
                  <a:pt x="0" y="2842260"/>
                </a:cubicBezTo>
                <a:lnTo>
                  <a:pt x="0" y="2842260"/>
                </a:lnTo>
              </a:path>
            </a:pathLst>
          </a:custGeom>
          <a:ln w="76200">
            <a:solidFill>
              <a:srgbClr val="00B05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 63"/>
          <p:cNvSpPr/>
          <p:nvPr/>
        </p:nvSpPr>
        <p:spPr>
          <a:xfrm>
            <a:off x="2943225" y="2066925"/>
            <a:ext cx="1647825" cy="1257300"/>
          </a:xfrm>
          <a:custGeom>
            <a:avLst/>
            <a:gdLst>
              <a:gd name="connsiteX0" fmla="*/ 0 w 1647825"/>
              <a:gd name="connsiteY0" fmla="*/ 1257300 h 1257300"/>
              <a:gd name="connsiteX1" fmla="*/ 466725 w 1647825"/>
              <a:gd name="connsiteY1" fmla="*/ 1000125 h 1257300"/>
              <a:gd name="connsiteX2" fmla="*/ 819150 w 1647825"/>
              <a:gd name="connsiteY2" fmla="*/ 752475 h 1257300"/>
              <a:gd name="connsiteX3" fmla="*/ 1152525 w 1647825"/>
              <a:gd name="connsiteY3" fmla="*/ 495300 h 1257300"/>
              <a:gd name="connsiteX4" fmla="*/ 1647825 w 1647825"/>
              <a:gd name="connsiteY4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7825" h="1257300">
                <a:moveTo>
                  <a:pt x="0" y="1257300"/>
                </a:moveTo>
                <a:cubicBezTo>
                  <a:pt x="165100" y="1170781"/>
                  <a:pt x="330200" y="1084263"/>
                  <a:pt x="466725" y="1000125"/>
                </a:cubicBezTo>
                <a:cubicBezTo>
                  <a:pt x="603250" y="915987"/>
                  <a:pt x="704850" y="836612"/>
                  <a:pt x="819150" y="752475"/>
                </a:cubicBezTo>
                <a:cubicBezTo>
                  <a:pt x="933450" y="668338"/>
                  <a:pt x="1014413" y="620712"/>
                  <a:pt x="1152525" y="495300"/>
                </a:cubicBezTo>
                <a:cubicBezTo>
                  <a:pt x="1290637" y="369888"/>
                  <a:pt x="1469231" y="184944"/>
                  <a:pt x="1647825" y="0"/>
                </a:cubicBezTo>
              </a:path>
            </a:pathLst>
          </a:custGeom>
          <a:ln w="76200">
            <a:solidFill>
              <a:srgbClr val="00B05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24" name="図 23" descr="糸.png"/>
          <p:cNvPicPr>
            <a:picLocks noChangeAspect="1"/>
          </p:cNvPicPr>
          <p:nvPr/>
        </p:nvPicPr>
        <p:blipFill>
          <a:blip r:embed="rId4" cstate="print"/>
          <a:srcRect l="24122" t="19621" r="11745" b="25247"/>
          <a:stretch>
            <a:fillRect/>
          </a:stretch>
        </p:blipFill>
        <p:spPr>
          <a:xfrm rot="272521">
            <a:off x="-166984" y="2348772"/>
            <a:ext cx="1635564" cy="1261033"/>
          </a:xfrm>
          <a:prstGeom prst="rect">
            <a:avLst/>
          </a:prstGeom>
        </p:spPr>
      </p:pic>
      <p:sp>
        <p:nvSpPr>
          <p:cNvPr id="65" name="フリーフォーム 64"/>
          <p:cNvSpPr/>
          <p:nvPr/>
        </p:nvSpPr>
        <p:spPr>
          <a:xfrm rot="11320993" flipH="1">
            <a:off x="4056828" y="1052109"/>
            <a:ext cx="642765" cy="3634200"/>
          </a:xfrm>
          <a:custGeom>
            <a:avLst/>
            <a:gdLst>
              <a:gd name="connsiteX0" fmla="*/ 838200 w 838200"/>
              <a:gd name="connsiteY0" fmla="*/ 0 h 2842260"/>
              <a:gd name="connsiteX1" fmla="*/ 289560 w 838200"/>
              <a:gd name="connsiteY1" fmla="*/ 2202180 h 2842260"/>
              <a:gd name="connsiteX2" fmla="*/ 0 w 838200"/>
              <a:gd name="connsiteY2" fmla="*/ 2842260 h 2842260"/>
              <a:gd name="connsiteX3" fmla="*/ 0 w 838200"/>
              <a:gd name="connsiteY3" fmla="*/ 2842260 h 2842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8200" h="2842260">
                <a:moveTo>
                  <a:pt x="838200" y="0"/>
                </a:moveTo>
                <a:cubicBezTo>
                  <a:pt x="633730" y="864235"/>
                  <a:pt x="429260" y="1728470"/>
                  <a:pt x="289560" y="2202180"/>
                </a:cubicBezTo>
                <a:cubicBezTo>
                  <a:pt x="149860" y="2675890"/>
                  <a:pt x="0" y="2842260"/>
                  <a:pt x="0" y="2842260"/>
                </a:cubicBezTo>
                <a:lnTo>
                  <a:pt x="0" y="2842260"/>
                </a:lnTo>
              </a:path>
            </a:pathLst>
          </a:custGeom>
          <a:ln w="76200">
            <a:solidFill>
              <a:srgbClr val="00B05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 65"/>
          <p:cNvSpPr/>
          <p:nvPr/>
        </p:nvSpPr>
        <p:spPr>
          <a:xfrm>
            <a:off x="4324350" y="1104900"/>
            <a:ext cx="266700" cy="981075"/>
          </a:xfrm>
          <a:custGeom>
            <a:avLst/>
            <a:gdLst>
              <a:gd name="connsiteX0" fmla="*/ 266700 w 266700"/>
              <a:gd name="connsiteY0" fmla="*/ 981075 h 981075"/>
              <a:gd name="connsiteX1" fmla="*/ 180975 w 266700"/>
              <a:gd name="connsiteY1" fmla="*/ 733425 h 981075"/>
              <a:gd name="connsiteX2" fmla="*/ 38100 w 266700"/>
              <a:gd name="connsiteY2" fmla="*/ 323850 h 981075"/>
              <a:gd name="connsiteX3" fmla="*/ 0 w 266700"/>
              <a:gd name="connsiteY3" fmla="*/ 0 h 981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6700" h="981075">
                <a:moveTo>
                  <a:pt x="266700" y="981075"/>
                </a:moveTo>
                <a:cubicBezTo>
                  <a:pt x="242887" y="912019"/>
                  <a:pt x="180975" y="733425"/>
                  <a:pt x="180975" y="733425"/>
                </a:cubicBezTo>
                <a:cubicBezTo>
                  <a:pt x="142875" y="623887"/>
                  <a:pt x="68263" y="446088"/>
                  <a:pt x="38100" y="323850"/>
                </a:cubicBezTo>
                <a:cubicBezTo>
                  <a:pt x="7938" y="201613"/>
                  <a:pt x="3969" y="100806"/>
                  <a:pt x="0" y="0"/>
                </a:cubicBezTo>
              </a:path>
            </a:pathLst>
          </a:custGeom>
          <a:ln w="76200">
            <a:solidFill>
              <a:srgbClr val="00B05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54" name="図 53" descr="糸.png"/>
          <p:cNvPicPr>
            <a:picLocks noChangeAspect="1"/>
          </p:cNvPicPr>
          <p:nvPr/>
        </p:nvPicPr>
        <p:blipFill>
          <a:blip r:embed="rId4" cstate="print"/>
          <a:srcRect l="24122" t="19621" r="11745" b="25247"/>
          <a:stretch>
            <a:fillRect/>
          </a:stretch>
        </p:blipFill>
        <p:spPr>
          <a:xfrm rot="20007473">
            <a:off x="3695990" y="4370919"/>
            <a:ext cx="1635564" cy="1261033"/>
          </a:xfrm>
          <a:prstGeom prst="rect">
            <a:avLst/>
          </a:prstGeom>
        </p:spPr>
      </p:pic>
      <p:sp>
        <p:nvSpPr>
          <p:cNvPr id="35" name="角丸四角形 34"/>
          <p:cNvSpPr/>
          <p:nvPr/>
        </p:nvSpPr>
        <p:spPr>
          <a:xfrm>
            <a:off x="142844" y="142852"/>
            <a:ext cx="3786214" cy="178595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/>
              <a:t>② 曲がった道路の</a:t>
            </a:r>
            <a:endParaRPr kumimoji="1" lang="en-US" altLang="ja-JP" sz="3200" dirty="0" smtClean="0"/>
          </a:p>
          <a:p>
            <a:pPr algn="ctr"/>
            <a:endParaRPr kumimoji="1" lang="en-US" altLang="ja-JP" sz="1600" dirty="0" smtClean="0"/>
          </a:p>
          <a:p>
            <a:pPr algn="ctr"/>
            <a:r>
              <a:rPr kumimoji="1" lang="ja-JP" altLang="en-US" sz="3200" dirty="0" err="1" smtClean="0"/>
              <a:t>きょりを</a:t>
            </a:r>
            <a:r>
              <a:rPr kumimoji="1" lang="ja-JP" altLang="en-US" sz="3200" dirty="0" smtClean="0"/>
              <a:t>はかる</a:t>
            </a:r>
            <a:endParaRPr kumimoji="1" lang="ja-JP" altLang="en-US" sz="2800" dirty="0"/>
          </a:p>
        </p:txBody>
      </p:sp>
      <p:pic>
        <p:nvPicPr>
          <p:cNvPr id="38" name="図 37" descr="縮尺２万５０００分の１.jpg"/>
          <p:cNvPicPr>
            <a:picLocks noChangeAspect="1"/>
          </p:cNvPicPr>
          <p:nvPr/>
        </p:nvPicPr>
        <p:blipFill>
          <a:blip r:embed="rId5" cstate="print"/>
          <a:srcRect l="7228" t="37398" r="-380" b="11053"/>
          <a:stretch>
            <a:fillRect/>
          </a:stretch>
        </p:blipFill>
        <p:spPr>
          <a:xfrm>
            <a:off x="3367992" y="6143644"/>
            <a:ext cx="2001787" cy="39387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0"/>
                            </p:stCondLst>
                            <p:childTnLst>
                              <p:par>
                                <p:cTn id="6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4000"/>
                            </p:stCondLst>
                            <p:childTnLst>
                              <p:par>
                                <p:cTn id="8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31" grpId="0" animBg="1"/>
      <p:bldP spid="31" grpId="1" animBg="1"/>
      <p:bldP spid="32" grpId="0" animBg="1"/>
      <p:bldP spid="32" grpId="1" animBg="1"/>
      <p:bldP spid="50" grpId="0" animBg="1"/>
      <p:bldP spid="50" grpId="1" animBg="1"/>
      <p:bldP spid="55" grpId="0" animBg="1"/>
      <p:bldP spid="55" grpId="1" animBg="1"/>
      <p:bldP spid="59" grpId="0" animBg="1"/>
      <p:bldP spid="59" grpId="1" animBg="1"/>
      <p:bldP spid="62" grpId="0" animBg="1"/>
      <p:bldP spid="63" grpId="0" animBg="1"/>
      <p:bldP spid="63" grpId="1" animBg="1"/>
      <p:bldP spid="64" grpId="0" animBg="1"/>
      <p:bldP spid="65" grpId="0" animBg="1"/>
      <p:bldP spid="65" grpId="1" animBg="1"/>
      <p:bldP spid="6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800-img008-3.jpg"/>
          <p:cNvPicPr>
            <a:picLocks noChangeAspect="1"/>
          </p:cNvPicPr>
          <p:nvPr/>
        </p:nvPicPr>
        <p:blipFill>
          <a:blip r:embed="rId3" cstate="print"/>
          <a:srcRect t="23233" r="31428" b="69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3" name="グループ化 2"/>
          <p:cNvGrpSpPr/>
          <p:nvPr/>
        </p:nvGrpSpPr>
        <p:grpSpPr>
          <a:xfrm>
            <a:off x="8429652" y="5357826"/>
            <a:ext cx="596118" cy="1272481"/>
            <a:chOff x="9572660" y="4143380"/>
            <a:chExt cx="571504" cy="1143008"/>
          </a:xfrm>
        </p:grpSpPr>
        <p:sp>
          <p:nvSpPr>
            <p:cNvPr id="4" name="正方形/長方形 3"/>
            <p:cNvSpPr/>
            <p:nvPr/>
          </p:nvSpPr>
          <p:spPr>
            <a:xfrm>
              <a:off x="9572660" y="4143380"/>
              <a:ext cx="571504" cy="1143008"/>
            </a:xfrm>
            <a:prstGeom prst="rect">
              <a:avLst/>
            </a:prstGeom>
            <a:solidFill>
              <a:srgbClr val="558ED5">
                <a:alpha val="80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" name="グループ化 11"/>
            <p:cNvGrpSpPr/>
            <p:nvPr/>
          </p:nvGrpSpPr>
          <p:grpSpPr>
            <a:xfrm>
              <a:off x="9644098" y="4214818"/>
              <a:ext cx="428627" cy="1000132"/>
              <a:chOff x="9644098" y="4214818"/>
              <a:chExt cx="428627" cy="1000132"/>
            </a:xfrm>
          </p:grpSpPr>
          <p:cxnSp>
            <p:nvCxnSpPr>
              <p:cNvPr id="6" name="直線コネクタ 5"/>
              <p:cNvCxnSpPr/>
              <p:nvPr/>
            </p:nvCxnSpPr>
            <p:spPr>
              <a:xfrm rot="5400000">
                <a:off x="9358345" y="4714884"/>
                <a:ext cx="100013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線コネクタ 6"/>
              <p:cNvCxnSpPr/>
              <p:nvPr/>
            </p:nvCxnSpPr>
            <p:spPr>
              <a:xfrm rot="5400000">
                <a:off x="9644124" y="4291003"/>
                <a:ext cx="285752" cy="14287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線コネクタ 7"/>
              <p:cNvCxnSpPr/>
              <p:nvPr/>
            </p:nvCxnSpPr>
            <p:spPr>
              <a:xfrm rot="10800000">
                <a:off x="9713155" y="4491046"/>
                <a:ext cx="328200" cy="411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線コネクタ 8"/>
              <p:cNvCxnSpPr/>
              <p:nvPr/>
            </p:nvCxnSpPr>
            <p:spPr>
              <a:xfrm rot="10800000">
                <a:off x="9644098" y="4929198"/>
                <a:ext cx="42862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" name="角丸四角形 11"/>
          <p:cNvSpPr/>
          <p:nvPr/>
        </p:nvSpPr>
        <p:spPr>
          <a:xfrm>
            <a:off x="4786314" y="142852"/>
            <a:ext cx="4214842" cy="30003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/>
              <a:t>学校から</a:t>
            </a:r>
            <a:endParaRPr kumimoji="1" lang="en-US" altLang="ja-JP" sz="3600" dirty="0" smtClean="0"/>
          </a:p>
          <a:p>
            <a:pPr algn="ctr"/>
            <a:r>
              <a:rPr kumimoji="1" lang="ja-JP" altLang="en-US" sz="3600" dirty="0" smtClean="0"/>
              <a:t>県庁までの</a:t>
            </a:r>
            <a:endParaRPr kumimoji="1" lang="en-US" altLang="ja-JP" sz="3600" dirty="0" smtClean="0"/>
          </a:p>
          <a:p>
            <a:pPr algn="ctr"/>
            <a:r>
              <a:rPr kumimoji="1" lang="ja-JP" altLang="en-US" sz="3600" dirty="0" err="1" smtClean="0"/>
              <a:t>きょりを</a:t>
            </a:r>
            <a:endParaRPr kumimoji="1" lang="en-US" altLang="ja-JP" sz="3600" dirty="0" smtClean="0"/>
          </a:p>
          <a:p>
            <a:pPr algn="ctr"/>
            <a:r>
              <a:rPr kumimoji="1" lang="ja-JP" altLang="en-US" sz="3600" dirty="0" smtClean="0"/>
              <a:t>しゅくしゃくを使って</a:t>
            </a:r>
            <a:endParaRPr kumimoji="1" lang="en-US" altLang="ja-JP" sz="3600" dirty="0" smtClean="0"/>
          </a:p>
          <a:p>
            <a:pPr algn="ctr"/>
            <a:r>
              <a:rPr kumimoji="1" lang="ja-JP" altLang="en-US" sz="3600" dirty="0" smtClean="0"/>
              <a:t>調べよう。</a:t>
            </a:r>
            <a:endParaRPr kumimoji="1" lang="ja-JP" altLang="en-US" sz="3600" dirty="0"/>
          </a:p>
        </p:txBody>
      </p:sp>
      <p:sp>
        <p:nvSpPr>
          <p:cNvPr id="13" name="円/楕円 12"/>
          <p:cNvSpPr/>
          <p:nvPr/>
        </p:nvSpPr>
        <p:spPr>
          <a:xfrm>
            <a:off x="928662" y="6429396"/>
            <a:ext cx="214314" cy="21431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4271961" y="852469"/>
            <a:ext cx="214314" cy="21431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20"/>
          <p:cNvGrpSpPr/>
          <p:nvPr/>
        </p:nvGrpSpPr>
        <p:grpSpPr>
          <a:xfrm>
            <a:off x="71406" y="1068410"/>
            <a:ext cx="4546600" cy="5503862"/>
            <a:chOff x="63500" y="1054100"/>
            <a:chExt cx="4546600" cy="5503862"/>
          </a:xfrm>
        </p:grpSpPr>
        <p:sp>
          <p:nvSpPr>
            <p:cNvPr id="17" name="フリーフォーム 16"/>
            <p:cNvSpPr/>
            <p:nvPr/>
          </p:nvSpPr>
          <p:spPr>
            <a:xfrm>
              <a:off x="76200" y="5631180"/>
              <a:ext cx="852462" cy="926782"/>
            </a:xfrm>
            <a:custGeom>
              <a:avLst/>
              <a:gdLst>
                <a:gd name="connsiteX0" fmla="*/ 876300 w 876300"/>
                <a:gd name="connsiteY0" fmla="*/ 998220 h 998220"/>
                <a:gd name="connsiteX1" fmla="*/ 670560 w 876300"/>
                <a:gd name="connsiteY1" fmla="*/ 716280 h 998220"/>
                <a:gd name="connsiteX2" fmla="*/ 495300 w 876300"/>
                <a:gd name="connsiteY2" fmla="*/ 518160 h 998220"/>
                <a:gd name="connsiteX3" fmla="*/ 259080 w 876300"/>
                <a:gd name="connsiteY3" fmla="*/ 266700 h 998220"/>
                <a:gd name="connsiteX4" fmla="*/ 0 w 876300"/>
                <a:gd name="connsiteY4" fmla="*/ 0 h 998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6300" h="998220">
                  <a:moveTo>
                    <a:pt x="876300" y="998220"/>
                  </a:moveTo>
                  <a:cubicBezTo>
                    <a:pt x="805180" y="897255"/>
                    <a:pt x="734060" y="796290"/>
                    <a:pt x="670560" y="716280"/>
                  </a:cubicBezTo>
                  <a:cubicBezTo>
                    <a:pt x="607060" y="636270"/>
                    <a:pt x="563880" y="593090"/>
                    <a:pt x="495300" y="518160"/>
                  </a:cubicBezTo>
                  <a:cubicBezTo>
                    <a:pt x="426720" y="443230"/>
                    <a:pt x="341630" y="353060"/>
                    <a:pt x="259080" y="266700"/>
                  </a:cubicBezTo>
                  <a:cubicBezTo>
                    <a:pt x="176530" y="180340"/>
                    <a:pt x="88265" y="90170"/>
                    <a:pt x="0" y="0"/>
                  </a:cubicBezTo>
                </a:path>
              </a:pathLst>
            </a:custGeom>
            <a:ln w="38100">
              <a:solidFill>
                <a:srgbClr val="002060"/>
              </a:solidFill>
              <a:tailEnd type="arrow"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 18"/>
            <p:cNvSpPr/>
            <p:nvPr/>
          </p:nvSpPr>
          <p:spPr>
            <a:xfrm>
              <a:off x="63500" y="2032000"/>
              <a:ext cx="4546600" cy="3594100"/>
            </a:xfrm>
            <a:custGeom>
              <a:avLst/>
              <a:gdLst>
                <a:gd name="connsiteX0" fmla="*/ 0 w 4508500"/>
                <a:gd name="connsiteY0" fmla="*/ 3543300 h 3543300"/>
                <a:gd name="connsiteX1" fmla="*/ 863600 w 4508500"/>
                <a:gd name="connsiteY1" fmla="*/ 2794000 h 3543300"/>
                <a:gd name="connsiteX2" fmla="*/ 1866900 w 4508500"/>
                <a:gd name="connsiteY2" fmla="*/ 1930400 h 3543300"/>
                <a:gd name="connsiteX3" fmla="*/ 2641600 w 4508500"/>
                <a:gd name="connsiteY3" fmla="*/ 1371600 h 3543300"/>
                <a:gd name="connsiteX4" fmla="*/ 3416300 w 4508500"/>
                <a:gd name="connsiteY4" fmla="*/ 927100 h 3543300"/>
                <a:gd name="connsiteX5" fmla="*/ 4114800 w 4508500"/>
                <a:gd name="connsiteY5" fmla="*/ 406400 h 3543300"/>
                <a:gd name="connsiteX6" fmla="*/ 4508500 w 4508500"/>
                <a:gd name="connsiteY6" fmla="*/ 0 h 354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08500" h="3543300">
                  <a:moveTo>
                    <a:pt x="0" y="3543300"/>
                  </a:moveTo>
                  <a:lnTo>
                    <a:pt x="863600" y="2794000"/>
                  </a:lnTo>
                  <a:cubicBezTo>
                    <a:pt x="1174750" y="2525183"/>
                    <a:pt x="1570567" y="2167467"/>
                    <a:pt x="1866900" y="1930400"/>
                  </a:cubicBezTo>
                  <a:cubicBezTo>
                    <a:pt x="2163233" y="1693333"/>
                    <a:pt x="2383367" y="1538817"/>
                    <a:pt x="2641600" y="1371600"/>
                  </a:cubicBezTo>
                  <a:cubicBezTo>
                    <a:pt x="2899833" y="1204383"/>
                    <a:pt x="3170767" y="1087967"/>
                    <a:pt x="3416300" y="927100"/>
                  </a:cubicBezTo>
                  <a:cubicBezTo>
                    <a:pt x="3661833" y="766233"/>
                    <a:pt x="3932767" y="560917"/>
                    <a:pt x="4114800" y="406400"/>
                  </a:cubicBezTo>
                  <a:cubicBezTo>
                    <a:pt x="4296833" y="251883"/>
                    <a:pt x="4402666" y="125941"/>
                    <a:pt x="4508500" y="0"/>
                  </a:cubicBezTo>
                </a:path>
              </a:pathLst>
            </a:custGeom>
            <a:ln w="38100">
              <a:solidFill>
                <a:srgbClr val="002060"/>
              </a:solidFill>
              <a:tailEnd type="arrow"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0" name="フリーフォーム 19"/>
            <p:cNvSpPr/>
            <p:nvPr/>
          </p:nvSpPr>
          <p:spPr>
            <a:xfrm>
              <a:off x="4318000" y="1054100"/>
              <a:ext cx="292100" cy="1016000"/>
            </a:xfrm>
            <a:custGeom>
              <a:avLst/>
              <a:gdLst>
                <a:gd name="connsiteX0" fmla="*/ 292100 w 292100"/>
                <a:gd name="connsiteY0" fmla="*/ 1016000 h 1016000"/>
                <a:gd name="connsiteX1" fmla="*/ 165100 w 292100"/>
                <a:gd name="connsiteY1" fmla="*/ 698500 h 1016000"/>
                <a:gd name="connsiteX2" fmla="*/ 88900 w 292100"/>
                <a:gd name="connsiteY2" fmla="*/ 495300 h 1016000"/>
                <a:gd name="connsiteX3" fmla="*/ 12700 w 292100"/>
                <a:gd name="connsiteY3" fmla="*/ 228600 h 1016000"/>
                <a:gd name="connsiteX4" fmla="*/ 12700 w 292100"/>
                <a:gd name="connsiteY4" fmla="*/ 0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2100" h="1016000">
                  <a:moveTo>
                    <a:pt x="292100" y="1016000"/>
                  </a:moveTo>
                  <a:cubicBezTo>
                    <a:pt x="245533" y="900641"/>
                    <a:pt x="198967" y="785283"/>
                    <a:pt x="165100" y="698500"/>
                  </a:cubicBezTo>
                  <a:cubicBezTo>
                    <a:pt x="131233" y="611717"/>
                    <a:pt x="114300" y="573617"/>
                    <a:pt x="88900" y="495300"/>
                  </a:cubicBezTo>
                  <a:cubicBezTo>
                    <a:pt x="63500" y="416983"/>
                    <a:pt x="25400" y="311150"/>
                    <a:pt x="12700" y="228600"/>
                  </a:cubicBezTo>
                  <a:cubicBezTo>
                    <a:pt x="0" y="146050"/>
                    <a:pt x="6350" y="73025"/>
                    <a:pt x="12700" y="0"/>
                  </a:cubicBezTo>
                </a:path>
              </a:pathLst>
            </a:custGeom>
            <a:ln w="38100">
              <a:solidFill>
                <a:srgbClr val="002060"/>
              </a:solidFill>
              <a:tailEnd type="arrow"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cxnSp>
        <p:nvCxnSpPr>
          <p:cNvPr id="34" name="直線コネクタ 33"/>
          <p:cNvCxnSpPr/>
          <p:nvPr/>
        </p:nvCxnSpPr>
        <p:spPr>
          <a:xfrm>
            <a:off x="-357222" y="4286256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正方形/長方形 37"/>
          <p:cNvSpPr/>
          <p:nvPr/>
        </p:nvSpPr>
        <p:spPr>
          <a:xfrm>
            <a:off x="-214346" y="-214338"/>
            <a:ext cx="9572692" cy="7286676"/>
          </a:xfrm>
          <a:prstGeom prst="rect">
            <a:avLst/>
          </a:prstGeom>
          <a:solidFill>
            <a:schemeClr val="accent1">
              <a:lumMod val="20000"/>
              <a:lumOff val="8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5" name="グループ化 34"/>
          <p:cNvGrpSpPr/>
          <p:nvPr/>
        </p:nvGrpSpPr>
        <p:grpSpPr>
          <a:xfrm>
            <a:off x="71406" y="1104900"/>
            <a:ext cx="4529804" cy="5467372"/>
            <a:chOff x="61246" y="1104900"/>
            <a:chExt cx="4529804" cy="5467372"/>
          </a:xfrm>
        </p:grpSpPr>
        <p:cxnSp>
          <p:nvCxnSpPr>
            <p:cNvPr id="36" name="直線コネクタ 35"/>
            <p:cNvCxnSpPr>
              <a:stCxn id="17" idx="0"/>
            </p:cNvCxnSpPr>
            <p:nvPr/>
          </p:nvCxnSpPr>
          <p:spPr>
            <a:xfrm flipH="1" flipV="1">
              <a:off x="61246" y="5585460"/>
              <a:ext cx="875322" cy="986812"/>
            </a:xfrm>
            <a:prstGeom prst="line">
              <a:avLst/>
            </a:prstGeom>
            <a:ln w="76200">
              <a:solidFill>
                <a:srgbClr val="00B050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 flipV="1">
              <a:off x="76200" y="4963579"/>
              <a:ext cx="790137" cy="675221"/>
            </a:xfrm>
            <a:prstGeom prst="line">
              <a:avLst/>
            </a:prstGeom>
            <a:ln w="76200">
              <a:solidFill>
                <a:srgbClr val="00B050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/>
            <p:cNvCxnSpPr/>
            <p:nvPr/>
          </p:nvCxnSpPr>
          <p:spPr>
            <a:xfrm flipV="1">
              <a:off x="857224" y="4187721"/>
              <a:ext cx="857256" cy="773758"/>
            </a:xfrm>
            <a:prstGeom prst="line">
              <a:avLst/>
            </a:prstGeom>
            <a:ln w="76200">
              <a:solidFill>
                <a:srgbClr val="00B050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フリーフォーム 61"/>
            <p:cNvSpPr/>
            <p:nvPr/>
          </p:nvSpPr>
          <p:spPr>
            <a:xfrm>
              <a:off x="1708150" y="3302000"/>
              <a:ext cx="1257300" cy="889000"/>
            </a:xfrm>
            <a:custGeom>
              <a:avLst/>
              <a:gdLst>
                <a:gd name="connsiteX0" fmla="*/ 0 w 1238250"/>
                <a:gd name="connsiteY0" fmla="*/ 889000 h 889000"/>
                <a:gd name="connsiteX1" fmla="*/ 381000 w 1238250"/>
                <a:gd name="connsiteY1" fmla="*/ 565150 h 889000"/>
                <a:gd name="connsiteX2" fmla="*/ 749300 w 1238250"/>
                <a:gd name="connsiteY2" fmla="*/ 298450 h 889000"/>
                <a:gd name="connsiteX3" fmla="*/ 1047750 w 1238250"/>
                <a:gd name="connsiteY3" fmla="*/ 107950 h 889000"/>
                <a:gd name="connsiteX4" fmla="*/ 1238250 w 1238250"/>
                <a:gd name="connsiteY4" fmla="*/ 0 h 889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250" h="889000">
                  <a:moveTo>
                    <a:pt x="0" y="889000"/>
                  </a:moveTo>
                  <a:cubicBezTo>
                    <a:pt x="128058" y="776287"/>
                    <a:pt x="256117" y="663575"/>
                    <a:pt x="381000" y="565150"/>
                  </a:cubicBezTo>
                  <a:cubicBezTo>
                    <a:pt x="505883" y="466725"/>
                    <a:pt x="638175" y="374650"/>
                    <a:pt x="749300" y="298450"/>
                  </a:cubicBezTo>
                  <a:cubicBezTo>
                    <a:pt x="860425" y="222250"/>
                    <a:pt x="966258" y="157692"/>
                    <a:pt x="1047750" y="107950"/>
                  </a:cubicBezTo>
                  <a:cubicBezTo>
                    <a:pt x="1129242" y="58208"/>
                    <a:pt x="1183746" y="29104"/>
                    <a:pt x="1238250" y="0"/>
                  </a:cubicBezTo>
                </a:path>
              </a:pathLst>
            </a:custGeom>
            <a:ln w="76200">
              <a:solidFill>
                <a:srgbClr val="00B050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64" name="フリーフォーム 63"/>
            <p:cNvSpPr/>
            <p:nvPr/>
          </p:nvSpPr>
          <p:spPr>
            <a:xfrm>
              <a:off x="2943225" y="2066925"/>
              <a:ext cx="1647825" cy="1257300"/>
            </a:xfrm>
            <a:custGeom>
              <a:avLst/>
              <a:gdLst>
                <a:gd name="connsiteX0" fmla="*/ 0 w 1647825"/>
                <a:gd name="connsiteY0" fmla="*/ 1257300 h 1257300"/>
                <a:gd name="connsiteX1" fmla="*/ 466725 w 1647825"/>
                <a:gd name="connsiteY1" fmla="*/ 1000125 h 1257300"/>
                <a:gd name="connsiteX2" fmla="*/ 819150 w 1647825"/>
                <a:gd name="connsiteY2" fmla="*/ 752475 h 1257300"/>
                <a:gd name="connsiteX3" fmla="*/ 1152525 w 1647825"/>
                <a:gd name="connsiteY3" fmla="*/ 495300 h 1257300"/>
                <a:gd name="connsiteX4" fmla="*/ 1647825 w 1647825"/>
                <a:gd name="connsiteY4" fmla="*/ 0 h 125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7825" h="1257300">
                  <a:moveTo>
                    <a:pt x="0" y="1257300"/>
                  </a:moveTo>
                  <a:cubicBezTo>
                    <a:pt x="165100" y="1170781"/>
                    <a:pt x="330200" y="1084263"/>
                    <a:pt x="466725" y="1000125"/>
                  </a:cubicBezTo>
                  <a:cubicBezTo>
                    <a:pt x="603250" y="915987"/>
                    <a:pt x="704850" y="836612"/>
                    <a:pt x="819150" y="752475"/>
                  </a:cubicBezTo>
                  <a:cubicBezTo>
                    <a:pt x="933450" y="668338"/>
                    <a:pt x="1014413" y="620712"/>
                    <a:pt x="1152525" y="495300"/>
                  </a:cubicBezTo>
                  <a:cubicBezTo>
                    <a:pt x="1290637" y="369888"/>
                    <a:pt x="1469231" y="184944"/>
                    <a:pt x="1647825" y="0"/>
                  </a:cubicBezTo>
                </a:path>
              </a:pathLst>
            </a:custGeom>
            <a:ln w="76200">
              <a:solidFill>
                <a:srgbClr val="00B050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66" name="フリーフォーム 65"/>
            <p:cNvSpPr/>
            <p:nvPr/>
          </p:nvSpPr>
          <p:spPr>
            <a:xfrm>
              <a:off x="4324350" y="1104900"/>
              <a:ext cx="266700" cy="981075"/>
            </a:xfrm>
            <a:custGeom>
              <a:avLst/>
              <a:gdLst>
                <a:gd name="connsiteX0" fmla="*/ 266700 w 266700"/>
                <a:gd name="connsiteY0" fmla="*/ 981075 h 981075"/>
                <a:gd name="connsiteX1" fmla="*/ 180975 w 266700"/>
                <a:gd name="connsiteY1" fmla="*/ 733425 h 981075"/>
                <a:gd name="connsiteX2" fmla="*/ 38100 w 266700"/>
                <a:gd name="connsiteY2" fmla="*/ 323850 h 981075"/>
                <a:gd name="connsiteX3" fmla="*/ 0 w 266700"/>
                <a:gd name="connsiteY3" fmla="*/ 0 h 981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700" h="981075">
                  <a:moveTo>
                    <a:pt x="266700" y="981075"/>
                  </a:moveTo>
                  <a:cubicBezTo>
                    <a:pt x="242887" y="912019"/>
                    <a:pt x="180975" y="733425"/>
                    <a:pt x="180975" y="733425"/>
                  </a:cubicBezTo>
                  <a:cubicBezTo>
                    <a:pt x="142875" y="623887"/>
                    <a:pt x="68263" y="446088"/>
                    <a:pt x="38100" y="323850"/>
                  </a:cubicBezTo>
                  <a:cubicBezTo>
                    <a:pt x="7938" y="201613"/>
                    <a:pt x="3969" y="100806"/>
                    <a:pt x="0" y="0"/>
                  </a:cubicBezTo>
                </a:path>
              </a:pathLst>
            </a:custGeom>
            <a:ln w="76200">
              <a:solidFill>
                <a:srgbClr val="00B050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sp>
        <p:nvSpPr>
          <p:cNvPr id="28" name="角丸四角形 27"/>
          <p:cNvSpPr/>
          <p:nvPr/>
        </p:nvSpPr>
        <p:spPr>
          <a:xfrm>
            <a:off x="142844" y="142852"/>
            <a:ext cx="3786214" cy="178595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/>
              <a:t>② 曲がった道路の</a:t>
            </a:r>
            <a:endParaRPr kumimoji="1" lang="en-US" altLang="ja-JP" sz="3200" dirty="0" smtClean="0"/>
          </a:p>
          <a:p>
            <a:pPr algn="ctr"/>
            <a:endParaRPr kumimoji="1" lang="en-US" altLang="ja-JP" sz="1600" dirty="0" smtClean="0"/>
          </a:p>
          <a:p>
            <a:pPr algn="ctr"/>
            <a:r>
              <a:rPr kumimoji="1" lang="ja-JP" altLang="en-US" sz="3200" dirty="0" err="1" smtClean="0"/>
              <a:t>きょりを</a:t>
            </a:r>
            <a:r>
              <a:rPr kumimoji="1" lang="ja-JP" altLang="en-US" sz="3200" dirty="0" smtClean="0"/>
              <a:t>はかる</a:t>
            </a:r>
            <a:endParaRPr kumimoji="1" lang="ja-JP" altLang="en-US" sz="2800" dirty="0"/>
          </a:p>
        </p:txBody>
      </p:sp>
      <p:pic>
        <p:nvPicPr>
          <p:cNvPr id="30" name="図 29" descr="縮尺２万５０００分の１.jpg"/>
          <p:cNvPicPr>
            <a:picLocks noChangeAspect="1"/>
          </p:cNvPicPr>
          <p:nvPr/>
        </p:nvPicPr>
        <p:blipFill>
          <a:blip r:embed="rId4" cstate="print"/>
          <a:srcRect l="7228" t="37398" r="-380" b="11053"/>
          <a:stretch>
            <a:fillRect/>
          </a:stretch>
        </p:blipFill>
        <p:spPr>
          <a:xfrm>
            <a:off x="3367992" y="6143644"/>
            <a:ext cx="2001787" cy="39387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400000">
                                      <p:cBhvr>
                                        <p:cTn id="1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3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800-img008-3.jpg"/>
          <p:cNvPicPr>
            <a:picLocks noChangeAspect="1"/>
          </p:cNvPicPr>
          <p:nvPr/>
        </p:nvPicPr>
        <p:blipFill>
          <a:blip r:embed="rId3" cstate="print"/>
          <a:srcRect t="23233" r="31428" b="69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3" name="グループ化 2"/>
          <p:cNvGrpSpPr/>
          <p:nvPr/>
        </p:nvGrpSpPr>
        <p:grpSpPr>
          <a:xfrm>
            <a:off x="8429652" y="5357826"/>
            <a:ext cx="596118" cy="1272481"/>
            <a:chOff x="9572660" y="4143380"/>
            <a:chExt cx="571504" cy="1143008"/>
          </a:xfrm>
        </p:grpSpPr>
        <p:sp>
          <p:nvSpPr>
            <p:cNvPr id="4" name="正方形/長方形 3"/>
            <p:cNvSpPr/>
            <p:nvPr/>
          </p:nvSpPr>
          <p:spPr>
            <a:xfrm>
              <a:off x="9572660" y="4143380"/>
              <a:ext cx="571504" cy="1143008"/>
            </a:xfrm>
            <a:prstGeom prst="rect">
              <a:avLst/>
            </a:prstGeom>
            <a:solidFill>
              <a:srgbClr val="558ED5">
                <a:alpha val="80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" name="グループ化 11"/>
            <p:cNvGrpSpPr/>
            <p:nvPr/>
          </p:nvGrpSpPr>
          <p:grpSpPr>
            <a:xfrm>
              <a:off x="9644098" y="4214818"/>
              <a:ext cx="428627" cy="1000132"/>
              <a:chOff x="9644098" y="4214818"/>
              <a:chExt cx="428627" cy="1000132"/>
            </a:xfrm>
          </p:grpSpPr>
          <p:cxnSp>
            <p:nvCxnSpPr>
              <p:cNvPr id="6" name="直線コネクタ 5"/>
              <p:cNvCxnSpPr/>
              <p:nvPr/>
            </p:nvCxnSpPr>
            <p:spPr>
              <a:xfrm rot="5400000">
                <a:off x="9358345" y="4714884"/>
                <a:ext cx="100013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線コネクタ 6"/>
              <p:cNvCxnSpPr/>
              <p:nvPr/>
            </p:nvCxnSpPr>
            <p:spPr>
              <a:xfrm rot="5400000">
                <a:off x="9644124" y="4291003"/>
                <a:ext cx="285752" cy="14287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線コネクタ 7"/>
              <p:cNvCxnSpPr/>
              <p:nvPr/>
            </p:nvCxnSpPr>
            <p:spPr>
              <a:xfrm rot="10800000">
                <a:off x="9713154" y="4491046"/>
                <a:ext cx="280164" cy="411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線コネクタ 8"/>
              <p:cNvCxnSpPr/>
              <p:nvPr/>
            </p:nvCxnSpPr>
            <p:spPr>
              <a:xfrm rot="10800000">
                <a:off x="9644098" y="4929198"/>
                <a:ext cx="42862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" name="角丸四角形 11"/>
          <p:cNvSpPr/>
          <p:nvPr/>
        </p:nvSpPr>
        <p:spPr>
          <a:xfrm>
            <a:off x="4786314" y="142852"/>
            <a:ext cx="4214842" cy="30003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/>
              <a:t>学校から</a:t>
            </a:r>
            <a:endParaRPr kumimoji="1" lang="en-US" altLang="ja-JP" sz="3600" dirty="0" smtClean="0"/>
          </a:p>
          <a:p>
            <a:pPr algn="ctr"/>
            <a:r>
              <a:rPr kumimoji="1" lang="ja-JP" altLang="en-US" sz="3600" dirty="0" smtClean="0"/>
              <a:t>県庁までの</a:t>
            </a:r>
            <a:endParaRPr kumimoji="1" lang="en-US" altLang="ja-JP" sz="3600" dirty="0" smtClean="0"/>
          </a:p>
          <a:p>
            <a:pPr algn="ctr"/>
            <a:r>
              <a:rPr kumimoji="1" lang="ja-JP" altLang="en-US" sz="3600" dirty="0" err="1" smtClean="0"/>
              <a:t>きょりを</a:t>
            </a:r>
            <a:endParaRPr kumimoji="1" lang="en-US" altLang="ja-JP" sz="3600" dirty="0" smtClean="0"/>
          </a:p>
          <a:p>
            <a:pPr algn="ctr"/>
            <a:r>
              <a:rPr kumimoji="1" lang="ja-JP" altLang="en-US" sz="3600" dirty="0" smtClean="0"/>
              <a:t>しゅくしゃくを使って</a:t>
            </a:r>
            <a:endParaRPr kumimoji="1" lang="en-US" altLang="ja-JP" sz="3600" dirty="0" smtClean="0"/>
          </a:p>
          <a:p>
            <a:pPr algn="ctr"/>
            <a:r>
              <a:rPr kumimoji="1" lang="ja-JP" altLang="en-US" sz="3600" dirty="0" smtClean="0"/>
              <a:t>調べよう。</a:t>
            </a:r>
            <a:endParaRPr kumimoji="1" lang="ja-JP" altLang="en-US" sz="3600" dirty="0"/>
          </a:p>
        </p:txBody>
      </p:sp>
      <p:sp>
        <p:nvSpPr>
          <p:cNvPr id="13" name="円/楕円 12"/>
          <p:cNvSpPr/>
          <p:nvPr/>
        </p:nvSpPr>
        <p:spPr>
          <a:xfrm>
            <a:off x="928662" y="6429396"/>
            <a:ext cx="214314" cy="21431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4271961" y="852469"/>
            <a:ext cx="214314" cy="21431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20"/>
          <p:cNvGrpSpPr/>
          <p:nvPr/>
        </p:nvGrpSpPr>
        <p:grpSpPr>
          <a:xfrm>
            <a:off x="71406" y="1068410"/>
            <a:ext cx="4546600" cy="5503862"/>
            <a:chOff x="63500" y="1054100"/>
            <a:chExt cx="4546600" cy="5503862"/>
          </a:xfrm>
        </p:grpSpPr>
        <p:sp>
          <p:nvSpPr>
            <p:cNvPr id="17" name="フリーフォーム 16"/>
            <p:cNvSpPr/>
            <p:nvPr/>
          </p:nvSpPr>
          <p:spPr>
            <a:xfrm>
              <a:off x="76200" y="5631180"/>
              <a:ext cx="852462" cy="926782"/>
            </a:xfrm>
            <a:custGeom>
              <a:avLst/>
              <a:gdLst>
                <a:gd name="connsiteX0" fmla="*/ 876300 w 876300"/>
                <a:gd name="connsiteY0" fmla="*/ 998220 h 998220"/>
                <a:gd name="connsiteX1" fmla="*/ 670560 w 876300"/>
                <a:gd name="connsiteY1" fmla="*/ 716280 h 998220"/>
                <a:gd name="connsiteX2" fmla="*/ 495300 w 876300"/>
                <a:gd name="connsiteY2" fmla="*/ 518160 h 998220"/>
                <a:gd name="connsiteX3" fmla="*/ 259080 w 876300"/>
                <a:gd name="connsiteY3" fmla="*/ 266700 h 998220"/>
                <a:gd name="connsiteX4" fmla="*/ 0 w 876300"/>
                <a:gd name="connsiteY4" fmla="*/ 0 h 998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6300" h="998220">
                  <a:moveTo>
                    <a:pt x="876300" y="998220"/>
                  </a:moveTo>
                  <a:cubicBezTo>
                    <a:pt x="805180" y="897255"/>
                    <a:pt x="734060" y="796290"/>
                    <a:pt x="670560" y="716280"/>
                  </a:cubicBezTo>
                  <a:cubicBezTo>
                    <a:pt x="607060" y="636270"/>
                    <a:pt x="563880" y="593090"/>
                    <a:pt x="495300" y="518160"/>
                  </a:cubicBezTo>
                  <a:cubicBezTo>
                    <a:pt x="426720" y="443230"/>
                    <a:pt x="341630" y="353060"/>
                    <a:pt x="259080" y="266700"/>
                  </a:cubicBezTo>
                  <a:cubicBezTo>
                    <a:pt x="176530" y="180340"/>
                    <a:pt x="88265" y="90170"/>
                    <a:pt x="0" y="0"/>
                  </a:cubicBezTo>
                </a:path>
              </a:pathLst>
            </a:custGeom>
            <a:ln w="38100">
              <a:solidFill>
                <a:srgbClr val="002060"/>
              </a:solidFill>
              <a:tailEnd type="arrow"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 18"/>
            <p:cNvSpPr/>
            <p:nvPr/>
          </p:nvSpPr>
          <p:spPr>
            <a:xfrm>
              <a:off x="63500" y="2032000"/>
              <a:ext cx="4546600" cy="3594100"/>
            </a:xfrm>
            <a:custGeom>
              <a:avLst/>
              <a:gdLst>
                <a:gd name="connsiteX0" fmla="*/ 0 w 4508500"/>
                <a:gd name="connsiteY0" fmla="*/ 3543300 h 3543300"/>
                <a:gd name="connsiteX1" fmla="*/ 863600 w 4508500"/>
                <a:gd name="connsiteY1" fmla="*/ 2794000 h 3543300"/>
                <a:gd name="connsiteX2" fmla="*/ 1866900 w 4508500"/>
                <a:gd name="connsiteY2" fmla="*/ 1930400 h 3543300"/>
                <a:gd name="connsiteX3" fmla="*/ 2641600 w 4508500"/>
                <a:gd name="connsiteY3" fmla="*/ 1371600 h 3543300"/>
                <a:gd name="connsiteX4" fmla="*/ 3416300 w 4508500"/>
                <a:gd name="connsiteY4" fmla="*/ 927100 h 3543300"/>
                <a:gd name="connsiteX5" fmla="*/ 4114800 w 4508500"/>
                <a:gd name="connsiteY5" fmla="*/ 406400 h 3543300"/>
                <a:gd name="connsiteX6" fmla="*/ 4508500 w 4508500"/>
                <a:gd name="connsiteY6" fmla="*/ 0 h 354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08500" h="3543300">
                  <a:moveTo>
                    <a:pt x="0" y="3543300"/>
                  </a:moveTo>
                  <a:lnTo>
                    <a:pt x="863600" y="2794000"/>
                  </a:lnTo>
                  <a:cubicBezTo>
                    <a:pt x="1174750" y="2525183"/>
                    <a:pt x="1570567" y="2167467"/>
                    <a:pt x="1866900" y="1930400"/>
                  </a:cubicBezTo>
                  <a:cubicBezTo>
                    <a:pt x="2163233" y="1693333"/>
                    <a:pt x="2383367" y="1538817"/>
                    <a:pt x="2641600" y="1371600"/>
                  </a:cubicBezTo>
                  <a:cubicBezTo>
                    <a:pt x="2899833" y="1204383"/>
                    <a:pt x="3170767" y="1087967"/>
                    <a:pt x="3416300" y="927100"/>
                  </a:cubicBezTo>
                  <a:cubicBezTo>
                    <a:pt x="3661833" y="766233"/>
                    <a:pt x="3932767" y="560917"/>
                    <a:pt x="4114800" y="406400"/>
                  </a:cubicBezTo>
                  <a:cubicBezTo>
                    <a:pt x="4296833" y="251883"/>
                    <a:pt x="4402666" y="125941"/>
                    <a:pt x="4508500" y="0"/>
                  </a:cubicBezTo>
                </a:path>
              </a:pathLst>
            </a:custGeom>
            <a:ln w="38100">
              <a:solidFill>
                <a:srgbClr val="002060"/>
              </a:solidFill>
              <a:tailEnd type="arrow"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0" name="フリーフォーム 19"/>
            <p:cNvSpPr/>
            <p:nvPr/>
          </p:nvSpPr>
          <p:spPr>
            <a:xfrm>
              <a:off x="4318000" y="1054100"/>
              <a:ext cx="292100" cy="1016000"/>
            </a:xfrm>
            <a:custGeom>
              <a:avLst/>
              <a:gdLst>
                <a:gd name="connsiteX0" fmla="*/ 292100 w 292100"/>
                <a:gd name="connsiteY0" fmla="*/ 1016000 h 1016000"/>
                <a:gd name="connsiteX1" fmla="*/ 165100 w 292100"/>
                <a:gd name="connsiteY1" fmla="*/ 698500 h 1016000"/>
                <a:gd name="connsiteX2" fmla="*/ 88900 w 292100"/>
                <a:gd name="connsiteY2" fmla="*/ 495300 h 1016000"/>
                <a:gd name="connsiteX3" fmla="*/ 12700 w 292100"/>
                <a:gd name="connsiteY3" fmla="*/ 228600 h 1016000"/>
                <a:gd name="connsiteX4" fmla="*/ 12700 w 292100"/>
                <a:gd name="connsiteY4" fmla="*/ 0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2100" h="1016000">
                  <a:moveTo>
                    <a:pt x="292100" y="1016000"/>
                  </a:moveTo>
                  <a:cubicBezTo>
                    <a:pt x="245533" y="900641"/>
                    <a:pt x="198967" y="785283"/>
                    <a:pt x="165100" y="698500"/>
                  </a:cubicBezTo>
                  <a:cubicBezTo>
                    <a:pt x="131233" y="611717"/>
                    <a:pt x="114300" y="573617"/>
                    <a:pt x="88900" y="495300"/>
                  </a:cubicBezTo>
                  <a:cubicBezTo>
                    <a:pt x="63500" y="416983"/>
                    <a:pt x="25400" y="311150"/>
                    <a:pt x="12700" y="228600"/>
                  </a:cubicBezTo>
                  <a:cubicBezTo>
                    <a:pt x="0" y="146050"/>
                    <a:pt x="6350" y="73025"/>
                    <a:pt x="12700" y="0"/>
                  </a:cubicBezTo>
                </a:path>
              </a:pathLst>
            </a:custGeom>
            <a:ln w="38100">
              <a:solidFill>
                <a:srgbClr val="002060"/>
              </a:solidFill>
              <a:tailEnd type="arrow"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cxnSp>
        <p:nvCxnSpPr>
          <p:cNvPr id="34" name="直線コネクタ 33"/>
          <p:cNvCxnSpPr/>
          <p:nvPr/>
        </p:nvCxnSpPr>
        <p:spPr>
          <a:xfrm>
            <a:off x="-357222" y="4286256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正方形/長方形 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3" name="図 22" descr="縮尺２万５０００分の１.jpg"/>
          <p:cNvPicPr>
            <a:picLocks noChangeAspect="1"/>
          </p:cNvPicPr>
          <p:nvPr/>
        </p:nvPicPr>
        <p:blipFill>
          <a:blip r:embed="rId4" cstate="print"/>
          <a:srcRect l="7228" t="39786" r="-380" b="11053"/>
          <a:stretch>
            <a:fillRect/>
          </a:stretch>
        </p:blipFill>
        <p:spPr>
          <a:xfrm>
            <a:off x="3428992" y="6286520"/>
            <a:ext cx="2314574" cy="434320"/>
          </a:xfrm>
          <a:prstGeom prst="rect">
            <a:avLst/>
          </a:prstGeom>
          <a:ln>
            <a:solidFill>
              <a:schemeClr val="tx1"/>
            </a:solidFill>
          </a:ln>
        </p:spPr>
      </p:pic>
      <p:grpSp>
        <p:nvGrpSpPr>
          <p:cNvPr id="11" name="グループ化 34"/>
          <p:cNvGrpSpPr>
            <a:grpSpLocks noChangeAspect="1"/>
          </p:cNvGrpSpPr>
          <p:nvPr/>
        </p:nvGrpSpPr>
        <p:grpSpPr>
          <a:xfrm rot="2400000">
            <a:off x="1352581" y="1227569"/>
            <a:ext cx="6216978" cy="4693177"/>
            <a:chOff x="-1025665" y="1330232"/>
            <a:chExt cx="6216978" cy="4693177"/>
          </a:xfrm>
        </p:grpSpPr>
        <p:cxnSp>
          <p:nvCxnSpPr>
            <p:cNvPr id="51" name="直線コネクタ 50"/>
            <p:cNvCxnSpPr/>
            <p:nvPr/>
          </p:nvCxnSpPr>
          <p:spPr>
            <a:xfrm flipV="1">
              <a:off x="76200" y="4963579"/>
              <a:ext cx="790137" cy="675221"/>
            </a:xfrm>
            <a:prstGeom prst="line">
              <a:avLst/>
            </a:prstGeom>
            <a:ln w="76200">
              <a:solidFill>
                <a:srgbClr val="00B050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/>
            <p:cNvCxnSpPr/>
            <p:nvPr/>
          </p:nvCxnSpPr>
          <p:spPr>
            <a:xfrm flipV="1">
              <a:off x="857224" y="4187721"/>
              <a:ext cx="857256" cy="773758"/>
            </a:xfrm>
            <a:prstGeom prst="line">
              <a:avLst/>
            </a:prstGeom>
            <a:ln w="76200">
              <a:solidFill>
                <a:srgbClr val="00B050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フリーフォーム 61"/>
            <p:cNvSpPr/>
            <p:nvPr/>
          </p:nvSpPr>
          <p:spPr>
            <a:xfrm>
              <a:off x="1708150" y="3302000"/>
              <a:ext cx="1257300" cy="889000"/>
            </a:xfrm>
            <a:custGeom>
              <a:avLst/>
              <a:gdLst>
                <a:gd name="connsiteX0" fmla="*/ 0 w 1238250"/>
                <a:gd name="connsiteY0" fmla="*/ 889000 h 889000"/>
                <a:gd name="connsiteX1" fmla="*/ 381000 w 1238250"/>
                <a:gd name="connsiteY1" fmla="*/ 565150 h 889000"/>
                <a:gd name="connsiteX2" fmla="*/ 749300 w 1238250"/>
                <a:gd name="connsiteY2" fmla="*/ 298450 h 889000"/>
                <a:gd name="connsiteX3" fmla="*/ 1047750 w 1238250"/>
                <a:gd name="connsiteY3" fmla="*/ 107950 h 889000"/>
                <a:gd name="connsiteX4" fmla="*/ 1238250 w 1238250"/>
                <a:gd name="connsiteY4" fmla="*/ 0 h 889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250" h="889000">
                  <a:moveTo>
                    <a:pt x="0" y="889000"/>
                  </a:moveTo>
                  <a:cubicBezTo>
                    <a:pt x="128058" y="776287"/>
                    <a:pt x="256117" y="663575"/>
                    <a:pt x="381000" y="565150"/>
                  </a:cubicBezTo>
                  <a:cubicBezTo>
                    <a:pt x="505883" y="466725"/>
                    <a:pt x="638175" y="374650"/>
                    <a:pt x="749300" y="298450"/>
                  </a:cubicBezTo>
                  <a:cubicBezTo>
                    <a:pt x="860425" y="222250"/>
                    <a:pt x="966258" y="157692"/>
                    <a:pt x="1047750" y="107950"/>
                  </a:cubicBezTo>
                  <a:cubicBezTo>
                    <a:pt x="1129242" y="58208"/>
                    <a:pt x="1183746" y="29104"/>
                    <a:pt x="1238250" y="0"/>
                  </a:cubicBezTo>
                </a:path>
              </a:pathLst>
            </a:custGeom>
            <a:ln w="76200">
              <a:solidFill>
                <a:srgbClr val="00B050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64" name="フリーフォーム 63"/>
            <p:cNvSpPr/>
            <p:nvPr/>
          </p:nvSpPr>
          <p:spPr>
            <a:xfrm>
              <a:off x="2943225" y="2066925"/>
              <a:ext cx="1647825" cy="1257300"/>
            </a:xfrm>
            <a:custGeom>
              <a:avLst/>
              <a:gdLst>
                <a:gd name="connsiteX0" fmla="*/ 0 w 1647825"/>
                <a:gd name="connsiteY0" fmla="*/ 1257300 h 1257300"/>
                <a:gd name="connsiteX1" fmla="*/ 466725 w 1647825"/>
                <a:gd name="connsiteY1" fmla="*/ 1000125 h 1257300"/>
                <a:gd name="connsiteX2" fmla="*/ 819150 w 1647825"/>
                <a:gd name="connsiteY2" fmla="*/ 752475 h 1257300"/>
                <a:gd name="connsiteX3" fmla="*/ 1152525 w 1647825"/>
                <a:gd name="connsiteY3" fmla="*/ 495300 h 1257300"/>
                <a:gd name="connsiteX4" fmla="*/ 1647825 w 1647825"/>
                <a:gd name="connsiteY4" fmla="*/ 0 h 125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7825" h="1257300">
                  <a:moveTo>
                    <a:pt x="0" y="1257300"/>
                  </a:moveTo>
                  <a:cubicBezTo>
                    <a:pt x="165100" y="1170781"/>
                    <a:pt x="330200" y="1084263"/>
                    <a:pt x="466725" y="1000125"/>
                  </a:cubicBezTo>
                  <a:cubicBezTo>
                    <a:pt x="603250" y="915987"/>
                    <a:pt x="704850" y="836612"/>
                    <a:pt x="819150" y="752475"/>
                  </a:cubicBezTo>
                  <a:cubicBezTo>
                    <a:pt x="933450" y="668338"/>
                    <a:pt x="1014413" y="620712"/>
                    <a:pt x="1152525" y="495300"/>
                  </a:cubicBezTo>
                  <a:cubicBezTo>
                    <a:pt x="1290637" y="369888"/>
                    <a:pt x="1469231" y="184944"/>
                    <a:pt x="1647825" y="0"/>
                  </a:cubicBezTo>
                </a:path>
              </a:pathLst>
            </a:custGeom>
            <a:ln w="76200">
              <a:solidFill>
                <a:srgbClr val="00B050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66" name="フリーフォーム 65"/>
            <p:cNvSpPr/>
            <p:nvPr/>
          </p:nvSpPr>
          <p:spPr>
            <a:xfrm flipH="1">
              <a:off x="4583169" y="1330232"/>
              <a:ext cx="608144" cy="746351"/>
            </a:xfrm>
            <a:custGeom>
              <a:avLst/>
              <a:gdLst>
                <a:gd name="connsiteX0" fmla="*/ 266700 w 266700"/>
                <a:gd name="connsiteY0" fmla="*/ 981075 h 981075"/>
                <a:gd name="connsiteX1" fmla="*/ 180975 w 266700"/>
                <a:gd name="connsiteY1" fmla="*/ 733425 h 981075"/>
                <a:gd name="connsiteX2" fmla="*/ 38100 w 266700"/>
                <a:gd name="connsiteY2" fmla="*/ 323850 h 981075"/>
                <a:gd name="connsiteX3" fmla="*/ 0 w 266700"/>
                <a:gd name="connsiteY3" fmla="*/ 0 h 981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700" h="981075">
                  <a:moveTo>
                    <a:pt x="266700" y="981075"/>
                  </a:moveTo>
                  <a:cubicBezTo>
                    <a:pt x="242887" y="912019"/>
                    <a:pt x="180975" y="733425"/>
                    <a:pt x="180975" y="733425"/>
                  </a:cubicBezTo>
                  <a:cubicBezTo>
                    <a:pt x="142875" y="623887"/>
                    <a:pt x="68263" y="446088"/>
                    <a:pt x="38100" y="323850"/>
                  </a:cubicBezTo>
                  <a:cubicBezTo>
                    <a:pt x="7938" y="201613"/>
                    <a:pt x="3969" y="100806"/>
                    <a:pt x="0" y="0"/>
                  </a:cubicBezTo>
                </a:path>
              </a:pathLst>
            </a:custGeom>
            <a:ln w="76200">
              <a:solidFill>
                <a:srgbClr val="00B050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cxnSp>
          <p:nvCxnSpPr>
            <p:cNvPr id="36" name="直線コネクタ 35"/>
            <p:cNvCxnSpPr/>
            <p:nvPr/>
          </p:nvCxnSpPr>
          <p:spPr>
            <a:xfrm rot="19200000">
              <a:off x="-1025665" y="6023409"/>
              <a:ext cx="1285884" cy="0"/>
            </a:xfrm>
            <a:prstGeom prst="line">
              <a:avLst/>
            </a:prstGeom>
            <a:ln w="76200">
              <a:solidFill>
                <a:srgbClr val="00B050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角丸四角形 27"/>
          <p:cNvSpPr/>
          <p:nvPr/>
        </p:nvSpPr>
        <p:spPr>
          <a:xfrm>
            <a:off x="142844" y="142852"/>
            <a:ext cx="3786214" cy="178595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/>
              <a:t>② 曲がった道路の</a:t>
            </a:r>
            <a:endParaRPr kumimoji="1" lang="en-US" altLang="ja-JP" sz="3200" dirty="0" smtClean="0"/>
          </a:p>
          <a:p>
            <a:pPr algn="ctr"/>
            <a:endParaRPr kumimoji="1" lang="en-US" altLang="ja-JP" sz="1600" dirty="0" smtClean="0"/>
          </a:p>
          <a:p>
            <a:pPr algn="ctr"/>
            <a:r>
              <a:rPr kumimoji="1" lang="ja-JP" altLang="en-US" sz="3200" dirty="0" err="1" smtClean="0"/>
              <a:t>きょりを</a:t>
            </a:r>
            <a:r>
              <a:rPr kumimoji="1" lang="ja-JP" altLang="en-US" sz="3200" dirty="0" smtClean="0"/>
              <a:t>はかる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81481E-6 L 0.35625 0.4217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" y="2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800-img008-3.jpg"/>
          <p:cNvPicPr>
            <a:picLocks noChangeAspect="1"/>
          </p:cNvPicPr>
          <p:nvPr/>
        </p:nvPicPr>
        <p:blipFill>
          <a:blip r:embed="rId3" cstate="print"/>
          <a:srcRect t="23233" r="31428" b="69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3" name="グループ化 2"/>
          <p:cNvGrpSpPr/>
          <p:nvPr/>
        </p:nvGrpSpPr>
        <p:grpSpPr>
          <a:xfrm>
            <a:off x="8429652" y="5357826"/>
            <a:ext cx="596118" cy="1272481"/>
            <a:chOff x="9572660" y="4143380"/>
            <a:chExt cx="571504" cy="1143008"/>
          </a:xfrm>
        </p:grpSpPr>
        <p:sp>
          <p:nvSpPr>
            <p:cNvPr id="4" name="正方形/長方形 3"/>
            <p:cNvSpPr/>
            <p:nvPr/>
          </p:nvSpPr>
          <p:spPr>
            <a:xfrm>
              <a:off x="9572660" y="4143380"/>
              <a:ext cx="571504" cy="1143008"/>
            </a:xfrm>
            <a:prstGeom prst="rect">
              <a:avLst/>
            </a:prstGeom>
            <a:solidFill>
              <a:srgbClr val="558ED5">
                <a:alpha val="80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" name="グループ化 11"/>
            <p:cNvGrpSpPr/>
            <p:nvPr/>
          </p:nvGrpSpPr>
          <p:grpSpPr>
            <a:xfrm>
              <a:off x="9644098" y="4214818"/>
              <a:ext cx="428627" cy="1000132"/>
              <a:chOff x="9644098" y="4214818"/>
              <a:chExt cx="428627" cy="1000132"/>
            </a:xfrm>
          </p:grpSpPr>
          <p:cxnSp>
            <p:nvCxnSpPr>
              <p:cNvPr id="6" name="直線コネクタ 5"/>
              <p:cNvCxnSpPr/>
              <p:nvPr/>
            </p:nvCxnSpPr>
            <p:spPr>
              <a:xfrm rot="5400000">
                <a:off x="9358345" y="4714884"/>
                <a:ext cx="100013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線コネクタ 6"/>
              <p:cNvCxnSpPr/>
              <p:nvPr/>
            </p:nvCxnSpPr>
            <p:spPr>
              <a:xfrm rot="5400000">
                <a:off x="9644124" y="4291003"/>
                <a:ext cx="285752" cy="14287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線コネクタ 7"/>
              <p:cNvCxnSpPr/>
              <p:nvPr/>
            </p:nvCxnSpPr>
            <p:spPr>
              <a:xfrm rot="10800000">
                <a:off x="9713154" y="4491046"/>
                <a:ext cx="280164" cy="411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線コネクタ 8"/>
              <p:cNvCxnSpPr/>
              <p:nvPr/>
            </p:nvCxnSpPr>
            <p:spPr>
              <a:xfrm rot="10800000">
                <a:off x="9644098" y="4929198"/>
                <a:ext cx="42862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" name="角丸四角形 11"/>
          <p:cNvSpPr/>
          <p:nvPr/>
        </p:nvSpPr>
        <p:spPr>
          <a:xfrm>
            <a:off x="4786314" y="142852"/>
            <a:ext cx="4214842" cy="30003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/>
              <a:t>学校から</a:t>
            </a:r>
            <a:endParaRPr kumimoji="1" lang="en-US" altLang="ja-JP" sz="3600" dirty="0" smtClean="0"/>
          </a:p>
          <a:p>
            <a:pPr algn="ctr"/>
            <a:r>
              <a:rPr kumimoji="1" lang="ja-JP" altLang="en-US" sz="3600" dirty="0" smtClean="0"/>
              <a:t>県庁までの</a:t>
            </a:r>
            <a:endParaRPr kumimoji="1" lang="en-US" altLang="ja-JP" sz="3600" dirty="0" smtClean="0"/>
          </a:p>
          <a:p>
            <a:pPr algn="ctr"/>
            <a:r>
              <a:rPr kumimoji="1" lang="ja-JP" altLang="en-US" sz="3600" dirty="0" err="1" smtClean="0"/>
              <a:t>きょりを</a:t>
            </a:r>
            <a:endParaRPr kumimoji="1" lang="en-US" altLang="ja-JP" sz="3600" dirty="0" smtClean="0"/>
          </a:p>
          <a:p>
            <a:pPr algn="ctr"/>
            <a:r>
              <a:rPr kumimoji="1" lang="ja-JP" altLang="en-US" sz="3600" dirty="0" smtClean="0"/>
              <a:t>しゅくしゃくを使って</a:t>
            </a:r>
            <a:endParaRPr kumimoji="1" lang="en-US" altLang="ja-JP" sz="3600" dirty="0" smtClean="0"/>
          </a:p>
          <a:p>
            <a:pPr algn="ctr"/>
            <a:r>
              <a:rPr kumimoji="1" lang="ja-JP" altLang="en-US" sz="3600" dirty="0" smtClean="0"/>
              <a:t>調べよう。</a:t>
            </a:r>
            <a:endParaRPr kumimoji="1" lang="ja-JP" altLang="en-US" sz="3600" dirty="0"/>
          </a:p>
        </p:txBody>
      </p:sp>
      <p:sp>
        <p:nvSpPr>
          <p:cNvPr id="13" name="円/楕円 12"/>
          <p:cNvSpPr/>
          <p:nvPr/>
        </p:nvSpPr>
        <p:spPr>
          <a:xfrm>
            <a:off x="928662" y="6429396"/>
            <a:ext cx="214314" cy="21431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4271961" y="852469"/>
            <a:ext cx="214314" cy="21431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20"/>
          <p:cNvGrpSpPr/>
          <p:nvPr/>
        </p:nvGrpSpPr>
        <p:grpSpPr>
          <a:xfrm>
            <a:off x="71406" y="1068410"/>
            <a:ext cx="4546600" cy="5503862"/>
            <a:chOff x="63500" y="1054100"/>
            <a:chExt cx="4546600" cy="5503862"/>
          </a:xfrm>
        </p:grpSpPr>
        <p:sp>
          <p:nvSpPr>
            <p:cNvPr id="17" name="フリーフォーム 16"/>
            <p:cNvSpPr/>
            <p:nvPr/>
          </p:nvSpPr>
          <p:spPr>
            <a:xfrm>
              <a:off x="76200" y="5631180"/>
              <a:ext cx="852462" cy="926782"/>
            </a:xfrm>
            <a:custGeom>
              <a:avLst/>
              <a:gdLst>
                <a:gd name="connsiteX0" fmla="*/ 876300 w 876300"/>
                <a:gd name="connsiteY0" fmla="*/ 998220 h 998220"/>
                <a:gd name="connsiteX1" fmla="*/ 670560 w 876300"/>
                <a:gd name="connsiteY1" fmla="*/ 716280 h 998220"/>
                <a:gd name="connsiteX2" fmla="*/ 495300 w 876300"/>
                <a:gd name="connsiteY2" fmla="*/ 518160 h 998220"/>
                <a:gd name="connsiteX3" fmla="*/ 259080 w 876300"/>
                <a:gd name="connsiteY3" fmla="*/ 266700 h 998220"/>
                <a:gd name="connsiteX4" fmla="*/ 0 w 876300"/>
                <a:gd name="connsiteY4" fmla="*/ 0 h 998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6300" h="998220">
                  <a:moveTo>
                    <a:pt x="876300" y="998220"/>
                  </a:moveTo>
                  <a:cubicBezTo>
                    <a:pt x="805180" y="897255"/>
                    <a:pt x="734060" y="796290"/>
                    <a:pt x="670560" y="716280"/>
                  </a:cubicBezTo>
                  <a:cubicBezTo>
                    <a:pt x="607060" y="636270"/>
                    <a:pt x="563880" y="593090"/>
                    <a:pt x="495300" y="518160"/>
                  </a:cubicBezTo>
                  <a:cubicBezTo>
                    <a:pt x="426720" y="443230"/>
                    <a:pt x="341630" y="353060"/>
                    <a:pt x="259080" y="266700"/>
                  </a:cubicBezTo>
                  <a:cubicBezTo>
                    <a:pt x="176530" y="180340"/>
                    <a:pt x="88265" y="90170"/>
                    <a:pt x="0" y="0"/>
                  </a:cubicBezTo>
                </a:path>
              </a:pathLst>
            </a:custGeom>
            <a:ln w="38100">
              <a:solidFill>
                <a:srgbClr val="002060"/>
              </a:solidFill>
              <a:tailEnd type="arrow"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 18"/>
            <p:cNvSpPr/>
            <p:nvPr/>
          </p:nvSpPr>
          <p:spPr>
            <a:xfrm>
              <a:off x="63500" y="2032000"/>
              <a:ext cx="4546600" cy="3594100"/>
            </a:xfrm>
            <a:custGeom>
              <a:avLst/>
              <a:gdLst>
                <a:gd name="connsiteX0" fmla="*/ 0 w 4508500"/>
                <a:gd name="connsiteY0" fmla="*/ 3543300 h 3543300"/>
                <a:gd name="connsiteX1" fmla="*/ 863600 w 4508500"/>
                <a:gd name="connsiteY1" fmla="*/ 2794000 h 3543300"/>
                <a:gd name="connsiteX2" fmla="*/ 1866900 w 4508500"/>
                <a:gd name="connsiteY2" fmla="*/ 1930400 h 3543300"/>
                <a:gd name="connsiteX3" fmla="*/ 2641600 w 4508500"/>
                <a:gd name="connsiteY3" fmla="*/ 1371600 h 3543300"/>
                <a:gd name="connsiteX4" fmla="*/ 3416300 w 4508500"/>
                <a:gd name="connsiteY4" fmla="*/ 927100 h 3543300"/>
                <a:gd name="connsiteX5" fmla="*/ 4114800 w 4508500"/>
                <a:gd name="connsiteY5" fmla="*/ 406400 h 3543300"/>
                <a:gd name="connsiteX6" fmla="*/ 4508500 w 4508500"/>
                <a:gd name="connsiteY6" fmla="*/ 0 h 354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08500" h="3543300">
                  <a:moveTo>
                    <a:pt x="0" y="3543300"/>
                  </a:moveTo>
                  <a:lnTo>
                    <a:pt x="863600" y="2794000"/>
                  </a:lnTo>
                  <a:cubicBezTo>
                    <a:pt x="1174750" y="2525183"/>
                    <a:pt x="1570567" y="2167467"/>
                    <a:pt x="1866900" y="1930400"/>
                  </a:cubicBezTo>
                  <a:cubicBezTo>
                    <a:pt x="2163233" y="1693333"/>
                    <a:pt x="2383367" y="1538817"/>
                    <a:pt x="2641600" y="1371600"/>
                  </a:cubicBezTo>
                  <a:cubicBezTo>
                    <a:pt x="2899833" y="1204383"/>
                    <a:pt x="3170767" y="1087967"/>
                    <a:pt x="3416300" y="927100"/>
                  </a:cubicBezTo>
                  <a:cubicBezTo>
                    <a:pt x="3661833" y="766233"/>
                    <a:pt x="3932767" y="560917"/>
                    <a:pt x="4114800" y="406400"/>
                  </a:cubicBezTo>
                  <a:cubicBezTo>
                    <a:pt x="4296833" y="251883"/>
                    <a:pt x="4402666" y="125941"/>
                    <a:pt x="4508500" y="0"/>
                  </a:cubicBezTo>
                </a:path>
              </a:pathLst>
            </a:custGeom>
            <a:ln w="38100">
              <a:solidFill>
                <a:srgbClr val="002060"/>
              </a:solidFill>
              <a:tailEnd type="arrow"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0" name="フリーフォーム 19"/>
            <p:cNvSpPr/>
            <p:nvPr/>
          </p:nvSpPr>
          <p:spPr>
            <a:xfrm>
              <a:off x="4318000" y="1054100"/>
              <a:ext cx="292100" cy="1016000"/>
            </a:xfrm>
            <a:custGeom>
              <a:avLst/>
              <a:gdLst>
                <a:gd name="connsiteX0" fmla="*/ 292100 w 292100"/>
                <a:gd name="connsiteY0" fmla="*/ 1016000 h 1016000"/>
                <a:gd name="connsiteX1" fmla="*/ 165100 w 292100"/>
                <a:gd name="connsiteY1" fmla="*/ 698500 h 1016000"/>
                <a:gd name="connsiteX2" fmla="*/ 88900 w 292100"/>
                <a:gd name="connsiteY2" fmla="*/ 495300 h 1016000"/>
                <a:gd name="connsiteX3" fmla="*/ 12700 w 292100"/>
                <a:gd name="connsiteY3" fmla="*/ 228600 h 1016000"/>
                <a:gd name="connsiteX4" fmla="*/ 12700 w 292100"/>
                <a:gd name="connsiteY4" fmla="*/ 0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2100" h="1016000">
                  <a:moveTo>
                    <a:pt x="292100" y="1016000"/>
                  </a:moveTo>
                  <a:cubicBezTo>
                    <a:pt x="245533" y="900641"/>
                    <a:pt x="198967" y="785283"/>
                    <a:pt x="165100" y="698500"/>
                  </a:cubicBezTo>
                  <a:cubicBezTo>
                    <a:pt x="131233" y="611717"/>
                    <a:pt x="114300" y="573617"/>
                    <a:pt x="88900" y="495300"/>
                  </a:cubicBezTo>
                  <a:cubicBezTo>
                    <a:pt x="63500" y="416983"/>
                    <a:pt x="25400" y="311150"/>
                    <a:pt x="12700" y="228600"/>
                  </a:cubicBezTo>
                  <a:cubicBezTo>
                    <a:pt x="0" y="146050"/>
                    <a:pt x="6350" y="73025"/>
                    <a:pt x="12700" y="0"/>
                  </a:cubicBezTo>
                </a:path>
              </a:pathLst>
            </a:custGeom>
            <a:ln w="38100">
              <a:solidFill>
                <a:srgbClr val="002060"/>
              </a:solidFill>
              <a:tailEnd type="arrow"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cxnSp>
        <p:nvCxnSpPr>
          <p:cNvPr id="34" name="直線コネクタ 33"/>
          <p:cNvCxnSpPr/>
          <p:nvPr/>
        </p:nvCxnSpPr>
        <p:spPr>
          <a:xfrm>
            <a:off x="-357222" y="4286256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正方形/長方形 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3" name="図 22" descr="縮尺２万５０００分の１.jpg"/>
          <p:cNvPicPr>
            <a:picLocks noChangeAspect="1"/>
          </p:cNvPicPr>
          <p:nvPr/>
        </p:nvPicPr>
        <p:blipFill>
          <a:blip r:embed="rId4" cstate="print"/>
          <a:srcRect l="7228" t="39786" r="-380" b="11053"/>
          <a:stretch>
            <a:fillRect/>
          </a:stretch>
        </p:blipFill>
        <p:spPr>
          <a:xfrm>
            <a:off x="3428992" y="6286520"/>
            <a:ext cx="2314574" cy="434320"/>
          </a:xfrm>
          <a:prstGeom prst="rect">
            <a:avLst/>
          </a:prstGeom>
          <a:ln>
            <a:solidFill>
              <a:schemeClr val="tx1"/>
            </a:solidFill>
          </a:ln>
        </p:spPr>
      </p:pic>
      <p:grpSp>
        <p:nvGrpSpPr>
          <p:cNvPr id="40" name="グループ化 39"/>
          <p:cNvGrpSpPr/>
          <p:nvPr/>
        </p:nvGrpSpPr>
        <p:grpSpPr>
          <a:xfrm>
            <a:off x="3664467" y="6226174"/>
            <a:ext cx="5687483" cy="491067"/>
            <a:chOff x="3664467" y="6226174"/>
            <a:chExt cx="5687483" cy="491067"/>
          </a:xfrm>
        </p:grpSpPr>
        <p:cxnSp>
          <p:nvCxnSpPr>
            <p:cNvPr id="36" name="直線コネクタ 35"/>
            <p:cNvCxnSpPr/>
            <p:nvPr/>
          </p:nvCxnSpPr>
          <p:spPr>
            <a:xfrm flipV="1">
              <a:off x="3673860" y="6673755"/>
              <a:ext cx="1498641" cy="6459"/>
            </a:xfrm>
            <a:prstGeom prst="line">
              <a:avLst/>
            </a:prstGeom>
            <a:ln w="76200">
              <a:solidFill>
                <a:srgbClr val="00B050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フリーフォーム 36"/>
            <p:cNvSpPr/>
            <p:nvPr/>
          </p:nvSpPr>
          <p:spPr>
            <a:xfrm>
              <a:off x="3664467" y="6226174"/>
              <a:ext cx="5687483" cy="491067"/>
            </a:xfrm>
            <a:custGeom>
              <a:avLst/>
              <a:gdLst>
                <a:gd name="connsiteX0" fmla="*/ 1369483 w 5687483"/>
                <a:gd name="connsiteY0" fmla="*/ 440267 h 491067"/>
                <a:gd name="connsiteX1" fmla="*/ 1496483 w 5687483"/>
                <a:gd name="connsiteY1" fmla="*/ 440267 h 491067"/>
                <a:gd name="connsiteX2" fmla="*/ 1598083 w 5687483"/>
                <a:gd name="connsiteY2" fmla="*/ 389467 h 491067"/>
                <a:gd name="connsiteX3" fmla="*/ 1572683 w 5687483"/>
                <a:gd name="connsiteY3" fmla="*/ 313267 h 491067"/>
                <a:gd name="connsiteX4" fmla="*/ 1356783 w 5687483"/>
                <a:gd name="connsiteY4" fmla="*/ 300567 h 491067"/>
                <a:gd name="connsiteX5" fmla="*/ 493183 w 5687483"/>
                <a:gd name="connsiteY5" fmla="*/ 325967 h 491067"/>
                <a:gd name="connsiteX6" fmla="*/ 137583 w 5687483"/>
                <a:gd name="connsiteY6" fmla="*/ 325967 h 491067"/>
                <a:gd name="connsiteX7" fmla="*/ 74083 w 5687483"/>
                <a:gd name="connsiteY7" fmla="*/ 287867 h 491067"/>
                <a:gd name="connsiteX8" fmla="*/ 35983 w 5687483"/>
                <a:gd name="connsiteY8" fmla="*/ 198967 h 491067"/>
                <a:gd name="connsiteX9" fmla="*/ 99483 w 5687483"/>
                <a:gd name="connsiteY9" fmla="*/ 135467 h 491067"/>
                <a:gd name="connsiteX10" fmla="*/ 632883 w 5687483"/>
                <a:gd name="connsiteY10" fmla="*/ 110067 h 491067"/>
                <a:gd name="connsiteX11" fmla="*/ 1877483 w 5687483"/>
                <a:gd name="connsiteY11" fmla="*/ 135467 h 491067"/>
                <a:gd name="connsiteX12" fmla="*/ 4404783 w 5687483"/>
                <a:gd name="connsiteY12" fmla="*/ 59267 h 491067"/>
                <a:gd name="connsiteX13" fmla="*/ 5687483 w 5687483"/>
                <a:gd name="connsiteY13" fmla="*/ 491067 h 491067"/>
                <a:gd name="connsiteX14" fmla="*/ 5687483 w 5687483"/>
                <a:gd name="connsiteY14" fmla="*/ 491067 h 491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687483" h="491067">
                  <a:moveTo>
                    <a:pt x="1369483" y="440267"/>
                  </a:moveTo>
                  <a:cubicBezTo>
                    <a:pt x="1413933" y="444500"/>
                    <a:pt x="1458383" y="448734"/>
                    <a:pt x="1496483" y="440267"/>
                  </a:cubicBezTo>
                  <a:cubicBezTo>
                    <a:pt x="1534583" y="431800"/>
                    <a:pt x="1585383" y="410634"/>
                    <a:pt x="1598083" y="389467"/>
                  </a:cubicBezTo>
                  <a:cubicBezTo>
                    <a:pt x="1610783" y="368300"/>
                    <a:pt x="1612900" y="328084"/>
                    <a:pt x="1572683" y="313267"/>
                  </a:cubicBezTo>
                  <a:cubicBezTo>
                    <a:pt x="1532466" y="298450"/>
                    <a:pt x="1536700" y="298450"/>
                    <a:pt x="1356783" y="300567"/>
                  </a:cubicBezTo>
                  <a:cubicBezTo>
                    <a:pt x="1176866" y="302684"/>
                    <a:pt x="696383" y="321734"/>
                    <a:pt x="493183" y="325967"/>
                  </a:cubicBezTo>
                  <a:cubicBezTo>
                    <a:pt x="289983" y="330200"/>
                    <a:pt x="207433" y="332317"/>
                    <a:pt x="137583" y="325967"/>
                  </a:cubicBezTo>
                  <a:cubicBezTo>
                    <a:pt x="67733" y="319617"/>
                    <a:pt x="91016" y="309034"/>
                    <a:pt x="74083" y="287867"/>
                  </a:cubicBezTo>
                  <a:cubicBezTo>
                    <a:pt x="57150" y="266700"/>
                    <a:pt x="31750" y="224367"/>
                    <a:pt x="35983" y="198967"/>
                  </a:cubicBezTo>
                  <a:cubicBezTo>
                    <a:pt x="40216" y="173567"/>
                    <a:pt x="0" y="150284"/>
                    <a:pt x="99483" y="135467"/>
                  </a:cubicBezTo>
                  <a:cubicBezTo>
                    <a:pt x="198966" y="120650"/>
                    <a:pt x="336550" y="110067"/>
                    <a:pt x="632883" y="110067"/>
                  </a:cubicBezTo>
                  <a:cubicBezTo>
                    <a:pt x="929216" y="110067"/>
                    <a:pt x="1248833" y="143934"/>
                    <a:pt x="1877483" y="135467"/>
                  </a:cubicBezTo>
                  <a:cubicBezTo>
                    <a:pt x="2506133" y="127000"/>
                    <a:pt x="3769783" y="0"/>
                    <a:pt x="4404783" y="59267"/>
                  </a:cubicBezTo>
                  <a:cubicBezTo>
                    <a:pt x="5039783" y="118534"/>
                    <a:pt x="5687483" y="491067"/>
                    <a:pt x="5687483" y="491067"/>
                  </a:cubicBezTo>
                  <a:lnTo>
                    <a:pt x="5687483" y="491067"/>
                  </a:lnTo>
                </a:path>
              </a:pathLst>
            </a:custGeom>
            <a:ln w="76200">
              <a:solidFill>
                <a:srgbClr val="00B050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9" name="フリーフォーム 38"/>
          <p:cNvSpPr/>
          <p:nvPr/>
        </p:nvSpPr>
        <p:spPr>
          <a:xfrm>
            <a:off x="3669974" y="6030274"/>
            <a:ext cx="1645709" cy="650875"/>
          </a:xfrm>
          <a:custGeom>
            <a:avLst/>
            <a:gdLst>
              <a:gd name="connsiteX0" fmla="*/ 17463 w 1645709"/>
              <a:gd name="connsiteY0" fmla="*/ 650875 h 650875"/>
              <a:gd name="connsiteX1" fmla="*/ 750888 w 1645709"/>
              <a:gd name="connsiteY1" fmla="*/ 650875 h 650875"/>
              <a:gd name="connsiteX2" fmla="*/ 1173163 w 1645709"/>
              <a:gd name="connsiteY2" fmla="*/ 650875 h 650875"/>
              <a:gd name="connsiteX3" fmla="*/ 1427163 w 1645709"/>
              <a:gd name="connsiteY3" fmla="*/ 641350 h 650875"/>
              <a:gd name="connsiteX4" fmla="*/ 1547813 w 1645709"/>
              <a:gd name="connsiteY4" fmla="*/ 622300 h 650875"/>
              <a:gd name="connsiteX5" fmla="*/ 1604963 w 1645709"/>
              <a:gd name="connsiteY5" fmla="*/ 577850 h 650875"/>
              <a:gd name="connsiteX6" fmla="*/ 1585913 w 1645709"/>
              <a:gd name="connsiteY6" fmla="*/ 523875 h 650875"/>
              <a:gd name="connsiteX7" fmla="*/ 1503363 w 1645709"/>
              <a:gd name="connsiteY7" fmla="*/ 508000 h 650875"/>
              <a:gd name="connsiteX8" fmla="*/ 1268413 w 1645709"/>
              <a:gd name="connsiteY8" fmla="*/ 508000 h 650875"/>
              <a:gd name="connsiteX9" fmla="*/ 614363 w 1645709"/>
              <a:gd name="connsiteY9" fmla="*/ 520700 h 650875"/>
              <a:gd name="connsiteX10" fmla="*/ 147638 w 1645709"/>
              <a:gd name="connsiteY10" fmla="*/ 539750 h 650875"/>
              <a:gd name="connsiteX11" fmla="*/ 42863 w 1645709"/>
              <a:gd name="connsiteY11" fmla="*/ 419100 h 650875"/>
              <a:gd name="connsiteX12" fmla="*/ 65088 w 1645709"/>
              <a:gd name="connsiteY12" fmla="*/ 346075 h 650875"/>
              <a:gd name="connsiteX13" fmla="*/ 204788 w 1645709"/>
              <a:gd name="connsiteY13" fmla="*/ 330200 h 650875"/>
              <a:gd name="connsiteX14" fmla="*/ 541338 w 1645709"/>
              <a:gd name="connsiteY14" fmla="*/ 314325 h 650875"/>
              <a:gd name="connsiteX15" fmla="*/ 1316038 w 1645709"/>
              <a:gd name="connsiteY15" fmla="*/ 342900 h 650875"/>
              <a:gd name="connsiteX16" fmla="*/ 1570038 w 1645709"/>
              <a:gd name="connsiteY16" fmla="*/ 336550 h 650875"/>
              <a:gd name="connsiteX17" fmla="*/ 1617663 w 1645709"/>
              <a:gd name="connsiteY17" fmla="*/ 250825 h 650875"/>
              <a:gd name="connsiteX18" fmla="*/ 1512888 w 1645709"/>
              <a:gd name="connsiteY18" fmla="*/ 184150 h 650875"/>
              <a:gd name="connsiteX19" fmla="*/ 820738 w 1645709"/>
              <a:gd name="connsiteY19" fmla="*/ 142875 h 650875"/>
              <a:gd name="connsiteX20" fmla="*/ 134938 w 1645709"/>
              <a:gd name="connsiteY20" fmla="*/ 155575 h 650875"/>
              <a:gd name="connsiteX21" fmla="*/ 36513 w 1645709"/>
              <a:gd name="connsiteY21" fmla="*/ 47625 h 650875"/>
              <a:gd name="connsiteX22" fmla="*/ 354013 w 1645709"/>
              <a:gd name="connsiteY22" fmla="*/ 0 h 650875"/>
              <a:gd name="connsiteX23" fmla="*/ 1249363 w 1645709"/>
              <a:gd name="connsiteY23" fmla="*/ 15875 h 650875"/>
              <a:gd name="connsiteX24" fmla="*/ 1585913 w 1645709"/>
              <a:gd name="connsiteY24" fmla="*/ 22225 h 650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645709" h="650875">
                <a:moveTo>
                  <a:pt x="17463" y="650875"/>
                </a:moveTo>
                <a:lnTo>
                  <a:pt x="750888" y="650875"/>
                </a:lnTo>
                <a:lnTo>
                  <a:pt x="1173163" y="650875"/>
                </a:lnTo>
                <a:cubicBezTo>
                  <a:pt x="1285875" y="649288"/>
                  <a:pt x="1364721" y="646112"/>
                  <a:pt x="1427163" y="641350"/>
                </a:cubicBezTo>
                <a:cubicBezTo>
                  <a:pt x="1489605" y="636588"/>
                  <a:pt x="1518180" y="632883"/>
                  <a:pt x="1547813" y="622300"/>
                </a:cubicBezTo>
                <a:cubicBezTo>
                  <a:pt x="1577446" y="611717"/>
                  <a:pt x="1598613" y="594254"/>
                  <a:pt x="1604963" y="577850"/>
                </a:cubicBezTo>
                <a:cubicBezTo>
                  <a:pt x="1611313" y="561446"/>
                  <a:pt x="1602846" y="535517"/>
                  <a:pt x="1585913" y="523875"/>
                </a:cubicBezTo>
                <a:cubicBezTo>
                  <a:pt x="1568980" y="512233"/>
                  <a:pt x="1556279" y="510646"/>
                  <a:pt x="1503363" y="508000"/>
                </a:cubicBezTo>
                <a:cubicBezTo>
                  <a:pt x="1450447" y="505354"/>
                  <a:pt x="1268413" y="508000"/>
                  <a:pt x="1268413" y="508000"/>
                </a:cubicBezTo>
                <a:lnTo>
                  <a:pt x="614363" y="520700"/>
                </a:lnTo>
                <a:cubicBezTo>
                  <a:pt x="427567" y="525992"/>
                  <a:pt x="242888" y="556683"/>
                  <a:pt x="147638" y="539750"/>
                </a:cubicBezTo>
                <a:cubicBezTo>
                  <a:pt x="52388" y="522817"/>
                  <a:pt x="56621" y="451379"/>
                  <a:pt x="42863" y="419100"/>
                </a:cubicBezTo>
                <a:cubicBezTo>
                  <a:pt x="29105" y="386821"/>
                  <a:pt x="38100" y="360892"/>
                  <a:pt x="65088" y="346075"/>
                </a:cubicBezTo>
                <a:cubicBezTo>
                  <a:pt x="92076" y="331258"/>
                  <a:pt x="125413" y="335492"/>
                  <a:pt x="204788" y="330200"/>
                </a:cubicBezTo>
                <a:cubicBezTo>
                  <a:pt x="284163" y="324908"/>
                  <a:pt x="356130" y="312208"/>
                  <a:pt x="541338" y="314325"/>
                </a:cubicBezTo>
                <a:cubicBezTo>
                  <a:pt x="726546" y="316442"/>
                  <a:pt x="1144588" y="339196"/>
                  <a:pt x="1316038" y="342900"/>
                </a:cubicBezTo>
                <a:cubicBezTo>
                  <a:pt x="1487488" y="346604"/>
                  <a:pt x="1519767" y="351896"/>
                  <a:pt x="1570038" y="336550"/>
                </a:cubicBezTo>
                <a:cubicBezTo>
                  <a:pt x="1620309" y="321204"/>
                  <a:pt x="1627188" y="276225"/>
                  <a:pt x="1617663" y="250825"/>
                </a:cubicBezTo>
                <a:cubicBezTo>
                  <a:pt x="1608138" y="225425"/>
                  <a:pt x="1645709" y="202142"/>
                  <a:pt x="1512888" y="184150"/>
                </a:cubicBezTo>
                <a:cubicBezTo>
                  <a:pt x="1380067" y="166158"/>
                  <a:pt x="820738" y="142875"/>
                  <a:pt x="820738" y="142875"/>
                </a:cubicBezTo>
                <a:cubicBezTo>
                  <a:pt x="591080" y="138113"/>
                  <a:pt x="265642" y="171450"/>
                  <a:pt x="134938" y="155575"/>
                </a:cubicBezTo>
                <a:cubicBezTo>
                  <a:pt x="4234" y="139700"/>
                  <a:pt x="0" y="73554"/>
                  <a:pt x="36513" y="47625"/>
                </a:cubicBezTo>
                <a:cubicBezTo>
                  <a:pt x="73026" y="21696"/>
                  <a:pt x="354013" y="0"/>
                  <a:pt x="354013" y="0"/>
                </a:cubicBezTo>
                <a:lnTo>
                  <a:pt x="1249363" y="15875"/>
                </a:lnTo>
                <a:lnTo>
                  <a:pt x="1585913" y="22225"/>
                </a:lnTo>
              </a:path>
            </a:pathLst>
          </a:custGeom>
          <a:ln w="76200">
            <a:solidFill>
              <a:srgbClr val="00B05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42" name="グループ化 34"/>
          <p:cNvGrpSpPr>
            <a:grpSpLocks noChangeAspect="1"/>
          </p:cNvGrpSpPr>
          <p:nvPr/>
        </p:nvGrpSpPr>
        <p:grpSpPr>
          <a:xfrm rot="2400000">
            <a:off x="4613966" y="4144770"/>
            <a:ext cx="6216978" cy="4693177"/>
            <a:chOff x="-1025665" y="1330232"/>
            <a:chExt cx="6216978" cy="4693177"/>
          </a:xfrm>
        </p:grpSpPr>
        <p:cxnSp>
          <p:nvCxnSpPr>
            <p:cNvPr id="43" name="直線コネクタ 42"/>
            <p:cNvCxnSpPr/>
            <p:nvPr/>
          </p:nvCxnSpPr>
          <p:spPr>
            <a:xfrm flipV="1">
              <a:off x="76200" y="4963579"/>
              <a:ext cx="790137" cy="675221"/>
            </a:xfrm>
            <a:prstGeom prst="line">
              <a:avLst/>
            </a:prstGeom>
            <a:ln w="76200">
              <a:solidFill>
                <a:srgbClr val="00B050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/>
            <p:nvPr/>
          </p:nvCxnSpPr>
          <p:spPr>
            <a:xfrm flipV="1">
              <a:off x="857224" y="4187721"/>
              <a:ext cx="857256" cy="773758"/>
            </a:xfrm>
            <a:prstGeom prst="line">
              <a:avLst/>
            </a:prstGeom>
            <a:ln w="76200">
              <a:solidFill>
                <a:srgbClr val="00B050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フリーフォーム 44"/>
            <p:cNvSpPr/>
            <p:nvPr/>
          </p:nvSpPr>
          <p:spPr>
            <a:xfrm>
              <a:off x="1708150" y="3302000"/>
              <a:ext cx="1257300" cy="889000"/>
            </a:xfrm>
            <a:custGeom>
              <a:avLst/>
              <a:gdLst>
                <a:gd name="connsiteX0" fmla="*/ 0 w 1238250"/>
                <a:gd name="connsiteY0" fmla="*/ 889000 h 889000"/>
                <a:gd name="connsiteX1" fmla="*/ 381000 w 1238250"/>
                <a:gd name="connsiteY1" fmla="*/ 565150 h 889000"/>
                <a:gd name="connsiteX2" fmla="*/ 749300 w 1238250"/>
                <a:gd name="connsiteY2" fmla="*/ 298450 h 889000"/>
                <a:gd name="connsiteX3" fmla="*/ 1047750 w 1238250"/>
                <a:gd name="connsiteY3" fmla="*/ 107950 h 889000"/>
                <a:gd name="connsiteX4" fmla="*/ 1238250 w 1238250"/>
                <a:gd name="connsiteY4" fmla="*/ 0 h 889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250" h="889000">
                  <a:moveTo>
                    <a:pt x="0" y="889000"/>
                  </a:moveTo>
                  <a:cubicBezTo>
                    <a:pt x="128058" y="776287"/>
                    <a:pt x="256117" y="663575"/>
                    <a:pt x="381000" y="565150"/>
                  </a:cubicBezTo>
                  <a:cubicBezTo>
                    <a:pt x="505883" y="466725"/>
                    <a:pt x="638175" y="374650"/>
                    <a:pt x="749300" y="298450"/>
                  </a:cubicBezTo>
                  <a:cubicBezTo>
                    <a:pt x="860425" y="222250"/>
                    <a:pt x="966258" y="157692"/>
                    <a:pt x="1047750" y="107950"/>
                  </a:cubicBezTo>
                  <a:cubicBezTo>
                    <a:pt x="1129242" y="58208"/>
                    <a:pt x="1183746" y="29104"/>
                    <a:pt x="1238250" y="0"/>
                  </a:cubicBezTo>
                </a:path>
              </a:pathLst>
            </a:custGeom>
            <a:ln w="76200">
              <a:solidFill>
                <a:srgbClr val="00B050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46" name="フリーフォーム 45"/>
            <p:cNvSpPr/>
            <p:nvPr/>
          </p:nvSpPr>
          <p:spPr>
            <a:xfrm>
              <a:off x="2943225" y="2066925"/>
              <a:ext cx="1647825" cy="1257300"/>
            </a:xfrm>
            <a:custGeom>
              <a:avLst/>
              <a:gdLst>
                <a:gd name="connsiteX0" fmla="*/ 0 w 1647825"/>
                <a:gd name="connsiteY0" fmla="*/ 1257300 h 1257300"/>
                <a:gd name="connsiteX1" fmla="*/ 466725 w 1647825"/>
                <a:gd name="connsiteY1" fmla="*/ 1000125 h 1257300"/>
                <a:gd name="connsiteX2" fmla="*/ 819150 w 1647825"/>
                <a:gd name="connsiteY2" fmla="*/ 752475 h 1257300"/>
                <a:gd name="connsiteX3" fmla="*/ 1152525 w 1647825"/>
                <a:gd name="connsiteY3" fmla="*/ 495300 h 1257300"/>
                <a:gd name="connsiteX4" fmla="*/ 1647825 w 1647825"/>
                <a:gd name="connsiteY4" fmla="*/ 0 h 125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7825" h="1257300">
                  <a:moveTo>
                    <a:pt x="0" y="1257300"/>
                  </a:moveTo>
                  <a:cubicBezTo>
                    <a:pt x="165100" y="1170781"/>
                    <a:pt x="330200" y="1084263"/>
                    <a:pt x="466725" y="1000125"/>
                  </a:cubicBezTo>
                  <a:cubicBezTo>
                    <a:pt x="603250" y="915987"/>
                    <a:pt x="704850" y="836612"/>
                    <a:pt x="819150" y="752475"/>
                  </a:cubicBezTo>
                  <a:cubicBezTo>
                    <a:pt x="933450" y="668338"/>
                    <a:pt x="1014413" y="620712"/>
                    <a:pt x="1152525" y="495300"/>
                  </a:cubicBezTo>
                  <a:cubicBezTo>
                    <a:pt x="1290637" y="369888"/>
                    <a:pt x="1469231" y="184944"/>
                    <a:pt x="1647825" y="0"/>
                  </a:cubicBezTo>
                </a:path>
              </a:pathLst>
            </a:custGeom>
            <a:ln w="76200">
              <a:solidFill>
                <a:srgbClr val="00B050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47" name="フリーフォーム 46"/>
            <p:cNvSpPr/>
            <p:nvPr/>
          </p:nvSpPr>
          <p:spPr>
            <a:xfrm flipH="1">
              <a:off x="4583169" y="1330232"/>
              <a:ext cx="608144" cy="746351"/>
            </a:xfrm>
            <a:custGeom>
              <a:avLst/>
              <a:gdLst>
                <a:gd name="connsiteX0" fmla="*/ 266700 w 266700"/>
                <a:gd name="connsiteY0" fmla="*/ 981075 h 981075"/>
                <a:gd name="connsiteX1" fmla="*/ 180975 w 266700"/>
                <a:gd name="connsiteY1" fmla="*/ 733425 h 981075"/>
                <a:gd name="connsiteX2" fmla="*/ 38100 w 266700"/>
                <a:gd name="connsiteY2" fmla="*/ 323850 h 981075"/>
                <a:gd name="connsiteX3" fmla="*/ 0 w 266700"/>
                <a:gd name="connsiteY3" fmla="*/ 0 h 981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700" h="981075">
                  <a:moveTo>
                    <a:pt x="266700" y="981075"/>
                  </a:moveTo>
                  <a:cubicBezTo>
                    <a:pt x="242887" y="912019"/>
                    <a:pt x="180975" y="733425"/>
                    <a:pt x="180975" y="733425"/>
                  </a:cubicBezTo>
                  <a:cubicBezTo>
                    <a:pt x="142875" y="623887"/>
                    <a:pt x="68263" y="446088"/>
                    <a:pt x="38100" y="323850"/>
                  </a:cubicBezTo>
                  <a:cubicBezTo>
                    <a:pt x="7938" y="201613"/>
                    <a:pt x="3969" y="100806"/>
                    <a:pt x="0" y="0"/>
                  </a:cubicBezTo>
                </a:path>
              </a:pathLst>
            </a:custGeom>
            <a:ln w="76200">
              <a:solidFill>
                <a:srgbClr val="00B050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cxnSp>
          <p:nvCxnSpPr>
            <p:cNvPr id="48" name="直線コネクタ 47"/>
            <p:cNvCxnSpPr/>
            <p:nvPr/>
          </p:nvCxnSpPr>
          <p:spPr>
            <a:xfrm rot="19200000">
              <a:off x="-1025665" y="6023409"/>
              <a:ext cx="1285884" cy="0"/>
            </a:xfrm>
            <a:prstGeom prst="line">
              <a:avLst/>
            </a:prstGeom>
            <a:ln w="76200">
              <a:solidFill>
                <a:srgbClr val="00B050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角丸四角形 48"/>
          <p:cNvSpPr/>
          <p:nvPr/>
        </p:nvSpPr>
        <p:spPr>
          <a:xfrm>
            <a:off x="857224" y="2428868"/>
            <a:ext cx="7429552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6000" dirty="0" smtClean="0"/>
              <a:t>５００</a:t>
            </a:r>
            <a:r>
              <a:rPr kumimoji="1" lang="en-US" altLang="ja-JP" sz="6000" dirty="0" smtClean="0"/>
              <a:t>m×</a:t>
            </a:r>
            <a:r>
              <a:rPr lang="ja-JP" altLang="en-US" sz="6000" dirty="0" smtClean="0"/>
              <a:t>５</a:t>
            </a:r>
            <a:endParaRPr kumimoji="1" lang="ja-JP" altLang="en-US" sz="6000" dirty="0"/>
          </a:p>
        </p:txBody>
      </p:sp>
      <p:sp>
        <p:nvSpPr>
          <p:cNvPr id="52" name="円/楕円 51"/>
          <p:cNvSpPr/>
          <p:nvPr/>
        </p:nvSpPr>
        <p:spPr>
          <a:xfrm>
            <a:off x="3786182" y="6572272"/>
            <a:ext cx="214314" cy="21431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①</a:t>
            </a:r>
            <a:endParaRPr kumimoji="1" lang="ja-JP" altLang="en-US" sz="1600" dirty="0"/>
          </a:p>
        </p:txBody>
      </p:sp>
      <p:sp>
        <p:nvSpPr>
          <p:cNvPr id="53" name="円/楕円 52"/>
          <p:cNvSpPr/>
          <p:nvPr/>
        </p:nvSpPr>
        <p:spPr>
          <a:xfrm>
            <a:off x="4124322" y="6403202"/>
            <a:ext cx="214314" cy="21431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②</a:t>
            </a:r>
            <a:endParaRPr kumimoji="1" lang="ja-JP" altLang="en-US" sz="1600" dirty="0"/>
          </a:p>
        </p:txBody>
      </p:sp>
      <p:sp>
        <p:nvSpPr>
          <p:cNvPr id="54" name="円/楕円 53"/>
          <p:cNvSpPr/>
          <p:nvPr/>
        </p:nvSpPr>
        <p:spPr>
          <a:xfrm>
            <a:off x="4454524" y="6238895"/>
            <a:ext cx="214314" cy="21431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③</a:t>
            </a:r>
            <a:endParaRPr kumimoji="1" lang="ja-JP" altLang="en-US" sz="1600" dirty="0"/>
          </a:p>
        </p:txBody>
      </p:sp>
      <p:sp>
        <p:nvSpPr>
          <p:cNvPr id="55" name="円/楕円 54"/>
          <p:cNvSpPr/>
          <p:nvPr/>
        </p:nvSpPr>
        <p:spPr>
          <a:xfrm>
            <a:off x="4743451" y="6075382"/>
            <a:ext cx="214314" cy="21431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④</a:t>
            </a:r>
            <a:endParaRPr kumimoji="1" lang="ja-JP" altLang="en-US" sz="1600" dirty="0"/>
          </a:p>
        </p:txBody>
      </p:sp>
      <p:sp>
        <p:nvSpPr>
          <p:cNvPr id="56" name="円/楕円 55"/>
          <p:cNvSpPr/>
          <p:nvPr/>
        </p:nvSpPr>
        <p:spPr>
          <a:xfrm>
            <a:off x="5000628" y="5929330"/>
            <a:ext cx="214314" cy="21431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⑤</a:t>
            </a:r>
            <a:endParaRPr kumimoji="1" lang="ja-JP" altLang="en-US" sz="1600" dirty="0"/>
          </a:p>
        </p:txBody>
      </p:sp>
      <p:sp>
        <p:nvSpPr>
          <p:cNvPr id="16" name="角丸四角形 15"/>
          <p:cNvSpPr/>
          <p:nvPr/>
        </p:nvSpPr>
        <p:spPr>
          <a:xfrm>
            <a:off x="142844" y="142852"/>
            <a:ext cx="3643338" cy="171451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/>
              <a:t>②曲がった道路の</a:t>
            </a:r>
            <a:endParaRPr kumimoji="1" lang="en-US" altLang="ja-JP" sz="3200" dirty="0" smtClean="0"/>
          </a:p>
          <a:p>
            <a:pPr algn="ctr"/>
            <a:endParaRPr kumimoji="1" lang="en-US" altLang="ja-JP" sz="3200" dirty="0" smtClean="0"/>
          </a:p>
          <a:p>
            <a:pPr algn="ctr"/>
            <a:r>
              <a:rPr kumimoji="1" lang="ja-JP" altLang="en-US" sz="3200" dirty="0" err="1" smtClean="0"/>
              <a:t>きょりを</a:t>
            </a:r>
            <a:r>
              <a:rPr kumimoji="1" lang="ja-JP" altLang="en-US" sz="3200" dirty="0" smtClean="0"/>
              <a:t>はかる</a:t>
            </a:r>
            <a:endParaRPr kumimoji="1" lang="ja-JP" altLang="en-US" sz="2800" dirty="0"/>
          </a:p>
        </p:txBody>
      </p:sp>
      <p:sp>
        <p:nvSpPr>
          <p:cNvPr id="57" name="角丸四角形 56"/>
          <p:cNvSpPr/>
          <p:nvPr/>
        </p:nvSpPr>
        <p:spPr>
          <a:xfrm>
            <a:off x="142844" y="142852"/>
            <a:ext cx="3786214" cy="178595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/>
              <a:t>② 曲がった道路の</a:t>
            </a:r>
            <a:endParaRPr kumimoji="1" lang="en-US" altLang="ja-JP" sz="3200" dirty="0" smtClean="0"/>
          </a:p>
          <a:p>
            <a:pPr algn="ctr"/>
            <a:endParaRPr kumimoji="1" lang="en-US" altLang="ja-JP" sz="1600" dirty="0" smtClean="0"/>
          </a:p>
          <a:p>
            <a:pPr algn="ctr"/>
            <a:r>
              <a:rPr kumimoji="1" lang="ja-JP" altLang="en-US" sz="3200" dirty="0" err="1" smtClean="0"/>
              <a:t>きょりを</a:t>
            </a:r>
            <a:r>
              <a:rPr kumimoji="1" lang="ja-JP" altLang="en-US" sz="3200" dirty="0" smtClean="0"/>
              <a:t>はかる</a:t>
            </a:r>
            <a:endParaRPr kumimoji="1" lang="ja-JP" altLang="en-US" sz="2800" dirty="0"/>
          </a:p>
        </p:txBody>
      </p:sp>
      <p:sp>
        <p:nvSpPr>
          <p:cNvPr id="58" name="角丸四角形 57"/>
          <p:cNvSpPr/>
          <p:nvPr/>
        </p:nvSpPr>
        <p:spPr>
          <a:xfrm>
            <a:off x="857224" y="2428868"/>
            <a:ext cx="7429552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6000" dirty="0" smtClean="0"/>
              <a:t>５００</a:t>
            </a:r>
            <a:r>
              <a:rPr kumimoji="1" lang="en-US" altLang="ja-JP" sz="6000" dirty="0" smtClean="0"/>
              <a:t>m×</a:t>
            </a:r>
            <a:r>
              <a:rPr lang="ja-JP" altLang="en-US" sz="6000" dirty="0" smtClean="0"/>
              <a:t>５</a:t>
            </a:r>
            <a:r>
              <a:rPr kumimoji="1" lang="ja-JP" altLang="en-US" sz="6000" dirty="0" smtClean="0"/>
              <a:t>＝２５００</a:t>
            </a:r>
            <a:r>
              <a:rPr kumimoji="1" lang="en-US" altLang="ja-JP" sz="6000" dirty="0" smtClean="0"/>
              <a:t>m</a:t>
            </a:r>
            <a:endParaRPr kumimoji="1" lang="ja-JP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39" grpId="0" animBg="1"/>
      <p:bldP spid="49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800-img008-3.jpg"/>
          <p:cNvPicPr>
            <a:picLocks noChangeAspect="1"/>
          </p:cNvPicPr>
          <p:nvPr/>
        </p:nvPicPr>
        <p:blipFill>
          <a:blip r:embed="rId3" cstate="print"/>
          <a:srcRect t="19049" r="20178" b="183"/>
          <a:stretch>
            <a:fillRect/>
          </a:stretch>
        </p:blipFill>
        <p:spPr>
          <a:xfrm>
            <a:off x="0" y="-24"/>
            <a:ext cx="9205784" cy="6858024"/>
          </a:xfrm>
          <a:prstGeom prst="rect">
            <a:avLst/>
          </a:prstGeom>
        </p:spPr>
      </p:pic>
      <p:grpSp>
        <p:nvGrpSpPr>
          <p:cNvPr id="3" name="グループ化 2"/>
          <p:cNvGrpSpPr/>
          <p:nvPr/>
        </p:nvGrpSpPr>
        <p:grpSpPr>
          <a:xfrm>
            <a:off x="8429652" y="5357826"/>
            <a:ext cx="596118" cy="1272481"/>
            <a:chOff x="9572660" y="4143380"/>
            <a:chExt cx="571504" cy="1143008"/>
          </a:xfrm>
        </p:grpSpPr>
        <p:sp>
          <p:nvSpPr>
            <p:cNvPr id="4" name="正方形/長方形 3"/>
            <p:cNvSpPr/>
            <p:nvPr/>
          </p:nvSpPr>
          <p:spPr>
            <a:xfrm>
              <a:off x="9572660" y="4143380"/>
              <a:ext cx="571504" cy="1143008"/>
            </a:xfrm>
            <a:prstGeom prst="rect">
              <a:avLst/>
            </a:prstGeom>
            <a:solidFill>
              <a:srgbClr val="558ED5">
                <a:alpha val="80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" name="グループ化 11"/>
            <p:cNvGrpSpPr/>
            <p:nvPr/>
          </p:nvGrpSpPr>
          <p:grpSpPr>
            <a:xfrm>
              <a:off x="9644098" y="4214818"/>
              <a:ext cx="428627" cy="1000132"/>
              <a:chOff x="9644098" y="4214818"/>
              <a:chExt cx="428627" cy="1000132"/>
            </a:xfrm>
          </p:grpSpPr>
          <p:cxnSp>
            <p:nvCxnSpPr>
              <p:cNvPr id="6" name="直線コネクタ 5"/>
              <p:cNvCxnSpPr/>
              <p:nvPr/>
            </p:nvCxnSpPr>
            <p:spPr>
              <a:xfrm rot="5400000">
                <a:off x="9358345" y="4714884"/>
                <a:ext cx="100013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線コネクタ 6"/>
              <p:cNvCxnSpPr/>
              <p:nvPr/>
            </p:nvCxnSpPr>
            <p:spPr>
              <a:xfrm rot="5400000">
                <a:off x="9644124" y="4291003"/>
                <a:ext cx="285752" cy="14287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線コネクタ 7"/>
              <p:cNvCxnSpPr/>
              <p:nvPr/>
            </p:nvCxnSpPr>
            <p:spPr>
              <a:xfrm rot="10800000">
                <a:off x="9713154" y="4491046"/>
                <a:ext cx="268155" cy="411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線コネクタ 8"/>
              <p:cNvCxnSpPr/>
              <p:nvPr/>
            </p:nvCxnSpPr>
            <p:spPr>
              <a:xfrm rot="10800000">
                <a:off x="9644098" y="4929198"/>
                <a:ext cx="42862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" name="円/楕円 13"/>
          <p:cNvSpPr/>
          <p:nvPr/>
        </p:nvSpPr>
        <p:spPr>
          <a:xfrm>
            <a:off x="4500562" y="0"/>
            <a:ext cx="214314" cy="21431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8" name="図 27" descr="縮尺２万５０００分の１.jpg"/>
          <p:cNvPicPr>
            <a:picLocks noChangeAspect="1"/>
          </p:cNvPicPr>
          <p:nvPr/>
        </p:nvPicPr>
        <p:blipFill>
          <a:blip r:embed="rId4" cstate="print"/>
          <a:srcRect l="7228" t="37398" r="-380" b="11053"/>
          <a:stretch>
            <a:fillRect/>
          </a:stretch>
        </p:blipFill>
        <p:spPr>
          <a:xfrm>
            <a:off x="3367992" y="6143644"/>
            <a:ext cx="2001787" cy="39387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7" name="円/楕円 36"/>
          <p:cNvSpPr/>
          <p:nvPr/>
        </p:nvSpPr>
        <p:spPr>
          <a:xfrm>
            <a:off x="8572528" y="2928934"/>
            <a:ext cx="214314" cy="21431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角丸四角形 40"/>
          <p:cNvSpPr/>
          <p:nvPr/>
        </p:nvSpPr>
        <p:spPr>
          <a:xfrm>
            <a:off x="7000892" y="4286256"/>
            <a:ext cx="1928826" cy="78581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ja-JP" altLang="en-US" sz="2400" b="1" dirty="0" smtClean="0"/>
              <a:t>Ｂ：</a:t>
            </a:r>
            <a:r>
              <a:rPr kumimoji="1" lang="ja-JP" altLang="en-US" sz="2400" b="1" dirty="0" smtClean="0"/>
              <a:t>学校から</a:t>
            </a:r>
            <a:endParaRPr kumimoji="1" lang="en-US" altLang="ja-JP" sz="2400" b="1" dirty="0" smtClean="0"/>
          </a:p>
          <a:p>
            <a:pPr algn="r"/>
            <a:r>
              <a:rPr lang="ja-JP" altLang="en-US" sz="2400" b="1" dirty="0" smtClean="0"/>
              <a:t>古熊神社</a:t>
            </a:r>
            <a:endParaRPr kumimoji="1" lang="ja-JP" altLang="en-US" sz="2400" b="1" dirty="0"/>
          </a:p>
        </p:txBody>
      </p:sp>
      <p:grpSp>
        <p:nvGrpSpPr>
          <p:cNvPr id="31" name="グループ化 30"/>
          <p:cNvGrpSpPr/>
          <p:nvPr/>
        </p:nvGrpSpPr>
        <p:grpSpPr>
          <a:xfrm>
            <a:off x="28575" y="171450"/>
            <a:ext cx="5129213" cy="5929313"/>
            <a:chOff x="28575" y="171450"/>
            <a:chExt cx="5129213" cy="5929313"/>
          </a:xfrm>
        </p:grpSpPr>
        <p:sp>
          <p:nvSpPr>
            <p:cNvPr id="20" name="フリーフォーム 19"/>
            <p:cNvSpPr/>
            <p:nvPr/>
          </p:nvSpPr>
          <p:spPr>
            <a:xfrm>
              <a:off x="42863" y="5229225"/>
              <a:ext cx="785812" cy="871538"/>
            </a:xfrm>
            <a:custGeom>
              <a:avLst/>
              <a:gdLst>
                <a:gd name="connsiteX0" fmla="*/ 785812 w 785812"/>
                <a:gd name="connsiteY0" fmla="*/ 871538 h 871538"/>
                <a:gd name="connsiteX1" fmla="*/ 0 w 785812"/>
                <a:gd name="connsiteY1" fmla="*/ 0 h 871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85812" h="871538">
                  <a:moveTo>
                    <a:pt x="785812" y="871538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2060"/>
              </a:solidFill>
              <a:tailEnd type="arrow"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 20"/>
            <p:cNvSpPr/>
            <p:nvPr/>
          </p:nvSpPr>
          <p:spPr>
            <a:xfrm>
              <a:off x="28575" y="1057275"/>
              <a:ext cx="5114925" cy="4186238"/>
            </a:xfrm>
            <a:custGeom>
              <a:avLst/>
              <a:gdLst>
                <a:gd name="connsiteX0" fmla="*/ 0 w 5114925"/>
                <a:gd name="connsiteY0" fmla="*/ 4186238 h 4186238"/>
                <a:gd name="connsiteX1" fmla="*/ 942975 w 5114925"/>
                <a:gd name="connsiteY1" fmla="*/ 3357563 h 4186238"/>
                <a:gd name="connsiteX2" fmla="*/ 1871663 w 5114925"/>
                <a:gd name="connsiteY2" fmla="*/ 2571750 h 4186238"/>
                <a:gd name="connsiteX3" fmla="*/ 3114675 w 5114925"/>
                <a:gd name="connsiteY3" fmla="*/ 1800225 h 4186238"/>
                <a:gd name="connsiteX4" fmla="*/ 3729038 w 5114925"/>
                <a:gd name="connsiteY4" fmla="*/ 1314450 h 4186238"/>
                <a:gd name="connsiteX5" fmla="*/ 4357688 w 5114925"/>
                <a:gd name="connsiteY5" fmla="*/ 614363 h 4186238"/>
                <a:gd name="connsiteX6" fmla="*/ 4857750 w 5114925"/>
                <a:gd name="connsiteY6" fmla="*/ 200025 h 4186238"/>
                <a:gd name="connsiteX7" fmla="*/ 5114925 w 5114925"/>
                <a:gd name="connsiteY7" fmla="*/ 0 h 4186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4925" h="4186238">
                  <a:moveTo>
                    <a:pt x="0" y="4186238"/>
                  </a:moveTo>
                  <a:lnTo>
                    <a:pt x="942975" y="3357563"/>
                  </a:lnTo>
                  <a:cubicBezTo>
                    <a:pt x="1254919" y="3088482"/>
                    <a:pt x="1509713" y="2831306"/>
                    <a:pt x="1871663" y="2571750"/>
                  </a:cubicBezTo>
                  <a:cubicBezTo>
                    <a:pt x="2233613" y="2312194"/>
                    <a:pt x="2805113" y="2009775"/>
                    <a:pt x="3114675" y="1800225"/>
                  </a:cubicBezTo>
                  <a:cubicBezTo>
                    <a:pt x="3424238" y="1590675"/>
                    <a:pt x="3521869" y="1512094"/>
                    <a:pt x="3729038" y="1314450"/>
                  </a:cubicBezTo>
                  <a:cubicBezTo>
                    <a:pt x="3936207" y="1116806"/>
                    <a:pt x="4169569" y="800101"/>
                    <a:pt x="4357688" y="614363"/>
                  </a:cubicBezTo>
                  <a:cubicBezTo>
                    <a:pt x="4545807" y="428626"/>
                    <a:pt x="4731544" y="302419"/>
                    <a:pt x="4857750" y="200025"/>
                  </a:cubicBezTo>
                  <a:cubicBezTo>
                    <a:pt x="4983956" y="97631"/>
                    <a:pt x="5049440" y="48815"/>
                    <a:pt x="5114925" y="0"/>
                  </a:cubicBezTo>
                </a:path>
              </a:pathLst>
            </a:custGeom>
            <a:ln w="38100">
              <a:solidFill>
                <a:srgbClr val="002060"/>
              </a:solidFill>
              <a:tailEnd type="arrow"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2" name="フリーフォーム 21"/>
            <p:cNvSpPr/>
            <p:nvPr/>
          </p:nvSpPr>
          <p:spPr>
            <a:xfrm>
              <a:off x="4581525" y="171450"/>
              <a:ext cx="576263" cy="900113"/>
            </a:xfrm>
            <a:custGeom>
              <a:avLst/>
              <a:gdLst>
                <a:gd name="connsiteX0" fmla="*/ 576263 w 576263"/>
                <a:gd name="connsiteY0" fmla="*/ 900113 h 900113"/>
                <a:gd name="connsiteX1" fmla="*/ 147638 w 576263"/>
                <a:gd name="connsiteY1" fmla="*/ 428625 h 900113"/>
                <a:gd name="connsiteX2" fmla="*/ 19050 w 576263"/>
                <a:gd name="connsiteY2" fmla="*/ 271463 h 900113"/>
                <a:gd name="connsiteX3" fmla="*/ 33338 w 576263"/>
                <a:gd name="connsiteY3" fmla="*/ 0 h 900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6263" h="900113">
                  <a:moveTo>
                    <a:pt x="576263" y="900113"/>
                  </a:moveTo>
                  <a:lnTo>
                    <a:pt x="147638" y="428625"/>
                  </a:lnTo>
                  <a:cubicBezTo>
                    <a:pt x="54769" y="323850"/>
                    <a:pt x="38100" y="342901"/>
                    <a:pt x="19050" y="271463"/>
                  </a:cubicBezTo>
                  <a:cubicBezTo>
                    <a:pt x="0" y="200026"/>
                    <a:pt x="16669" y="100013"/>
                    <a:pt x="33338" y="0"/>
                  </a:cubicBezTo>
                </a:path>
              </a:pathLst>
            </a:custGeom>
            <a:ln w="38100">
              <a:solidFill>
                <a:srgbClr val="002060"/>
              </a:solidFill>
              <a:tailEnd type="arrow"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842963" y="2997518"/>
            <a:ext cx="7772401" cy="3803332"/>
            <a:chOff x="842963" y="2997518"/>
            <a:chExt cx="7772401" cy="3803332"/>
          </a:xfrm>
        </p:grpSpPr>
        <p:sp>
          <p:nvSpPr>
            <p:cNvPr id="23" name="フリーフォーム 22"/>
            <p:cNvSpPr/>
            <p:nvPr/>
          </p:nvSpPr>
          <p:spPr>
            <a:xfrm>
              <a:off x="842963" y="6100763"/>
              <a:ext cx="628650" cy="671512"/>
            </a:xfrm>
            <a:custGeom>
              <a:avLst/>
              <a:gdLst>
                <a:gd name="connsiteX0" fmla="*/ 0 w 628650"/>
                <a:gd name="connsiteY0" fmla="*/ 0 h 671512"/>
                <a:gd name="connsiteX1" fmla="*/ 628650 w 628650"/>
                <a:gd name="connsiteY1" fmla="*/ 671512 h 671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28650" h="671512">
                  <a:moveTo>
                    <a:pt x="0" y="0"/>
                  </a:moveTo>
                  <a:lnTo>
                    <a:pt x="628650" y="671512"/>
                  </a:lnTo>
                </a:path>
              </a:pathLst>
            </a:custGeom>
            <a:ln>
              <a:tailEnd type="arrow"/>
            </a:ln>
            <a:effectLst>
              <a:glow rad="228600">
                <a:schemeClr val="accent6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 23"/>
            <p:cNvSpPr/>
            <p:nvPr/>
          </p:nvSpPr>
          <p:spPr>
            <a:xfrm>
              <a:off x="1500188" y="4614863"/>
              <a:ext cx="2714625" cy="2185987"/>
            </a:xfrm>
            <a:custGeom>
              <a:avLst/>
              <a:gdLst>
                <a:gd name="connsiteX0" fmla="*/ 0 w 2714625"/>
                <a:gd name="connsiteY0" fmla="*/ 2185987 h 2185987"/>
                <a:gd name="connsiteX1" fmla="*/ 1971675 w 2714625"/>
                <a:gd name="connsiteY1" fmla="*/ 714375 h 2185987"/>
                <a:gd name="connsiteX2" fmla="*/ 2386012 w 2714625"/>
                <a:gd name="connsiteY2" fmla="*/ 357187 h 2185987"/>
                <a:gd name="connsiteX3" fmla="*/ 2714625 w 2714625"/>
                <a:gd name="connsiteY3" fmla="*/ 0 h 2185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14625" h="2185987">
                  <a:moveTo>
                    <a:pt x="0" y="2185987"/>
                  </a:moveTo>
                  <a:lnTo>
                    <a:pt x="1971675" y="714375"/>
                  </a:lnTo>
                  <a:cubicBezTo>
                    <a:pt x="2369344" y="409575"/>
                    <a:pt x="2262187" y="476249"/>
                    <a:pt x="2386012" y="357187"/>
                  </a:cubicBezTo>
                  <a:cubicBezTo>
                    <a:pt x="2509837" y="238125"/>
                    <a:pt x="2612231" y="119062"/>
                    <a:pt x="2714625" y="0"/>
                  </a:cubicBezTo>
                </a:path>
              </a:pathLst>
            </a:custGeom>
            <a:ln>
              <a:tailEnd type="arrow"/>
            </a:ln>
            <a:effectLst>
              <a:glow rad="228600">
                <a:schemeClr val="accent6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5" name="フリーフォーム 24"/>
            <p:cNvSpPr/>
            <p:nvPr/>
          </p:nvSpPr>
          <p:spPr>
            <a:xfrm>
              <a:off x="4229100" y="4629150"/>
              <a:ext cx="1228725" cy="1271588"/>
            </a:xfrm>
            <a:custGeom>
              <a:avLst/>
              <a:gdLst>
                <a:gd name="connsiteX0" fmla="*/ 0 w 1228725"/>
                <a:gd name="connsiteY0" fmla="*/ 0 h 1271588"/>
                <a:gd name="connsiteX1" fmla="*/ 557213 w 1228725"/>
                <a:gd name="connsiteY1" fmla="*/ 571500 h 1271588"/>
                <a:gd name="connsiteX2" fmla="*/ 1228725 w 1228725"/>
                <a:gd name="connsiteY2" fmla="*/ 1271588 h 1271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28725" h="1271588">
                  <a:moveTo>
                    <a:pt x="0" y="0"/>
                  </a:moveTo>
                  <a:lnTo>
                    <a:pt x="557213" y="571500"/>
                  </a:lnTo>
                  <a:lnTo>
                    <a:pt x="1228725" y="1271588"/>
                  </a:lnTo>
                </a:path>
              </a:pathLst>
            </a:custGeom>
            <a:ln>
              <a:tailEnd type="arrow"/>
            </a:ln>
            <a:effectLst>
              <a:glow rad="228600">
                <a:schemeClr val="accent6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6" name="フリーフォーム 25"/>
            <p:cNvSpPr/>
            <p:nvPr/>
          </p:nvSpPr>
          <p:spPr>
            <a:xfrm>
              <a:off x="5486400" y="3045619"/>
              <a:ext cx="1557338" cy="2883694"/>
            </a:xfrm>
            <a:custGeom>
              <a:avLst/>
              <a:gdLst>
                <a:gd name="connsiteX0" fmla="*/ 0 w 1557338"/>
                <a:gd name="connsiteY0" fmla="*/ 2883694 h 2883694"/>
                <a:gd name="connsiteX1" fmla="*/ 385763 w 1557338"/>
                <a:gd name="connsiteY1" fmla="*/ 2569369 h 2883694"/>
                <a:gd name="connsiteX2" fmla="*/ 871538 w 1557338"/>
                <a:gd name="connsiteY2" fmla="*/ 2097881 h 2883694"/>
                <a:gd name="connsiteX3" fmla="*/ 1042988 w 1557338"/>
                <a:gd name="connsiteY3" fmla="*/ 1812131 h 2883694"/>
                <a:gd name="connsiteX4" fmla="*/ 1271588 w 1557338"/>
                <a:gd name="connsiteY4" fmla="*/ 1512094 h 2883694"/>
                <a:gd name="connsiteX5" fmla="*/ 1414463 w 1557338"/>
                <a:gd name="connsiteY5" fmla="*/ 1283494 h 2883694"/>
                <a:gd name="connsiteX6" fmla="*/ 1457325 w 1557338"/>
                <a:gd name="connsiteY6" fmla="*/ 740569 h 2883694"/>
                <a:gd name="connsiteX7" fmla="*/ 1471613 w 1557338"/>
                <a:gd name="connsiteY7" fmla="*/ 426244 h 2883694"/>
                <a:gd name="connsiteX8" fmla="*/ 1528763 w 1557338"/>
                <a:gd name="connsiteY8" fmla="*/ 69056 h 2883694"/>
                <a:gd name="connsiteX9" fmla="*/ 1557338 w 1557338"/>
                <a:gd name="connsiteY9" fmla="*/ 11906 h 2883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57338" h="2883694">
                  <a:moveTo>
                    <a:pt x="0" y="2883694"/>
                  </a:moveTo>
                  <a:cubicBezTo>
                    <a:pt x="120253" y="2792016"/>
                    <a:pt x="240507" y="2700338"/>
                    <a:pt x="385763" y="2569369"/>
                  </a:cubicBezTo>
                  <a:cubicBezTo>
                    <a:pt x="531019" y="2438400"/>
                    <a:pt x="762001" y="2224087"/>
                    <a:pt x="871538" y="2097881"/>
                  </a:cubicBezTo>
                  <a:cubicBezTo>
                    <a:pt x="981076" y="1971675"/>
                    <a:pt x="976313" y="1909762"/>
                    <a:pt x="1042988" y="1812131"/>
                  </a:cubicBezTo>
                  <a:cubicBezTo>
                    <a:pt x="1109663" y="1714500"/>
                    <a:pt x="1209676" y="1600200"/>
                    <a:pt x="1271588" y="1512094"/>
                  </a:cubicBezTo>
                  <a:cubicBezTo>
                    <a:pt x="1333501" y="1423988"/>
                    <a:pt x="1383507" y="1412081"/>
                    <a:pt x="1414463" y="1283494"/>
                  </a:cubicBezTo>
                  <a:cubicBezTo>
                    <a:pt x="1445419" y="1154907"/>
                    <a:pt x="1447800" y="883444"/>
                    <a:pt x="1457325" y="740569"/>
                  </a:cubicBezTo>
                  <a:cubicBezTo>
                    <a:pt x="1466850" y="597694"/>
                    <a:pt x="1459707" y="538163"/>
                    <a:pt x="1471613" y="426244"/>
                  </a:cubicBezTo>
                  <a:cubicBezTo>
                    <a:pt x="1483519" y="314325"/>
                    <a:pt x="1514476" y="138112"/>
                    <a:pt x="1528763" y="69056"/>
                  </a:cubicBezTo>
                  <a:cubicBezTo>
                    <a:pt x="1543051" y="0"/>
                    <a:pt x="1550194" y="5953"/>
                    <a:pt x="1557338" y="11906"/>
                  </a:cubicBezTo>
                </a:path>
              </a:pathLst>
            </a:custGeom>
            <a:ln>
              <a:tailEnd type="arrow"/>
            </a:ln>
            <a:effectLst>
              <a:glow rad="228600">
                <a:schemeClr val="accent6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7" name="フリーフォーム 26"/>
            <p:cNvSpPr/>
            <p:nvPr/>
          </p:nvSpPr>
          <p:spPr>
            <a:xfrm>
              <a:off x="7015164" y="2997518"/>
              <a:ext cx="1600200" cy="45719"/>
            </a:xfrm>
            <a:custGeom>
              <a:avLst/>
              <a:gdLst>
                <a:gd name="connsiteX0" fmla="*/ 0 w 1571625"/>
                <a:gd name="connsiteY0" fmla="*/ 0 h 28575"/>
                <a:gd name="connsiteX1" fmla="*/ 1571625 w 1571625"/>
                <a:gd name="connsiteY1" fmla="*/ 28575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71625" h="28575">
                  <a:moveTo>
                    <a:pt x="0" y="0"/>
                  </a:moveTo>
                  <a:lnTo>
                    <a:pt x="1571625" y="28575"/>
                  </a:lnTo>
                </a:path>
              </a:pathLst>
            </a:custGeom>
            <a:ln>
              <a:tailEnd type="arrow"/>
            </a:ln>
            <a:effectLst>
              <a:glow rad="228600">
                <a:schemeClr val="accent6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sp>
        <p:nvSpPr>
          <p:cNvPr id="13" name="円/楕円 12"/>
          <p:cNvSpPr/>
          <p:nvPr/>
        </p:nvSpPr>
        <p:spPr>
          <a:xfrm>
            <a:off x="714348" y="6000768"/>
            <a:ext cx="214314" cy="21431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角丸四角形 35"/>
          <p:cNvSpPr/>
          <p:nvPr/>
        </p:nvSpPr>
        <p:spPr>
          <a:xfrm>
            <a:off x="785786" y="2285992"/>
            <a:ext cx="1928826" cy="7858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kumimoji="1" lang="ja-JP" altLang="en-US" sz="2400" b="1" dirty="0" smtClean="0"/>
              <a:t>Ａ：学校から</a:t>
            </a:r>
            <a:endParaRPr kumimoji="1" lang="en-US" altLang="ja-JP" sz="2400" b="1" dirty="0" smtClean="0"/>
          </a:p>
          <a:p>
            <a:pPr algn="r"/>
            <a:r>
              <a:rPr kumimoji="1" lang="ja-JP" altLang="en-US" sz="2400" b="1" dirty="0" smtClean="0"/>
              <a:t>香山公園</a:t>
            </a:r>
            <a:endParaRPr kumimoji="1" lang="ja-JP" altLang="en-US" sz="2400" b="1" dirty="0"/>
          </a:p>
        </p:txBody>
      </p:sp>
      <p:sp>
        <p:nvSpPr>
          <p:cNvPr id="32" name="角丸四角形 31"/>
          <p:cNvSpPr/>
          <p:nvPr/>
        </p:nvSpPr>
        <p:spPr>
          <a:xfrm>
            <a:off x="142844" y="142852"/>
            <a:ext cx="3786214" cy="178595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/>
              <a:t>② 曲がった道路の</a:t>
            </a:r>
            <a:endParaRPr kumimoji="1" lang="en-US" altLang="ja-JP" sz="3200" dirty="0" smtClean="0"/>
          </a:p>
          <a:p>
            <a:pPr algn="ctr"/>
            <a:endParaRPr kumimoji="1" lang="en-US" altLang="ja-JP" sz="1600" dirty="0" smtClean="0"/>
          </a:p>
          <a:p>
            <a:pPr algn="ctr"/>
            <a:r>
              <a:rPr kumimoji="1" lang="ja-JP" altLang="en-US" sz="3200" dirty="0" err="1" smtClean="0"/>
              <a:t>きょりを</a:t>
            </a:r>
            <a:r>
              <a:rPr kumimoji="1" lang="ja-JP" altLang="en-US" sz="3200" dirty="0" smtClean="0"/>
              <a:t>はかる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42844" y="714356"/>
            <a:ext cx="900115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この地図の作成に当たっては、国土地理院長の承認を得て、同院発行の数値地図</a:t>
            </a:r>
            <a:r>
              <a:rPr kumimoji="1" lang="en-US" altLang="ja-JP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200000</a:t>
            </a:r>
            <a:r>
              <a:rPr kumimoji="1" lang="ja-JP" alt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（地図画像）、数値地図</a:t>
            </a:r>
            <a:r>
              <a:rPr kumimoji="1" lang="en-US" altLang="ja-JP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50000</a:t>
            </a:r>
            <a:r>
              <a:rPr kumimoji="1" lang="ja-JP" alt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（地図画像）及び数値地図</a:t>
            </a:r>
            <a:r>
              <a:rPr kumimoji="1" lang="en-US" altLang="ja-JP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50m</a:t>
            </a:r>
            <a:r>
              <a:rPr kumimoji="1" lang="ja-JP" alt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メッシュ（標高）を使用した。</a:t>
            </a:r>
            <a:endParaRPr kumimoji="1" lang="en-US" altLang="ja-JP" sz="4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（承認番号　平</a:t>
            </a:r>
            <a:r>
              <a:rPr lang="en-US" altLang="ja-JP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21</a:t>
            </a:r>
            <a:r>
              <a:rPr lang="ja-JP" alt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業使、第</a:t>
            </a:r>
            <a:r>
              <a:rPr lang="en-US" altLang="ja-JP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684</a:t>
            </a:r>
            <a:r>
              <a:rPr lang="ja-JP" alt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号）</a:t>
            </a:r>
            <a:endParaRPr kumimoji="1" lang="ja-JP" alt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35753" y="785794"/>
            <a:ext cx="807249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ja-JP" altLang="en-US" sz="6000" dirty="0" smtClean="0">
                <a:solidFill>
                  <a:schemeClr val="bg1"/>
                </a:solidFill>
              </a:rPr>
              <a:t>しゅくしゃくを使うと</a:t>
            </a:r>
            <a:endParaRPr lang="en-US" altLang="ja-JP" sz="6000" dirty="0" smtClean="0">
              <a:solidFill>
                <a:schemeClr val="bg1"/>
              </a:solidFill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ja-JP" altLang="en-US" sz="6000" dirty="0" smtClean="0">
                <a:solidFill>
                  <a:schemeClr val="bg1"/>
                </a:solidFill>
              </a:rPr>
              <a:t>じっさいの</a:t>
            </a:r>
            <a:r>
              <a:rPr lang="ja-JP" altLang="en-US" sz="6000" dirty="0" err="1" smtClean="0">
                <a:solidFill>
                  <a:schemeClr val="bg1"/>
                </a:solidFill>
              </a:rPr>
              <a:t>きょりを</a:t>
            </a:r>
            <a:endParaRPr lang="en-US" altLang="ja-JP" sz="6000" dirty="0" smtClean="0">
              <a:solidFill>
                <a:schemeClr val="bg1"/>
              </a:solidFill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ja-JP" altLang="en-US" sz="6000" dirty="0" smtClean="0">
                <a:solidFill>
                  <a:schemeClr val="bg1"/>
                </a:solidFill>
              </a:rPr>
              <a:t>はかることができます。</a:t>
            </a:r>
            <a:endParaRPr lang="ja-JP" altLang="en-US" dirty="0" smtClean="0">
              <a:solidFill>
                <a:schemeClr val="bg1"/>
              </a:solidFill>
            </a:endParaRPr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800-img008-3.jpg"/>
          <p:cNvPicPr>
            <a:picLocks noChangeAspect="1"/>
          </p:cNvPicPr>
          <p:nvPr/>
        </p:nvPicPr>
        <p:blipFill>
          <a:blip r:embed="rId3" cstate="print"/>
          <a:srcRect t="23233" r="31428" b="69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3" name="グループ化 2"/>
          <p:cNvGrpSpPr/>
          <p:nvPr/>
        </p:nvGrpSpPr>
        <p:grpSpPr>
          <a:xfrm>
            <a:off x="8429652" y="5357826"/>
            <a:ext cx="596118" cy="1272481"/>
            <a:chOff x="9572660" y="4143380"/>
            <a:chExt cx="571504" cy="1143008"/>
          </a:xfrm>
        </p:grpSpPr>
        <p:sp>
          <p:nvSpPr>
            <p:cNvPr id="4" name="正方形/長方形 3"/>
            <p:cNvSpPr/>
            <p:nvPr/>
          </p:nvSpPr>
          <p:spPr>
            <a:xfrm>
              <a:off x="9572660" y="4143380"/>
              <a:ext cx="571504" cy="1143008"/>
            </a:xfrm>
            <a:prstGeom prst="rect">
              <a:avLst/>
            </a:prstGeom>
            <a:solidFill>
              <a:srgbClr val="558ED5">
                <a:alpha val="80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" name="グループ化 11"/>
            <p:cNvGrpSpPr/>
            <p:nvPr/>
          </p:nvGrpSpPr>
          <p:grpSpPr>
            <a:xfrm>
              <a:off x="9644098" y="4214818"/>
              <a:ext cx="428627" cy="1000132"/>
              <a:chOff x="9644098" y="4214818"/>
              <a:chExt cx="428627" cy="1000132"/>
            </a:xfrm>
          </p:grpSpPr>
          <p:cxnSp>
            <p:nvCxnSpPr>
              <p:cNvPr id="6" name="直線コネクタ 5"/>
              <p:cNvCxnSpPr/>
              <p:nvPr/>
            </p:nvCxnSpPr>
            <p:spPr>
              <a:xfrm rot="5400000">
                <a:off x="9358345" y="4714884"/>
                <a:ext cx="100013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線コネクタ 6"/>
              <p:cNvCxnSpPr/>
              <p:nvPr/>
            </p:nvCxnSpPr>
            <p:spPr>
              <a:xfrm rot="5400000">
                <a:off x="9644124" y="4291003"/>
                <a:ext cx="285752" cy="14287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線コネクタ 7"/>
              <p:cNvCxnSpPr/>
              <p:nvPr/>
            </p:nvCxnSpPr>
            <p:spPr>
              <a:xfrm rot="10800000" flipV="1">
                <a:off x="9713154" y="4483902"/>
                <a:ext cx="304182" cy="714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線コネクタ 8"/>
              <p:cNvCxnSpPr/>
              <p:nvPr/>
            </p:nvCxnSpPr>
            <p:spPr>
              <a:xfrm rot="10800000">
                <a:off x="9644098" y="4929198"/>
                <a:ext cx="42862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" name="角丸四角形 11"/>
          <p:cNvSpPr/>
          <p:nvPr/>
        </p:nvSpPr>
        <p:spPr>
          <a:xfrm>
            <a:off x="4786314" y="142852"/>
            <a:ext cx="4214842" cy="30003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/>
              <a:t>学校から</a:t>
            </a:r>
            <a:endParaRPr kumimoji="1" lang="en-US" altLang="ja-JP" sz="3600" dirty="0" smtClean="0"/>
          </a:p>
          <a:p>
            <a:pPr algn="ctr"/>
            <a:r>
              <a:rPr kumimoji="1" lang="ja-JP" altLang="en-US" sz="3600" dirty="0" smtClean="0"/>
              <a:t>県庁までの</a:t>
            </a:r>
            <a:endParaRPr kumimoji="1" lang="en-US" altLang="ja-JP" sz="3600" dirty="0" smtClean="0"/>
          </a:p>
          <a:p>
            <a:pPr algn="ctr"/>
            <a:r>
              <a:rPr kumimoji="1" lang="ja-JP" altLang="en-US" sz="3600" dirty="0" err="1" smtClean="0"/>
              <a:t>きょりを</a:t>
            </a:r>
            <a:endParaRPr kumimoji="1" lang="en-US" altLang="ja-JP" sz="3600" dirty="0" smtClean="0"/>
          </a:p>
          <a:p>
            <a:pPr algn="ctr"/>
            <a:r>
              <a:rPr kumimoji="1" lang="ja-JP" altLang="en-US" sz="3600" dirty="0" smtClean="0"/>
              <a:t>しゅくしゃくを使って</a:t>
            </a:r>
            <a:endParaRPr kumimoji="1" lang="en-US" altLang="ja-JP" sz="3600" dirty="0" smtClean="0"/>
          </a:p>
          <a:p>
            <a:pPr algn="ctr"/>
            <a:r>
              <a:rPr kumimoji="1" lang="ja-JP" altLang="en-US" sz="3600" dirty="0" smtClean="0"/>
              <a:t>調べよう。</a:t>
            </a:r>
            <a:endParaRPr kumimoji="1" lang="ja-JP" altLang="en-US" sz="3600" dirty="0"/>
          </a:p>
        </p:txBody>
      </p:sp>
      <p:sp>
        <p:nvSpPr>
          <p:cNvPr id="13" name="円/楕円 12"/>
          <p:cNvSpPr/>
          <p:nvPr/>
        </p:nvSpPr>
        <p:spPr>
          <a:xfrm>
            <a:off x="928662" y="6429396"/>
            <a:ext cx="214314" cy="21431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4271961" y="852469"/>
            <a:ext cx="214314" cy="21431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5" name="図 14" descr="縮尺２万５０００分の１.jpg"/>
          <p:cNvPicPr>
            <a:picLocks noChangeAspect="1"/>
          </p:cNvPicPr>
          <p:nvPr/>
        </p:nvPicPr>
        <p:blipFill>
          <a:blip r:embed="rId4" cstate="print"/>
          <a:srcRect l="7228" t="40430" r="-380" b="11053"/>
          <a:stretch>
            <a:fillRect/>
          </a:stretch>
        </p:blipFill>
        <p:spPr>
          <a:xfrm>
            <a:off x="3414713" y="6286520"/>
            <a:ext cx="2314574" cy="42862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800-img008-3.jpg"/>
          <p:cNvPicPr>
            <a:picLocks noChangeAspect="1"/>
          </p:cNvPicPr>
          <p:nvPr/>
        </p:nvPicPr>
        <p:blipFill>
          <a:blip r:embed="rId3" cstate="print"/>
          <a:srcRect t="23233" r="31428" b="69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3" name="グループ化 2"/>
          <p:cNvGrpSpPr/>
          <p:nvPr/>
        </p:nvGrpSpPr>
        <p:grpSpPr>
          <a:xfrm>
            <a:off x="8429652" y="5357826"/>
            <a:ext cx="596118" cy="1272481"/>
            <a:chOff x="9572660" y="4143380"/>
            <a:chExt cx="571504" cy="1143008"/>
          </a:xfrm>
        </p:grpSpPr>
        <p:sp>
          <p:nvSpPr>
            <p:cNvPr id="4" name="正方形/長方形 3"/>
            <p:cNvSpPr/>
            <p:nvPr/>
          </p:nvSpPr>
          <p:spPr>
            <a:xfrm>
              <a:off x="9572660" y="4143380"/>
              <a:ext cx="571504" cy="1143008"/>
            </a:xfrm>
            <a:prstGeom prst="rect">
              <a:avLst/>
            </a:prstGeom>
            <a:solidFill>
              <a:srgbClr val="558ED5">
                <a:alpha val="80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" name="グループ化 11"/>
            <p:cNvGrpSpPr/>
            <p:nvPr/>
          </p:nvGrpSpPr>
          <p:grpSpPr>
            <a:xfrm>
              <a:off x="9644098" y="4214818"/>
              <a:ext cx="428627" cy="1000132"/>
              <a:chOff x="9644098" y="4214818"/>
              <a:chExt cx="428627" cy="1000132"/>
            </a:xfrm>
          </p:grpSpPr>
          <p:cxnSp>
            <p:nvCxnSpPr>
              <p:cNvPr id="6" name="直線コネクタ 5"/>
              <p:cNvCxnSpPr/>
              <p:nvPr/>
            </p:nvCxnSpPr>
            <p:spPr>
              <a:xfrm rot="5400000">
                <a:off x="9358345" y="4714884"/>
                <a:ext cx="100013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線コネクタ 6"/>
              <p:cNvCxnSpPr/>
              <p:nvPr/>
            </p:nvCxnSpPr>
            <p:spPr>
              <a:xfrm rot="5400000">
                <a:off x="9644124" y="4291003"/>
                <a:ext cx="285752" cy="14287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線コネクタ 7"/>
              <p:cNvCxnSpPr/>
              <p:nvPr/>
            </p:nvCxnSpPr>
            <p:spPr>
              <a:xfrm rot="10800000" flipV="1">
                <a:off x="9713154" y="4483902"/>
                <a:ext cx="292173" cy="714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線コネクタ 8"/>
              <p:cNvCxnSpPr/>
              <p:nvPr/>
            </p:nvCxnSpPr>
            <p:spPr>
              <a:xfrm rot="10800000">
                <a:off x="9644098" y="4929198"/>
                <a:ext cx="42862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円/楕円 12"/>
          <p:cNvSpPr/>
          <p:nvPr/>
        </p:nvSpPr>
        <p:spPr>
          <a:xfrm>
            <a:off x="928662" y="6429396"/>
            <a:ext cx="214314" cy="21431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4271961" y="852469"/>
            <a:ext cx="214314" cy="21431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142844" y="142852"/>
            <a:ext cx="3643338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①直線でむすんだ</a:t>
            </a:r>
            <a:endParaRPr kumimoji="1" lang="en-US" altLang="ja-JP" sz="3200" dirty="0" smtClean="0"/>
          </a:p>
          <a:p>
            <a:pPr algn="ctr"/>
            <a:endParaRPr kumimoji="1" lang="en-US" altLang="ja-JP" sz="3200" dirty="0" smtClean="0"/>
          </a:p>
          <a:p>
            <a:pPr algn="ctr"/>
            <a:r>
              <a:rPr kumimoji="1" lang="ja-JP" altLang="en-US" sz="3200" dirty="0" err="1" smtClean="0"/>
              <a:t>きょりを</a:t>
            </a:r>
            <a:r>
              <a:rPr kumimoji="1" lang="ja-JP" altLang="en-US" sz="3200" dirty="0" smtClean="0"/>
              <a:t>はかる</a:t>
            </a:r>
            <a:endParaRPr kumimoji="1" lang="ja-JP" altLang="en-US" sz="2800" dirty="0"/>
          </a:p>
        </p:txBody>
      </p:sp>
      <p:cxnSp>
        <p:nvCxnSpPr>
          <p:cNvPr id="16" name="直線矢印コネクタ 15"/>
          <p:cNvCxnSpPr/>
          <p:nvPr/>
        </p:nvCxnSpPr>
        <p:spPr>
          <a:xfrm rot="5400000" flipH="1" flipV="1">
            <a:off x="-90485" y="2062162"/>
            <a:ext cx="5581648" cy="334327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図 18" descr="縮尺２万５０００分の１.jpg"/>
          <p:cNvPicPr>
            <a:picLocks noChangeAspect="1"/>
          </p:cNvPicPr>
          <p:nvPr/>
        </p:nvPicPr>
        <p:blipFill>
          <a:blip r:embed="rId4" cstate="print"/>
          <a:srcRect l="7228" t="40430" r="-380" b="11053"/>
          <a:stretch>
            <a:fillRect/>
          </a:stretch>
        </p:blipFill>
        <p:spPr>
          <a:xfrm>
            <a:off x="3414713" y="6286520"/>
            <a:ext cx="2314574" cy="42862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800-img008-3.jpg"/>
          <p:cNvPicPr>
            <a:picLocks noChangeAspect="1"/>
          </p:cNvPicPr>
          <p:nvPr/>
        </p:nvPicPr>
        <p:blipFill>
          <a:blip r:embed="rId3" cstate="print"/>
          <a:srcRect t="23233" r="31428" b="69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3" name="グループ化 2"/>
          <p:cNvGrpSpPr/>
          <p:nvPr/>
        </p:nvGrpSpPr>
        <p:grpSpPr>
          <a:xfrm>
            <a:off x="8429652" y="5357826"/>
            <a:ext cx="596118" cy="1272481"/>
            <a:chOff x="9572660" y="4143380"/>
            <a:chExt cx="571504" cy="1143008"/>
          </a:xfrm>
        </p:grpSpPr>
        <p:sp>
          <p:nvSpPr>
            <p:cNvPr id="4" name="正方形/長方形 3"/>
            <p:cNvSpPr/>
            <p:nvPr/>
          </p:nvSpPr>
          <p:spPr>
            <a:xfrm>
              <a:off x="9572660" y="4143380"/>
              <a:ext cx="571504" cy="1143008"/>
            </a:xfrm>
            <a:prstGeom prst="rect">
              <a:avLst/>
            </a:prstGeom>
            <a:solidFill>
              <a:srgbClr val="558ED5">
                <a:alpha val="80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" name="グループ化 11"/>
            <p:cNvGrpSpPr/>
            <p:nvPr/>
          </p:nvGrpSpPr>
          <p:grpSpPr>
            <a:xfrm>
              <a:off x="9644098" y="4214818"/>
              <a:ext cx="428627" cy="1000132"/>
              <a:chOff x="9644098" y="4214818"/>
              <a:chExt cx="428627" cy="1000132"/>
            </a:xfrm>
          </p:grpSpPr>
          <p:cxnSp>
            <p:nvCxnSpPr>
              <p:cNvPr id="6" name="直線コネクタ 5"/>
              <p:cNvCxnSpPr/>
              <p:nvPr/>
            </p:nvCxnSpPr>
            <p:spPr>
              <a:xfrm rot="5400000">
                <a:off x="9358345" y="4714884"/>
                <a:ext cx="100013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線コネクタ 6"/>
              <p:cNvCxnSpPr/>
              <p:nvPr/>
            </p:nvCxnSpPr>
            <p:spPr>
              <a:xfrm rot="5400000">
                <a:off x="9644124" y="4291003"/>
                <a:ext cx="285752" cy="14287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線コネクタ 7"/>
              <p:cNvCxnSpPr/>
              <p:nvPr/>
            </p:nvCxnSpPr>
            <p:spPr>
              <a:xfrm rot="10800000">
                <a:off x="9713154" y="4491046"/>
                <a:ext cx="268155" cy="411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線コネクタ 8"/>
              <p:cNvCxnSpPr/>
              <p:nvPr/>
            </p:nvCxnSpPr>
            <p:spPr>
              <a:xfrm rot="10800000">
                <a:off x="9644098" y="4929198"/>
                <a:ext cx="42862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9" name="図 18" descr="縮尺２万５０００分の１.jpg"/>
          <p:cNvPicPr>
            <a:picLocks noChangeAspect="1"/>
          </p:cNvPicPr>
          <p:nvPr/>
        </p:nvPicPr>
        <p:blipFill>
          <a:blip r:embed="rId4" cstate="print"/>
          <a:srcRect l="7228" t="40430" r="-380" b="11053"/>
          <a:stretch>
            <a:fillRect/>
          </a:stretch>
        </p:blipFill>
        <p:spPr>
          <a:xfrm>
            <a:off x="3414713" y="6286520"/>
            <a:ext cx="2314574" cy="42862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8" name="正方形/長方形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928662" y="6429396"/>
            <a:ext cx="214314" cy="21431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4271961" y="852469"/>
            <a:ext cx="214314" cy="21431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4271961" y="852469"/>
            <a:ext cx="214314" cy="21431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角丸四角形 20"/>
          <p:cNvSpPr/>
          <p:nvPr/>
        </p:nvSpPr>
        <p:spPr>
          <a:xfrm>
            <a:off x="4929190" y="3429000"/>
            <a:ext cx="3857652" cy="20002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/>
              <a:t>じょう</a:t>
            </a:r>
            <a:r>
              <a:rPr lang="ja-JP" altLang="en-US" sz="4400" dirty="0" err="1" smtClean="0"/>
              <a:t>ぎ</a:t>
            </a:r>
            <a:r>
              <a:rPr lang="ja-JP" altLang="en-US" sz="4400" dirty="0" smtClean="0"/>
              <a:t>で</a:t>
            </a:r>
            <a:endParaRPr lang="en-US" altLang="ja-JP" sz="4400" dirty="0" smtClean="0"/>
          </a:p>
          <a:p>
            <a:pPr algn="ctr"/>
            <a:r>
              <a:rPr lang="ja-JP" altLang="en-US" sz="4400" dirty="0" smtClean="0"/>
              <a:t>線をひきます。</a:t>
            </a:r>
            <a:endParaRPr kumimoji="1" lang="en-US" altLang="ja-JP" sz="4400" dirty="0" smtClean="0"/>
          </a:p>
        </p:txBody>
      </p:sp>
      <p:pic>
        <p:nvPicPr>
          <p:cNvPr id="22" name="図 21" descr="定規.png"/>
          <p:cNvPicPr>
            <a:picLocks noChangeAspect="1"/>
          </p:cNvPicPr>
          <p:nvPr/>
        </p:nvPicPr>
        <p:blipFill>
          <a:blip r:embed="rId5" cstate="print"/>
          <a:srcRect t="28354" b="36712"/>
          <a:stretch>
            <a:fillRect/>
          </a:stretch>
        </p:blipFill>
        <p:spPr>
          <a:xfrm rot="7247710">
            <a:off x="-629296" y="3202746"/>
            <a:ext cx="7337334" cy="1546031"/>
          </a:xfrm>
          <a:prstGeom prst="rect">
            <a:avLst/>
          </a:prstGeom>
        </p:spPr>
      </p:pic>
      <p:pic>
        <p:nvPicPr>
          <p:cNvPr id="23" name="図 22" descr="鉛筆をもつ手.png"/>
          <p:cNvPicPr>
            <a:picLocks noChangeAspect="1"/>
          </p:cNvPicPr>
          <p:nvPr/>
        </p:nvPicPr>
        <p:blipFill>
          <a:blip r:embed="rId6" cstate="print"/>
          <a:srcRect r="24707" b="32888"/>
          <a:stretch>
            <a:fillRect/>
          </a:stretch>
        </p:blipFill>
        <p:spPr>
          <a:xfrm>
            <a:off x="357158" y="5000636"/>
            <a:ext cx="3143272" cy="2801748"/>
          </a:xfrm>
          <a:prstGeom prst="rect">
            <a:avLst/>
          </a:prstGeom>
          <a:effectLst/>
        </p:spPr>
      </p:pic>
      <p:sp>
        <p:nvSpPr>
          <p:cNvPr id="15" name="角丸四角形 14"/>
          <p:cNvSpPr/>
          <p:nvPr/>
        </p:nvSpPr>
        <p:spPr>
          <a:xfrm>
            <a:off x="142844" y="142852"/>
            <a:ext cx="3643338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①直線でむすんだ</a:t>
            </a:r>
            <a:endParaRPr kumimoji="1" lang="en-US" altLang="ja-JP" sz="3200" dirty="0" smtClean="0"/>
          </a:p>
          <a:p>
            <a:pPr algn="ctr"/>
            <a:endParaRPr kumimoji="1" lang="en-US" altLang="ja-JP" sz="3200" dirty="0" smtClean="0"/>
          </a:p>
          <a:p>
            <a:pPr algn="ctr"/>
            <a:r>
              <a:rPr kumimoji="1" lang="ja-JP" altLang="en-US" sz="3200" dirty="0" err="1" smtClean="0"/>
              <a:t>きょりを</a:t>
            </a:r>
            <a:r>
              <a:rPr kumimoji="1" lang="ja-JP" altLang="en-US" sz="3200" dirty="0" smtClean="0"/>
              <a:t>はかる</a:t>
            </a:r>
            <a:endParaRPr kumimoji="1" lang="ja-JP" altLang="en-US" sz="2800" dirty="0"/>
          </a:p>
        </p:txBody>
      </p:sp>
      <p:cxnSp>
        <p:nvCxnSpPr>
          <p:cNvPr id="24" name="直線矢印コネクタ 23"/>
          <p:cNvCxnSpPr/>
          <p:nvPr/>
        </p:nvCxnSpPr>
        <p:spPr>
          <a:xfrm rot="5400000" flipH="1" flipV="1">
            <a:off x="-90485" y="2062162"/>
            <a:ext cx="5581648" cy="334327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0.36163 -0.820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" y="-4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800-img008-3.jpg"/>
          <p:cNvPicPr>
            <a:picLocks noChangeAspect="1"/>
          </p:cNvPicPr>
          <p:nvPr/>
        </p:nvPicPr>
        <p:blipFill>
          <a:blip r:embed="rId3" cstate="print"/>
          <a:srcRect t="23233" r="31428" b="69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3" name="グループ化 2"/>
          <p:cNvGrpSpPr/>
          <p:nvPr/>
        </p:nvGrpSpPr>
        <p:grpSpPr>
          <a:xfrm>
            <a:off x="8429652" y="5357826"/>
            <a:ext cx="596118" cy="1272481"/>
            <a:chOff x="9572660" y="4143380"/>
            <a:chExt cx="571504" cy="1143008"/>
          </a:xfrm>
        </p:grpSpPr>
        <p:sp>
          <p:nvSpPr>
            <p:cNvPr id="4" name="正方形/長方形 3"/>
            <p:cNvSpPr/>
            <p:nvPr/>
          </p:nvSpPr>
          <p:spPr>
            <a:xfrm>
              <a:off x="9572660" y="4143380"/>
              <a:ext cx="571504" cy="1143008"/>
            </a:xfrm>
            <a:prstGeom prst="rect">
              <a:avLst/>
            </a:prstGeom>
            <a:solidFill>
              <a:srgbClr val="558ED5">
                <a:alpha val="80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" name="グループ化 11"/>
            <p:cNvGrpSpPr/>
            <p:nvPr/>
          </p:nvGrpSpPr>
          <p:grpSpPr>
            <a:xfrm>
              <a:off x="9644098" y="4214818"/>
              <a:ext cx="428627" cy="1000132"/>
              <a:chOff x="9644098" y="4214818"/>
              <a:chExt cx="428627" cy="1000132"/>
            </a:xfrm>
          </p:grpSpPr>
          <p:cxnSp>
            <p:nvCxnSpPr>
              <p:cNvPr id="6" name="直線コネクタ 5"/>
              <p:cNvCxnSpPr/>
              <p:nvPr/>
            </p:nvCxnSpPr>
            <p:spPr>
              <a:xfrm rot="5400000">
                <a:off x="9358345" y="4714884"/>
                <a:ext cx="100013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線コネクタ 6"/>
              <p:cNvCxnSpPr/>
              <p:nvPr/>
            </p:nvCxnSpPr>
            <p:spPr>
              <a:xfrm rot="5400000">
                <a:off x="9644124" y="4291003"/>
                <a:ext cx="285752" cy="14287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線コネクタ 7"/>
              <p:cNvCxnSpPr/>
              <p:nvPr/>
            </p:nvCxnSpPr>
            <p:spPr>
              <a:xfrm rot="10800000">
                <a:off x="9713154" y="4491046"/>
                <a:ext cx="304182" cy="411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線コネクタ 8"/>
              <p:cNvCxnSpPr/>
              <p:nvPr/>
            </p:nvCxnSpPr>
            <p:spPr>
              <a:xfrm rot="10800000">
                <a:off x="9644098" y="4929198"/>
                <a:ext cx="42862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円/楕円 12"/>
          <p:cNvSpPr/>
          <p:nvPr/>
        </p:nvSpPr>
        <p:spPr>
          <a:xfrm>
            <a:off x="928662" y="6429396"/>
            <a:ext cx="214314" cy="21431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4271961" y="852469"/>
            <a:ext cx="214314" cy="21431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142844" y="142852"/>
            <a:ext cx="3643338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①直線でむすんだ</a:t>
            </a:r>
            <a:endParaRPr kumimoji="1" lang="en-US" altLang="ja-JP" sz="3200" dirty="0" smtClean="0"/>
          </a:p>
          <a:p>
            <a:pPr algn="ctr"/>
            <a:endParaRPr kumimoji="1" lang="en-US" altLang="ja-JP" sz="3200" dirty="0" smtClean="0"/>
          </a:p>
          <a:p>
            <a:pPr algn="ctr"/>
            <a:r>
              <a:rPr kumimoji="1" lang="ja-JP" altLang="en-US" sz="3200" dirty="0" err="1" smtClean="0"/>
              <a:t>きょりを</a:t>
            </a:r>
            <a:r>
              <a:rPr kumimoji="1" lang="ja-JP" altLang="en-US" sz="3200" dirty="0" smtClean="0"/>
              <a:t>はかる</a:t>
            </a:r>
            <a:endParaRPr kumimoji="1" lang="ja-JP" altLang="en-US" sz="2800" dirty="0"/>
          </a:p>
        </p:txBody>
      </p:sp>
      <p:cxnSp>
        <p:nvCxnSpPr>
          <p:cNvPr id="16" name="直線矢印コネクタ 15"/>
          <p:cNvCxnSpPr/>
          <p:nvPr/>
        </p:nvCxnSpPr>
        <p:spPr>
          <a:xfrm rot="5400000" flipH="1" flipV="1">
            <a:off x="-90485" y="2062162"/>
            <a:ext cx="5581648" cy="334327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角丸四角形 18"/>
          <p:cNvSpPr/>
          <p:nvPr/>
        </p:nvSpPr>
        <p:spPr>
          <a:xfrm>
            <a:off x="1678761" y="428604"/>
            <a:ext cx="5786478" cy="21431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/>
              <a:t>しゅくしゃくに</a:t>
            </a:r>
            <a:r>
              <a:rPr lang="ja-JP" altLang="en-US" sz="4400" dirty="0" smtClean="0"/>
              <a:t>合わせた</a:t>
            </a:r>
            <a:endParaRPr lang="en-US" altLang="ja-JP" sz="4400" dirty="0" smtClean="0"/>
          </a:p>
          <a:p>
            <a:pPr algn="ctr"/>
            <a:r>
              <a:rPr kumimoji="1" lang="ja-JP" altLang="en-US" sz="4400" dirty="0" smtClean="0"/>
              <a:t>コンパスで </a:t>
            </a:r>
            <a:endParaRPr kumimoji="1" lang="en-US" altLang="ja-JP" sz="4400" dirty="0" smtClean="0"/>
          </a:p>
          <a:p>
            <a:pPr algn="ctr"/>
            <a:r>
              <a:rPr lang="ja-JP" altLang="en-US" sz="4400" dirty="0" smtClean="0"/>
              <a:t>直線を</a:t>
            </a:r>
            <a:r>
              <a:rPr kumimoji="1" lang="ja-JP" altLang="en-US" sz="4400" dirty="0" smtClean="0"/>
              <a:t>はかります。</a:t>
            </a:r>
            <a:endParaRPr kumimoji="1" lang="en-US" altLang="ja-JP" sz="4400" dirty="0" smtClean="0"/>
          </a:p>
        </p:txBody>
      </p:sp>
      <p:pic>
        <p:nvPicPr>
          <p:cNvPr id="17" name="図 16" descr="縮尺２万５０００分の１.jpg"/>
          <p:cNvPicPr>
            <a:picLocks noChangeAspect="1"/>
          </p:cNvPicPr>
          <p:nvPr/>
        </p:nvPicPr>
        <p:blipFill>
          <a:blip r:embed="rId4" cstate="print"/>
          <a:srcRect l="7228" t="40430" r="-380" b="11053"/>
          <a:stretch>
            <a:fillRect/>
          </a:stretch>
        </p:blipFill>
        <p:spPr>
          <a:xfrm>
            <a:off x="3414713" y="6286520"/>
            <a:ext cx="2314574" cy="42862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1" name="図 20" descr="コンパス.png"/>
          <p:cNvPicPr>
            <a:picLocks noChangeAspect="1"/>
          </p:cNvPicPr>
          <p:nvPr/>
        </p:nvPicPr>
        <p:blipFill>
          <a:blip r:embed="rId5" cstate="print"/>
          <a:srcRect l="32567" t="61228" r="30268"/>
          <a:stretch>
            <a:fillRect/>
          </a:stretch>
        </p:blipFill>
        <p:spPr>
          <a:xfrm>
            <a:off x="571472" y="-785842"/>
            <a:ext cx="7215238" cy="6286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</p:cBhvr>
                                      <p:by x="315500" y="3155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7.40741E-7 L 0 -0.2747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800-img008-3.jpg"/>
          <p:cNvPicPr>
            <a:picLocks noChangeAspect="1"/>
          </p:cNvPicPr>
          <p:nvPr/>
        </p:nvPicPr>
        <p:blipFill>
          <a:blip r:embed="rId3" cstate="print"/>
          <a:srcRect t="23233" r="31428" b="69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3" name="グループ化 2"/>
          <p:cNvGrpSpPr/>
          <p:nvPr/>
        </p:nvGrpSpPr>
        <p:grpSpPr>
          <a:xfrm>
            <a:off x="8429652" y="5357826"/>
            <a:ext cx="596118" cy="1272481"/>
            <a:chOff x="9572660" y="4143380"/>
            <a:chExt cx="571504" cy="1143008"/>
          </a:xfrm>
        </p:grpSpPr>
        <p:sp>
          <p:nvSpPr>
            <p:cNvPr id="4" name="正方形/長方形 3"/>
            <p:cNvSpPr/>
            <p:nvPr/>
          </p:nvSpPr>
          <p:spPr>
            <a:xfrm>
              <a:off x="9572660" y="4143380"/>
              <a:ext cx="571504" cy="1143008"/>
            </a:xfrm>
            <a:prstGeom prst="rect">
              <a:avLst/>
            </a:prstGeom>
            <a:solidFill>
              <a:srgbClr val="558ED5">
                <a:alpha val="80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" name="グループ化 11"/>
            <p:cNvGrpSpPr/>
            <p:nvPr/>
          </p:nvGrpSpPr>
          <p:grpSpPr>
            <a:xfrm>
              <a:off x="9644098" y="4214818"/>
              <a:ext cx="428627" cy="1000132"/>
              <a:chOff x="9644098" y="4214818"/>
              <a:chExt cx="428627" cy="1000132"/>
            </a:xfrm>
          </p:grpSpPr>
          <p:cxnSp>
            <p:nvCxnSpPr>
              <p:cNvPr id="6" name="直線コネクタ 5"/>
              <p:cNvCxnSpPr/>
              <p:nvPr/>
            </p:nvCxnSpPr>
            <p:spPr>
              <a:xfrm rot="5400000">
                <a:off x="9358345" y="4714884"/>
                <a:ext cx="100013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線コネクタ 6"/>
              <p:cNvCxnSpPr/>
              <p:nvPr/>
            </p:nvCxnSpPr>
            <p:spPr>
              <a:xfrm rot="5400000">
                <a:off x="9644124" y="4291003"/>
                <a:ext cx="285752" cy="14287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線コネクタ 7"/>
              <p:cNvCxnSpPr/>
              <p:nvPr/>
            </p:nvCxnSpPr>
            <p:spPr>
              <a:xfrm rot="10800000">
                <a:off x="9713154" y="4491046"/>
                <a:ext cx="316190" cy="410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線コネクタ 8"/>
              <p:cNvCxnSpPr/>
              <p:nvPr/>
            </p:nvCxnSpPr>
            <p:spPr>
              <a:xfrm rot="10800000">
                <a:off x="9644098" y="4929198"/>
                <a:ext cx="42862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円/楕円 12"/>
          <p:cNvSpPr/>
          <p:nvPr/>
        </p:nvSpPr>
        <p:spPr>
          <a:xfrm>
            <a:off x="928662" y="6429396"/>
            <a:ext cx="214314" cy="21431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4271961" y="852469"/>
            <a:ext cx="214314" cy="21431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142844" y="142852"/>
            <a:ext cx="3643338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①直線でむすんだ</a:t>
            </a:r>
            <a:endParaRPr kumimoji="1" lang="en-US" altLang="ja-JP" sz="3200" dirty="0" smtClean="0"/>
          </a:p>
          <a:p>
            <a:pPr algn="ctr"/>
            <a:endParaRPr kumimoji="1" lang="en-US" altLang="ja-JP" sz="3200" dirty="0" smtClean="0"/>
          </a:p>
          <a:p>
            <a:pPr algn="ctr"/>
            <a:r>
              <a:rPr kumimoji="1" lang="ja-JP" altLang="en-US" sz="3200" dirty="0" err="1" smtClean="0"/>
              <a:t>きょりを</a:t>
            </a:r>
            <a:r>
              <a:rPr kumimoji="1" lang="ja-JP" altLang="en-US" sz="3200" dirty="0" smtClean="0"/>
              <a:t>はかる</a:t>
            </a:r>
            <a:endParaRPr kumimoji="1" lang="ja-JP" altLang="en-US" sz="2800" dirty="0"/>
          </a:p>
        </p:txBody>
      </p:sp>
      <p:cxnSp>
        <p:nvCxnSpPr>
          <p:cNvPr id="16" name="直線矢印コネクタ 15"/>
          <p:cNvCxnSpPr/>
          <p:nvPr/>
        </p:nvCxnSpPr>
        <p:spPr>
          <a:xfrm rot="5400000" flipH="1" flipV="1">
            <a:off x="-90485" y="2062162"/>
            <a:ext cx="5581648" cy="334327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図 20" descr="縮尺２万５０００分の１.jpg"/>
          <p:cNvPicPr>
            <a:picLocks noChangeAspect="1"/>
          </p:cNvPicPr>
          <p:nvPr/>
        </p:nvPicPr>
        <p:blipFill>
          <a:blip r:embed="rId4" cstate="print"/>
          <a:srcRect l="7228" t="44963" r="-380" b="11053"/>
          <a:stretch>
            <a:fillRect/>
          </a:stretch>
        </p:blipFill>
        <p:spPr>
          <a:xfrm>
            <a:off x="3367993" y="6357958"/>
            <a:ext cx="2314574" cy="38858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" name="図 16" descr="コンパス.png"/>
          <p:cNvPicPr>
            <a:picLocks noChangeAspect="1"/>
          </p:cNvPicPr>
          <p:nvPr/>
        </p:nvPicPr>
        <p:blipFill>
          <a:blip r:embed="rId5" cstate="print"/>
          <a:srcRect l="30752" r="28751"/>
          <a:stretch>
            <a:fillRect/>
          </a:stretch>
        </p:blipFill>
        <p:spPr>
          <a:xfrm flipH="1">
            <a:off x="3143240" y="516996"/>
            <a:ext cx="2573560" cy="62695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260000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-0.04079 0.55555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800-img008-3.jpg"/>
          <p:cNvPicPr>
            <a:picLocks noChangeAspect="1"/>
          </p:cNvPicPr>
          <p:nvPr/>
        </p:nvPicPr>
        <p:blipFill>
          <a:blip r:embed="rId3" cstate="print"/>
          <a:srcRect t="23233" r="31428" b="69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3" name="図 22" descr="縮尺２万５０００分の１.jpg"/>
          <p:cNvPicPr>
            <a:picLocks noChangeAspect="1"/>
          </p:cNvPicPr>
          <p:nvPr/>
        </p:nvPicPr>
        <p:blipFill>
          <a:blip r:embed="rId4" cstate="print"/>
          <a:srcRect l="7228" t="36877" r="-380" b="11053"/>
          <a:stretch>
            <a:fillRect/>
          </a:stretch>
        </p:blipFill>
        <p:spPr>
          <a:xfrm>
            <a:off x="3367993" y="6286520"/>
            <a:ext cx="2314574" cy="460018"/>
          </a:xfrm>
          <a:prstGeom prst="rect">
            <a:avLst/>
          </a:prstGeom>
          <a:ln>
            <a:solidFill>
              <a:schemeClr val="tx1"/>
            </a:solidFill>
          </a:ln>
        </p:spPr>
      </p:pic>
      <p:grpSp>
        <p:nvGrpSpPr>
          <p:cNvPr id="3" name="グループ化 2"/>
          <p:cNvGrpSpPr/>
          <p:nvPr/>
        </p:nvGrpSpPr>
        <p:grpSpPr>
          <a:xfrm>
            <a:off x="8429652" y="5357826"/>
            <a:ext cx="596118" cy="1272481"/>
            <a:chOff x="9572660" y="4143380"/>
            <a:chExt cx="571504" cy="1143008"/>
          </a:xfrm>
        </p:grpSpPr>
        <p:sp>
          <p:nvSpPr>
            <p:cNvPr id="4" name="正方形/長方形 3"/>
            <p:cNvSpPr/>
            <p:nvPr/>
          </p:nvSpPr>
          <p:spPr>
            <a:xfrm>
              <a:off x="9572660" y="4143380"/>
              <a:ext cx="571504" cy="1143008"/>
            </a:xfrm>
            <a:prstGeom prst="rect">
              <a:avLst/>
            </a:prstGeom>
            <a:solidFill>
              <a:srgbClr val="558ED5">
                <a:alpha val="80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" name="グループ化 11"/>
            <p:cNvGrpSpPr/>
            <p:nvPr/>
          </p:nvGrpSpPr>
          <p:grpSpPr>
            <a:xfrm>
              <a:off x="9644098" y="4214818"/>
              <a:ext cx="428627" cy="1000132"/>
              <a:chOff x="9644098" y="4214818"/>
              <a:chExt cx="428627" cy="1000132"/>
            </a:xfrm>
          </p:grpSpPr>
          <p:cxnSp>
            <p:nvCxnSpPr>
              <p:cNvPr id="6" name="直線コネクタ 5"/>
              <p:cNvCxnSpPr/>
              <p:nvPr/>
            </p:nvCxnSpPr>
            <p:spPr>
              <a:xfrm rot="5400000">
                <a:off x="9358345" y="4714884"/>
                <a:ext cx="100013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線コネクタ 6"/>
              <p:cNvCxnSpPr/>
              <p:nvPr/>
            </p:nvCxnSpPr>
            <p:spPr>
              <a:xfrm rot="5400000">
                <a:off x="9644124" y="4291003"/>
                <a:ext cx="285752" cy="14287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線コネクタ 7"/>
              <p:cNvCxnSpPr/>
              <p:nvPr/>
            </p:nvCxnSpPr>
            <p:spPr>
              <a:xfrm rot="10800000" flipV="1">
                <a:off x="9713154" y="4483903"/>
                <a:ext cx="280164" cy="714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線コネクタ 8"/>
              <p:cNvCxnSpPr/>
              <p:nvPr/>
            </p:nvCxnSpPr>
            <p:spPr>
              <a:xfrm rot="10800000">
                <a:off x="9644098" y="4929198"/>
                <a:ext cx="42862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円/楕円 12"/>
          <p:cNvSpPr/>
          <p:nvPr/>
        </p:nvSpPr>
        <p:spPr>
          <a:xfrm>
            <a:off x="881942" y="6460786"/>
            <a:ext cx="214314" cy="21431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4271961" y="852469"/>
            <a:ext cx="214314" cy="21431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142844" y="142852"/>
            <a:ext cx="3643338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①直線でむすんだ</a:t>
            </a:r>
            <a:endParaRPr kumimoji="1" lang="en-US" altLang="ja-JP" sz="3200" dirty="0" smtClean="0"/>
          </a:p>
          <a:p>
            <a:pPr algn="ctr"/>
            <a:endParaRPr kumimoji="1" lang="en-US" altLang="ja-JP" sz="3200" dirty="0" smtClean="0"/>
          </a:p>
          <a:p>
            <a:pPr algn="ctr"/>
            <a:r>
              <a:rPr kumimoji="1" lang="ja-JP" altLang="en-US" sz="3200" dirty="0" err="1" smtClean="0"/>
              <a:t>きょりを</a:t>
            </a:r>
            <a:r>
              <a:rPr kumimoji="1" lang="ja-JP" altLang="en-US" sz="3200" dirty="0" smtClean="0"/>
              <a:t>はかる</a:t>
            </a:r>
            <a:endParaRPr kumimoji="1" lang="ja-JP" altLang="en-US" sz="2800" dirty="0"/>
          </a:p>
        </p:txBody>
      </p:sp>
      <p:cxnSp>
        <p:nvCxnSpPr>
          <p:cNvPr id="16" name="直線矢印コネクタ 15"/>
          <p:cNvCxnSpPr/>
          <p:nvPr/>
        </p:nvCxnSpPr>
        <p:spPr>
          <a:xfrm rot="5400000" flipH="1" flipV="1">
            <a:off x="-90485" y="2062162"/>
            <a:ext cx="5581648" cy="334327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円弧 28"/>
          <p:cNvSpPr/>
          <p:nvPr/>
        </p:nvSpPr>
        <p:spPr>
          <a:xfrm rot="1648435">
            <a:off x="1576884" y="5098676"/>
            <a:ext cx="487778" cy="214314"/>
          </a:xfrm>
          <a:prstGeom prst="arc">
            <a:avLst>
              <a:gd name="adj1" fmla="val 12056874"/>
              <a:gd name="adj2" fmla="val 2009322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弧 29"/>
          <p:cNvSpPr/>
          <p:nvPr/>
        </p:nvSpPr>
        <p:spPr>
          <a:xfrm rot="1648435">
            <a:off x="2398014" y="3729204"/>
            <a:ext cx="487778" cy="214314"/>
          </a:xfrm>
          <a:prstGeom prst="arc">
            <a:avLst>
              <a:gd name="adj1" fmla="val 12056874"/>
              <a:gd name="adj2" fmla="val 2009322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弧 21"/>
          <p:cNvSpPr/>
          <p:nvPr/>
        </p:nvSpPr>
        <p:spPr>
          <a:xfrm rot="1648435">
            <a:off x="3236608" y="2314986"/>
            <a:ext cx="487778" cy="214314"/>
          </a:xfrm>
          <a:prstGeom prst="arc">
            <a:avLst>
              <a:gd name="adj1" fmla="val 12056874"/>
              <a:gd name="adj2" fmla="val 2009322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弧 23"/>
          <p:cNvSpPr/>
          <p:nvPr/>
        </p:nvSpPr>
        <p:spPr>
          <a:xfrm rot="1648435">
            <a:off x="4062292" y="957664"/>
            <a:ext cx="487778" cy="214314"/>
          </a:xfrm>
          <a:prstGeom prst="arc">
            <a:avLst>
              <a:gd name="adj1" fmla="val 12056874"/>
              <a:gd name="adj2" fmla="val 2009322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1142976" y="5500702"/>
            <a:ext cx="642942" cy="642942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/>
              <a:t>①</a:t>
            </a:r>
            <a:endParaRPr kumimoji="1" lang="ja-JP" altLang="en-US" sz="3600" dirty="0"/>
          </a:p>
        </p:txBody>
      </p:sp>
      <p:sp>
        <p:nvSpPr>
          <p:cNvPr id="31" name="円/楕円 30"/>
          <p:cNvSpPr/>
          <p:nvPr/>
        </p:nvSpPr>
        <p:spPr>
          <a:xfrm>
            <a:off x="2000232" y="4071942"/>
            <a:ext cx="642942" cy="642942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/>
              <a:t>②</a:t>
            </a:r>
            <a:endParaRPr kumimoji="1" lang="ja-JP" altLang="en-US" sz="3600" dirty="0"/>
          </a:p>
        </p:txBody>
      </p:sp>
      <p:sp>
        <p:nvSpPr>
          <p:cNvPr id="32" name="円/楕円 31"/>
          <p:cNvSpPr/>
          <p:nvPr/>
        </p:nvSpPr>
        <p:spPr>
          <a:xfrm>
            <a:off x="2786050" y="2714620"/>
            <a:ext cx="642942" cy="642942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/>
              <a:t>③</a:t>
            </a:r>
            <a:endParaRPr kumimoji="1" lang="ja-JP" altLang="en-US" sz="3600" dirty="0"/>
          </a:p>
        </p:txBody>
      </p:sp>
      <p:sp>
        <p:nvSpPr>
          <p:cNvPr id="33" name="円/楕円 32"/>
          <p:cNvSpPr/>
          <p:nvPr/>
        </p:nvSpPr>
        <p:spPr>
          <a:xfrm>
            <a:off x="3643306" y="1357298"/>
            <a:ext cx="642942" cy="642942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/>
              <a:t>④</a:t>
            </a:r>
            <a:endParaRPr kumimoji="1" lang="ja-JP" altLang="en-US" sz="3600" dirty="0"/>
          </a:p>
        </p:txBody>
      </p:sp>
      <p:pic>
        <p:nvPicPr>
          <p:cNvPr id="17" name="図 16" descr="コンパス.png"/>
          <p:cNvPicPr>
            <a:picLocks noChangeAspect="1"/>
          </p:cNvPicPr>
          <p:nvPr/>
        </p:nvPicPr>
        <p:blipFill>
          <a:blip r:embed="rId5" cstate="print"/>
          <a:srcRect l="30752" r="28751"/>
          <a:stretch>
            <a:fillRect/>
          </a:stretch>
        </p:blipFill>
        <p:spPr>
          <a:xfrm rot="7271261" flipH="1">
            <a:off x="2819323" y="4267989"/>
            <a:ext cx="2533705" cy="6349207"/>
          </a:xfrm>
          <a:prstGeom prst="rect">
            <a:avLst/>
          </a:prstGeom>
        </p:spPr>
      </p:pic>
      <p:sp>
        <p:nvSpPr>
          <p:cNvPr id="34" name="角丸四角形 33"/>
          <p:cNvSpPr/>
          <p:nvPr/>
        </p:nvSpPr>
        <p:spPr>
          <a:xfrm>
            <a:off x="928662" y="2643182"/>
            <a:ext cx="7286676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6000" dirty="0" smtClean="0"/>
          </a:p>
          <a:p>
            <a:r>
              <a:rPr kumimoji="1" lang="ja-JP" altLang="en-US" sz="6000" dirty="0" smtClean="0"/>
              <a:t>５００</a:t>
            </a:r>
            <a:r>
              <a:rPr kumimoji="1" lang="en-US" altLang="ja-JP" sz="6000" dirty="0" smtClean="0"/>
              <a:t>m×</a:t>
            </a:r>
            <a:r>
              <a:rPr kumimoji="1" lang="ja-JP" altLang="en-US" sz="6000" dirty="0" smtClean="0"/>
              <a:t>４</a:t>
            </a:r>
            <a:endParaRPr lang="ja-JP" altLang="en-US" sz="6000" dirty="0" smtClean="0"/>
          </a:p>
          <a:p>
            <a:r>
              <a:rPr kumimoji="1" lang="ja-JP" altLang="en-US" sz="6000" dirty="0" smtClean="0"/>
              <a:t>     </a:t>
            </a:r>
            <a:endParaRPr kumimoji="1" lang="ja-JP" altLang="en-US" sz="6000" dirty="0"/>
          </a:p>
        </p:txBody>
      </p:sp>
      <p:sp>
        <p:nvSpPr>
          <p:cNvPr id="35" name="角丸四角形 34"/>
          <p:cNvSpPr/>
          <p:nvPr/>
        </p:nvSpPr>
        <p:spPr>
          <a:xfrm>
            <a:off x="928662" y="2643182"/>
            <a:ext cx="7286676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6000" dirty="0" smtClean="0"/>
          </a:p>
          <a:p>
            <a:r>
              <a:rPr kumimoji="1" lang="ja-JP" altLang="en-US" sz="6000" dirty="0" smtClean="0"/>
              <a:t>５００</a:t>
            </a:r>
            <a:r>
              <a:rPr kumimoji="1" lang="en-US" altLang="ja-JP" sz="6000" dirty="0" smtClean="0"/>
              <a:t>m×</a:t>
            </a:r>
            <a:r>
              <a:rPr kumimoji="1" lang="ja-JP" altLang="en-US" sz="6000" dirty="0" smtClean="0"/>
              <a:t>４</a:t>
            </a:r>
            <a:r>
              <a:rPr lang="ja-JP" altLang="en-US" sz="6000" dirty="0" smtClean="0"/>
              <a:t>＝２０００</a:t>
            </a:r>
            <a:r>
              <a:rPr lang="en-US" altLang="ja-JP" sz="6000" dirty="0" smtClean="0"/>
              <a:t>m</a:t>
            </a:r>
            <a:endParaRPr lang="ja-JP" altLang="en-US" sz="6000" dirty="0" smtClean="0"/>
          </a:p>
          <a:p>
            <a:r>
              <a:rPr kumimoji="1" lang="ja-JP" altLang="en-US" sz="6000" dirty="0" smtClean="0"/>
              <a:t>     </a:t>
            </a:r>
            <a:endParaRPr kumimoji="1" lang="ja-JP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81481E-6 L 0.09323 -0.20301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-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323 -0.20301 L 0.18559 -0.4055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-1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559 -0.40556 L 0.27656 -0.6081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-1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29" grpId="0" animBg="1"/>
      <p:bldP spid="30" grpId="0" animBg="1"/>
      <p:bldP spid="22" grpId="0" animBg="1"/>
      <p:bldP spid="24" grpId="0" animBg="1"/>
      <p:bldP spid="28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800-img008-3.jpg"/>
          <p:cNvPicPr>
            <a:picLocks noChangeAspect="1"/>
          </p:cNvPicPr>
          <p:nvPr/>
        </p:nvPicPr>
        <p:blipFill>
          <a:blip r:embed="rId3" cstate="print"/>
          <a:srcRect t="12318" r="20178" b="6914"/>
          <a:stretch>
            <a:fillRect/>
          </a:stretch>
        </p:blipFill>
        <p:spPr>
          <a:xfrm>
            <a:off x="0" y="0"/>
            <a:ext cx="9205784" cy="6858000"/>
          </a:xfrm>
          <a:prstGeom prst="rect">
            <a:avLst/>
          </a:prstGeom>
        </p:spPr>
      </p:pic>
      <p:grpSp>
        <p:nvGrpSpPr>
          <p:cNvPr id="3" name="グループ化 2"/>
          <p:cNvGrpSpPr/>
          <p:nvPr/>
        </p:nvGrpSpPr>
        <p:grpSpPr>
          <a:xfrm>
            <a:off x="8429652" y="5357826"/>
            <a:ext cx="596118" cy="1272481"/>
            <a:chOff x="9572660" y="4143380"/>
            <a:chExt cx="571504" cy="1143008"/>
          </a:xfrm>
        </p:grpSpPr>
        <p:sp>
          <p:nvSpPr>
            <p:cNvPr id="4" name="正方形/長方形 3"/>
            <p:cNvSpPr/>
            <p:nvPr/>
          </p:nvSpPr>
          <p:spPr>
            <a:xfrm>
              <a:off x="9572660" y="4143380"/>
              <a:ext cx="571504" cy="1143008"/>
            </a:xfrm>
            <a:prstGeom prst="rect">
              <a:avLst/>
            </a:prstGeom>
            <a:solidFill>
              <a:srgbClr val="558ED5">
                <a:alpha val="80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" name="グループ化 11"/>
            <p:cNvGrpSpPr/>
            <p:nvPr/>
          </p:nvGrpSpPr>
          <p:grpSpPr>
            <a:xfrm>
              <a:off x="9644098" y="4214818"/>
              <a:ext cx="428627" cy="1000132"/>
              <a:chOff x="9644098" y="4214818"/>
              <a:chExt cx="428627" cy="1000132"/>
            </a:xfrm>
          </p:grpSpPr>
          <p:cxnSp>
            <p:nvCxnSpPr>
              <p:cNvPr id="6" name="直線コネクタ 5"/>
              <p:cNvCxnSpPr/>
              <p:nvPr/>
            </p:nvCxnSpPr>
            <p:spPr>
              <a:xfrm rot="5400000">
                <a:off x="9358345" y="4714884"/>
                <a:ext cx="100013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線コネクタ 6"/>
              <p:cNvCxnSpPr/>
              <p:nvPr/>
            </p:nvCxnSpPr>
            <p:spPr>
              <a:xfrm rot="5400000">
                <a:off x="9644124" y="4291003"/>
                <a:ext cx="285752" cy="14287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線コネクタ 7"/>
              <p:cNvCxnSpPr/>
              <p:nvPr/>
            </p:nvCxnSpPr>
            <p:spPr>
              <a:xfrm rot="10800000">
                <a:off x="9713154" y="4491046"/>
                <a:ext cx="316190" cy="411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線コネクタ 8"/>
              <p:cNvCxnSpPr/>
              <p:nvPr/>
            </p:nvCxnSpPr>
            <p:spPr>
              <a:xfrm rot="10800000">
                <a:off x="9644098" y="4929198"/>
                <a:ext cx="42862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円/楕円 12"/>
          <p:cNvSpPr/>
          <p:nvPr/>
        </p:nvSpPr>
        <p:spPr>
          <a:xfrm>
            <a:off x="857224" y="6500834"/>
            <a:ext cx="214314" cy="21431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4491037" y="634999"/>
            <a:ext cx="214314" cy="21431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142844" y="142852"/>
            <a:ext cx="3643338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①直線でむすんだ</a:t>
            </a:r>
            <a:endParaRPr kumimoji="1" lang="en-US" altLang="ja-JP" sz="3200" dirty="0" smtClean="0"/>
          </a:p>
          <a:p>
            <a:pPr algn="ctr"/>
            <a:endParaRPr kumimoji="1" lang="en-US" altLang="ja-JP" sz="3200" dirty="0" smtClean="0"/>
          </a:p>
          <a:p>
            <a:pPr algn="ctr"/>
            <a:r>
              <a:rPr kumimoji="1" lang="ja-JP" altLang="en-US" sz="3200" dirty="0" err="1" smtClean="0"/>
              <a:t>きょりを</a:t>
            </a:r>
            <a:r>
              <a:rPr kumimoji="1" lang="ja-JP" altLang="en-US" sz="3200" dirty="0" smtClean="0"/>
              <a:t>はかる</a:t>
            </a:r>
            <a:endParaRPr kumimoji="1" lang="ja-JP" altLang="en-US" sz="2800" dirty="0"/>
          </a:p>
        </p:txBody>
      </p:sp>
      <p:cxnSp>
        <p:nvCxnSpPr>
          <p:cNvPr id="16" name="直線矢印コネクタ 15"/>
          <p:cNvCxnSpPr/>
          <p:nvPr/>
        </p:nvCxnSpPr>
        <p:spPr>
          <a:xfrm rot="5400000" flipH="1" flipV="1">
            <a:off x="-167481" y="1874043"/>
            <a:ext cx="5889626" cy="3640141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図 27" descr="縮尺２万５０００分の１.jpg"/>
          <p:cNvPicPr>
            <a:picLocks noChangeAspect="1"/>
          </p:cNvPicPr>
          <p:nvPr/>
        </p:nvPicPr>
        <p:blipFill>
          <a:blip r:embed="rId4" cstate="print"/>
          <a:srcRect l="7228" t="37398" r="-380" b="11053"/>
          <a:stretch>
            <a:fillRect/>
          </a:stretch>
        </p:blipFill>
        <p:spPr>
          <a:xfrm>
            <a:off x="3367992" y="6143644"/>
            <a:ext cx="2001787" cy="39387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6" name="角丸四角形 35"/>
          <p:cNvSpPr/>
          <p:nvPr/>
        </p:nvSpPr>
        <p:spPr>
          <a:xfrm>
            <a:off x="928662" y="2643182"/>
            <a:ext cx="1928826" cy="7858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kumimoji="1" lang="ja-JP" altLang="en-US" sz="2400" b="1" dirty="0" smtClean="0"/>
              <a:t>Ａ：学校から</a:t>
            </a:r>
            <a:endParaRPr kumimoji="1" lang="en-US" altLang="ja-JP" sz="2400" b="1" dirty="0" smtClean="0"/>
          </a:p>
          <a:p>
            <a:pPr algn="r"/>
            <a:r>
              <a:rPr kumimoji="1" lang="ja-JP" altLang="en-US" sz="2400" b="1" dirty="0" smtClean="0"/>
              <a:t>香山公園</a:t>
            </a:r>
            <a:endParaRPr kumimoji="1" lang="ja-JP" altLang="en-US" sz="2400" b="1" dirty="0"/>
          </a:p>
        </p:txBody>
      </p:sp>
      <p:sp>
        <p:nvSpPr>
          <p:cNvPr id="37" name="円/楕円 36"/>
          <p:cNvSpPr/>
          <p:nvPr/>
        </p:nvSpPr>
        <p:spPr>
          <a:xfrm>
            <a:off x="8540298" y="3516329"/>
            <a:ext cx="214314" cy="21431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8" name="直線矢印コネクタ 37"/>
          <p:cNvCxnSpPr/>
          <p:nvPr/>
        </p:nvCxnSpPr>
        <p:spPr>
          <a:xfrm flipV="1">
            <a:off x="968991" y="3603009"/>
            <a:ext cx="7724636" cy="3016155"/>
          </a:xfrm>
          <a:prstGeom prst="straightConnector1">
            <a:avLst/>
          </a:prstGeom>
          <a:ln>
            <a:tailEnd type="arrow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1" name="角丸四角形 40"/>
          <p:cNvSpPr/>
          <p:nvPr/>
        </p:nvSpPr>
        <p:spPr>
          <a:xfrm>
            <a:off x="6215074" y="4572008"/>
            <a:ext cx="1928826" cy="78581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ja-JP" altLang="en-US" sz="2400" b="1" dirty="0" smtClean="0"/>
              <a:t>Ｂ：</a:t>
            </a:r>
            <a:r>
              <a:rPr kumimoji="1" lang="ja-JP" altLang="en-US" sz="2400" b="1" dirty="0" smtClean="0"/>
              <a:t>学校から</a:t>
            </a:r>
            <a:endParaRPr kumimoji="1" lang="en-US" altLang="ja-JP" sz="2400" b="1" dirty="0" smtClean="0"/>
          </a:p>
          <a:p>
            <a:pPr algn="r"/>
            <a:r>
              <a:rPr lang="ja-JP" altLang="en-US" sz="2400" b="1" dirty="0" smtClean="0"/>
              <a:t>古熊神社</a:t>
            </a:r>
            <a:endParaRPr kumimoji="1" lang="ja-JP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5251</TotalTime>
  <Words>417</Words>
  <Application>Microsoft Office PowerPoint</Application>
  <PresentationFormat>画面に合わせる (4:3)</PresentationFormat>
  <Paragraphs>144</Paragraphs>
  <Slides>17</Slides>
  <Notes>17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Office テーマ</vt:lpstr>
      <vt:lpstr>スライド 1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  <vt:lpstr>スライド 10</vt:lpstr>
      <vt:lpstr>スライド 11</vt:lpstr>
      <vt:lpstr>スライド 12</vt:lpstr>
      <vt:lpstr>スライド 13</vt:lpstr>
      <vt:lpstr>スライド 14</vt:lpstr>
      <vt:lpstr>スライド 15</vt:lpstr>
      <vt:lpstr>スライド 16</vt:lpstr>
      <vt:lpstr>スライド 17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地図に親しむ</dc:title>
  <dc:creator>cho-j</dc:creator>
  <cp:lastModifiedBy>マルチメディア室</cp:lastModifiedBy>
  <cp:revision>212</cp:revision>
  <dcterms:created xsi:type="dcterms:W3CDTF">2009-10-05T05:01:10Z</dcterms:created>
  <dcterms:modified xsi:type="dcterms:W3CDTF">2010-03-30T09:57:51Z</dcterms:modified>
</cp:coreProperties>
</file>