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62" r:id="rId2"/>
    <p:sldId id="257" r:id="rId3"/>
    <p:sldId id="258" r:id="rId4"/>
    <p:sldId id="263" r:id="rId5"/>
    <p:sldId id="261" r:id="rId6"/>
  </p:sldIdLst>
  <p:sldSz cx="12192000" cy="6858000"/>
  <p:notesSz cx="6735763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0EB136-36C7-4EF2-A7FB-9D85ECAB7C09}">
  <a:tblStyle styleId="{F00EB136-36C7-4EF2-A7FB-9D85ECAB7C0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tcBdr/>
        <a:fill>
          <a:solidFill>
            <a:srgbClr val="E0E0E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0E0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0F0F0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F0F0F0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F2AE0CC-82B4-4EBD-9FDC-69E29900276C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9EFF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9EFF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238" autoAdjust="0"/>
  </p:normalViewPr>
  <p:slideViewPr>
    <p:cSldViewPr snapToGrid="0">
      <p:cViewPr varScale="1">
        <p:scale>
          <a:sx n="64" d="100"/>
          <a:sy n="64" d="100"/>
        </p:scale>
        <p:origin x="8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22825" y="740425"/>
            <a:ext cx="4490700" cy="3702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5" y="4689500"/>
            <a:ext cx="5388600" cy="444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3575" y="4689500"/>
            <a:ext cx="53886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200" y="739775"/>
            <a:ext cx="65833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996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73575" y="4689500"/>
            <a:ext cx="53886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200" y="739775"/>
            <a:ext cx="65833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:notes"/>
          <p:cNvSpPr txBox="1">
            <a:spLocks noGrp="1"/>
          </p:cNvSpPr>
          <p:nvPr>
            <p:ph type="body" idx="1"/>
          </p:nvPr>
        </p:nvSpPr>
        <p:spPr>
          <a:xfrm>
            <a:off x="673575" y="4689500"/>
            <a:ext cx="53886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200" y="739775"/>
            <a:ext cx="65833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:notes"/>
          <p:cNvSpPr txBox="1">
            <a:spLocks noGrp="1"/>
          </p:cNvSpPr>
          <p:nvPr>
            <p:ph type="body" idx="1"/>
          </p:nvPr>
        </p:nvSpPr>
        <p:spPr>
          <a:xfrm>
            <a:off x="673575" y="4689500"/>
            <a:ext cx="5388600" cy="4442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200" y="739775"/>
            <a:ext cx="65833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6056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200" y="739775"/>
            <a:ext cx="6583363" cy="37036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62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0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13"/>
          <p:cNvGraphicFramePr/>
          <p:nvPr>
            <p:extLst>
              <p:ext uri="{D42A27DB-BD31-4B8C-83A1-F6EECF244321}">
                <p14:modId xmlns:p14="http://schemas.microsoft.com/office/powerpoint/2010/main" val="642232393"/>
              </p:ext>
            </p:extLst>
          </p:nvPr>
        </p:nvGraphicFramePr>
        <p:xfrm>
          <a:off x="2942852" y="169447"/>
          <a:ext cx="5806150" cy="806046"/>
        </p:xfrm>
        <a:graphic>
          <a:graphicData uri="http://schemas.openxmlformats.org/drawingml/2006/table">
            <a:tbl>
              <a:tblPr firstRow="1" bandRow="1">
                <a:noFill/>
                <a:tableStyleId>{F00EB136-36C7-4EF2-A7FB-9D85ECAB7C09}</a:tableStyleId>
              </a:tblPr>
              <a:tblGrid>
                <a:gridCol w="147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023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ja-JP" sz="1400" u="none" strike="noStrike" cap="none" dirty="0"/>
                      </a:br>
                      <a:r>
                        <a:rPr lang="ja-JP" altLang="en-US" sz="1400" u="none" strike="noStrike" cap="none" dirty="0"/>
                        <a:t>　</a:t>
                      </a:r>
                      <a:endParaRPr sz="3200" dirty="0"/>
                    </a:p>
                  </a:txBody>
                  <a:tcPr marL="67200" marR="67200" marT="33600" marB="33600">
                    <a:gradFill>
                      <a:gsLst>
                        <a:gs pos="0">
                          <a:srgbClr val="F5F7FC"/>
                        </a:gs>
                        <a:gs pos="83000">
                          <a:srgbClr val="A9BEE4"/>
                        </a:gs>
                        <a:gs pos="87000">
                          <a:srgbClr val="A9BEE4"/>
                        </a:gs>
                        <a:gs pos="100000">
                          <a:srgbClr val="C5D3ED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すきなもの・とくいなこと</a:t>
                      </a:r>
                      <a:endParaRPr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7200" marR="67200" marT="33600" marB="33600">
                    <a:gradFill>
                      <a:gsLst>
                        <a:gs pos="0">
                          <a:srgbClr val="F5F7FC"/>
                        </a:gs>
                        <a:gs pos="83000">
                          <a:srgbClr val="A9BEE4"/>
                        </a:gs>
                        <a:gs pos="87000">
                          <a:srgbClr val="A9BEE4"/>
                        </a:gs>
                        <a:gs pos="100000">
                          <a:srgbClr val="C5D3ED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023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20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　　</a:t>
                      </a:r>
                      <a:r>
                        <a:rPr lang="ja-JP" sz="2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　　　</a:t>
                      </a:r>
                      <a:endParaRPr dirty="0"/>
                    </a:p>
                  </a:txBody>
                  <a:tcPr marL="67200" marR="67200" marT="33600" marB="33600">
                    <a:gradFill>
                      <a:gsLst>
                        <a:gs pos="0">
                          <a:srgbClr val="F5F7FC"/>
                        </a:gs>
                        <a:gs pos="83000">
                          <a:srgbClr val="A9BEE4"/>
                        </a:gs>
                        <a:gs pos="87000">
                          <a:srgbClr val="A9BEE4"/>
                        </a:gs>
                        <a:gs pos="100000">
                          <a:srgbClr val="C5D3ED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" name="Google Shape;113;p13"/>
          <p:cNvGraphicFramePr/>
          <p:nvPr>
            <p:extLst>
              <p:ext uri="{D42A27DB-BD31-4B8C-83A1-F6EECF244321}">
                <p14:modId xmlns:p14="http://schemas.microsoft.com/office/powerpoint/2010/main" val="940600039"/>
              </p:ext>
            </p:extLst>
          </p:nvPr>
        </p:nvGraphicFramePr>
        <p:xfrm>
          <a:off x="1702191" y="1021976"/>
          <a:ext cx="8287472" cy="1134135"/>
        </p:xfrm>
        <a:graphic>
          <a:graphicData uri="http://schemas.openxmlformats.org/drawingml/2006/table">
            <a:tbl>
              <a:tblPr firstRow="1" bandRow="1">
                <a:noFill/>
                <a:tableStyleId>{5F2AE0CC-82B4-4EBD-9FDC-69E29900276C}</a:tableStyleId>
              </a:tblPr>
              <a:tblGrid>
                <a:gridCol w="399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2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本人の願い</a:t>
                      </a:r>
                      <a:endParaRPr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2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保護者の願い</a:t>
                      </a:r>
                      <a:endParaRPr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0" marR="91450" marT="45725" marB="45725" anchor="ctr"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4" name="Google Shape;114;p13"/>
          <p:cNvSpPr txBox="1"/>
          <p:nvPr/>
        </p:nvSpPr>
        <p:spPr>
          <a:xfrm>
            <a:off x="437175" y="169448"/>
            <a:ext cx="2250599" cy="604318"/>
          </a:xfrm>
          <a:prstGeom prst="rect">
            <a:avLst/>
          </a:prstGeom>
          <a:solidFill>
            <a:srgbClr val="D3F6FB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Ⅰ事前情報</a:t>
            </a: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32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		</a:t>
            </a:r>
            <a:endParaRPr sz="77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9060334" y="203221"/>
            <a:ext cx="1654630" cy="463100"/>
          </a:xfrm>
          <a:prstGeom prst="rect">
            <a:avLst/>
          </a:prstGeom>
          <a:solidFill>
            <a:srgbClr val="D3F6FB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担任記入</a:t>
            </a:r>
            <a:endParaRPr sz="32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ja-JP" sz="1032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ja-JP" altLang="ja-JP" sz="1032" dirty="0">
                <a:solidFill>
                  <a:schemeClr val="dk1"/>
                </a:solidFill>
              </a:rPr>
              <a:t>	</a:t>
            </a:r>
            <a:r>
              <a:rPr lang="ja-JP" sz="1032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sz="77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4" name="表 3">
            <a:extLst>
              <a:ext uri="{FF2B5EF4-FFF2-40B4-BE49-F238E27FC236}">
                <a16:creationId xmlns:a16="http://schemas.microsoft.com/office/drawing/2014/main" id="{C75D6260-CCC1-4E3C-89A4-1F74E9871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91051"/>
              </p:ext>
            </p:extLst>
          </p:nvPr>
        </p:nvGraphicFramePr>
        <p:xfrm>
          <a:off x="437175" y="2039995"/>
          <a:ext cx="11595169" cy="39928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504038">
                  <a:extLst>
                    <a:ext uri="{9D8B030D-6E8A-4147-A177-3AD203B41FA5}">
                      <a16:colId xmlns:a16="http://schemas.microsoft.com/office/drawing/2014/main" val="4047850372"/>
                    </a:ext>
                  </a:extLst>
                </a:gridCol>
                <a:gridCol w="6091131">
                  <a:extLst>
                    <a:ext uri="{9D8B030D-6E8A-4147-A177-3AD203B41FA5}">
                      <a16:colId xmlns:a16="http://schemas.microsoft.com/office/drawing/2014/main" val="654585659"/>
                    </a:ext>
                  </a:extLst>
                </a:gridCol>
              </a:tblGrid>
              <a:tr h="412701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2400" b="0">
                          <a:solidFill>
                            <a:schemeClr val="dk1"/>
                          </a:solidFill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知的障害のある児童の主な特性</a:t>
                      </a:r>
                      <a:r>
                        <a:rPr lang="ja-JP" altLang="en-US" sz="2400" b="0" dirty="0">
                          <a:solidFill>
                            <a:schemeClr val="dk1"/>
                          </a:solidFill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事項（例）</a:t>
                      </a:r>
                      <a:endParaRPr lang="en-US" altLang="ja-JP" sz="2400" b="0" dirty="0">
                        <a:solidFill>
                          <a:schemeClr val="dk1"/>
                        </a:solidFill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32731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学習で得た知識・技能が断片的になりやすい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主体的に活動に取り組む意欲が育っていないことがある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34254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自己肯定感が低い場合がある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注意・集中が困難な場合がある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987289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日頃の運動量が少ない傾向にある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巧緻性の困難さがある場合がある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890961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周囲の人への依存心が強い傾向にある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心理状態が不安定になる場合がある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41872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発声や指さしを伝達手段として使えない場合がある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身体の部位を適切に動かせないことがある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22624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人と関わることに自信がもてない傾向がある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概念の形成に難しい場合がある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282476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指示を聞いて姿勢を変えることが難しい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言語表出が極めて少ないことがある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993449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自分の気持ちや要求を伝えることができない傾向がある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平衡感覚が未熟な場合がある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517196"/>
                  </a:ext>
                </a:extLst>
              </a:tr>
              <a:tr h="353356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相手の意図が理解できない傾向がある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15675"/>
                  </a:ext>
                </a:extLst>
              </a:tr>
            </a:tbl>
          </a:graphicData>
        </a:graphic>
      </p:graphicFrame>
      <p:grpSp>
        <p:nvGrpSpPr>
          <p:cNvPr id="95" name="Google Shape;95;p13"/>
          <p:cNvGrpSpPr/>
          <p:nvPr/>
        </p:nvGrpSpPr>
        <p:grpSpPr>
          <a:xfrm>
            <a:off x="4440836" y="5637151"/>
            <a:ext cx="7675280" cy="1134135"/>
            <a:chOff x="1070699" y="4947314"/>
            <a:chExt cx="8702680" cy="920133"/>
          </a:xfrm>
        </p:grpSpPr>
        <p:grpSp>
          <p:nvGrpSpPr>
            <p:cNvPr id="96" name="Google Shape;96;p13"/>
            <p:cNvGrpSpPr/>
            <p:nvPr/>
          </p:nvGrpSpPr>
          <p:grpSpPr>
            <a:xfrm>
              <a:off x="1070699" y="4947314"/>
              <a:ext cx="8702680" cy="920133"/>
              <a:chOff x="14038" y="5492810"/>
              <a:chExt cx="9696005" cy="1274005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14038" y="5492810"/>
                <a:ext cx="9696005" cy="1274005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rgbClr val="31538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0450" tIns="30225" rIns="60450" bIns="302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9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3058619" y="5592887"/>
                <a:ext cx="2863668" cy="480599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rgbClr val="00B0F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0450" tIns="30225" rIns="60450" bIns="3022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119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　　　</a:t>
                </a:r>
                <a:r>
                  <a:rPr lang="ja-JP" sz="20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心理的な安定</a:t>
                </a:r>
                <a:endParaRPr sz="20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217465" y="5593999"/>
                <a:ext cx="2668697" cy="501482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rgbClr val="00B0F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0450" tIns="30225" rIns="60450" bIns="3022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119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　　　　</a:t>
                </a:r>
                <a:r>
                  <a:rPr lang="ja-JP" sz="20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健康の保持</a:t>
                </a:r>
                <a:endParaRPr sz="20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6098069" y="5592887"/>
                <a:ext cx="3523645" cy="480134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rgbClr val="00B0F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0450" tIns="30225" rIns="60450" bIns="3022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119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　　</a:t>
                </a:r>
                <a:r>
                  <a:rPr lang="ja-JP" altLang="en-US" sz="119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　　</a:t>
                </a:r>
                <a:r>
                  <a:rPr lang="ja-JP" sz="20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人間関係の形成</a:t>
                </a:r>
                <a:endParaRPr sz="20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237641" y="6204063"/>
                <a:ext cx="2591613" cy="487087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rgbClr val="00B0F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0450" tIns="30225" rIns="60450" bIns="3022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119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　　　</a:t>
                </a:r>
                <a:r>
                  <a:rPr lang="ja-JP" sz="20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環境の把握</a:t>
                </a:r>
                <a:endParaRPr sz="20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3105931" y="6184953"/>
                <a:ext cx="2643665" cy="521198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rgbClr val="00B0F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0450" tIns="30225" rIns="60450" bIns="3022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ja-JP" sz="119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　　　　</a:t>
                </a:r>
                <a:r>
                  <a:rPr lang="ja-JP" sz="2000" b="1" dirty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身体の動き</a:t>
                </a:r>
                <a:endParaRPr sz="20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8" name="Google Shape;108;p13"/>
            <p:cNvSpPr txBox="1"/>
            <p:nvPr/>
          </p:nvSpPr>
          <p:spPr>
            <a:xfrm>
              <a:off x="6400615" y="5461007"/>
              <a:ext cx="3277777" cy="34677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0450" tIns="30225" rIns="60450" bIns="302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9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　</a:t>
              </a:r>
              <a:r>
                <a:rPr lang="ja-JP" altLang="en-US" sz="119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　　</a:t>
              </a:r>
              <a:r>
                <a:rPr lang="ja-JP" sz="20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コミュニケーション</a:t>
              </a:r>
              <a:endParaRPr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" name="Picture 4" descr="ハート型の南京錠のイラスト">
            <a:extLst>
              <a:ext uri="{FF2B5EF4-FFF2-40B4-BE49-F238E27FC236}">
                <a16:creationId xmlns:a16="http://schemas.microsoft.com/office/drawing/2014/main" id="{DAE7630F-C1A7-48E9-88B5-7E5FF561F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902" y="5659767"/>
            <a:ext cx="511959" cy="53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綺麗な地球のイラスト（環境問題）">
            <a:extLst>
              <a:ext uri="{FF2B5EF4-FFF2-40B4-BE49-F238E27FC236}">
                <a16:creationId xmlns:a16="http://schemas.microsoft.com/office/drawing/2014/main" id="{C7A99FDF-C586-48D6-9E77-121377C4F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6" y="6229141"/>
            <a:ext cx="506920" cy="50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バク転・バック転のイラスト">
            <a:extLst>
              <a:ext uri="{FF2B5EF4-FFF2-40B4-BE49-F238E27FC236}">
                <a16:creationId xmlns:a16="http://schemas.microsoft.com/office/drawing/2014/main" id="{021D94B8-1774-4FF2-BF98-8FC0C9F89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70" y="6220137"/>
            <a:ext cx="739596" cy="55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健康な胃のキャラクター">
            <a:extLst>
              <a:ext uri="{FF2B5EF4-FFF2-40B4-BE49-F238E27FC236}">
                <a16:creationId xmlns:a16="http://schemas.microsoft.com/office/drawing/2014/main" id="{B4A1F1B8-2A3E-4A62-8A88-64D9EF752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325" y="5659767"/>
            <a:ext cx="580953" cy="5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集合している人たちのイラスト（世界）">
            <a:extLst>
              <a:ext uri="{FF2B5EF4-FFF2-40B4-BE49-F238E27FC236}">
                <a16:creationId xmlns:a16="http://schemas.microsoft.com/office/drawing/2014/main" id="{9D972E29-48AF-4A9A-8412-1B3C14F04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397" y="5637095"/>
            <a:ext cx="549885" cy="54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世間話をする男性のイラスト">
            <a:extLst>
              <a:ext uri="{FF2B5EF4-FFF2-40B4-BE49-F238E27FC236}">
                <a16:creationId xmlns:a16="http://schemas.microsoft.com/office/drawing/2014/main" id="{5D18B1D5-C309-471A-8D66-74A7A0AEA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753" y="6210362"/>
            <a:ext cx="560132" cy="50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Google Shape;103;p13">
            <a:extLst>
              <a:ext uri="{FF2B5EF4-FFF2-40B4-BE49-F238E27FC236}">
                <a16:creationId xmlns:a16="http://schemas.microsoft.com/office/drawing/2014/main" id="{61C3AD3C-83C7-4905-936E-796BF32DA796}"/>
              </a:ext>
            </a:extLst>
          </p:cNvPr>
          <p:cNvSpPr txBox="1"/>
          <p:nvPr/>
        </p:nvSpPr>
        <p:spPr>
          <a:xfrm>
            <a:off x="831725" y="6099364"/>
            <a:ext cx="3550558" cy="584406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450" tIns="30225" rIns="60450" bIns="30225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9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r>
              <a:rPr lang="ja-JP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alt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自立活動６区分</a:t>
            </a: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045606C3-0D5B-44FB-9D47-4331B452415A}"/>
              </a:ext>
            </a:extLst>
          </p:cNvPr>
          <p:cNvGrpSpPr/>
          <p:nvPr/>
        </p:nvGrpSpPr>
        <p:grpSpPr>
          <a:xfrm>
            <a:off x="10097272" y="830355"/>
            <a:ext cx="1935071" cy="1235677"/>
            <a:chOff x="8503702" y="3740254"/>
            <a:chExt cx="1935071" cy="1235677"/>
          </a:xfrm>
        </p:grpSpPr>
        <p:sp>
          <p:nvSpPr>
            <p:cNvPr id="37" name="テキスト ボックス 2">
              <a:extLst>
                <a:ext uri="{FF2B5EF4-FFF2-40B4-BE49-F238E27FC236}">
                  <a16:creationId xmlns:a16="http://schemas.microsoft.com/office/drawing/2014/main" id="{00AA80DB-64F3-4903-94EC-7DEBDCC07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3702" y="3740254"/>
              <a:ext cx="1935071" cy="12356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ja-JP" altLang="en-US" sz="1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動画　ボタン</a:t>
              </a:r>
              <a:endParaRPr lang="en-U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endParaRPr 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pic>
          <p:nvPicPr>
            <p:cNvPr id="38" name="Picture 2" descr="人差し指を立てた手のイラスト（掌・甲）">
              <a:extLst>
                <a:ext uri="{FF2B5EF4-FFF2-40B4-BE49-F238E27FC236}">
                  <a16:creationId xmlns:a16="http://schemas.microsoft.com/office/drawing/2014/main" id="{3EBE88DC-2512-41E2-9933-9E441AAB49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547"/>
            <a:stretch/>
          </p:blipFill>
          <p:spPr bwMode="auto">
            <a:xfrm rot="16200000">
              <a:off x="9131919" y="3919870"/>
              <a:ext cx="678636" cy="1115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91F002-8159-4A54-98FD-FB2A362EA6C1}"/>
              </a:ext>
            </a:extLst>
          </p:cNvPr>
          <p:cNvSpPr txBox="1"/>
          <p:nvPr/>
        </p:nvSpPr>
        <p:spPr>
          <a:xfrm>
            <a:off x="2935128" y="140422"/>
            <a:ext cx="749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名前</a:t>
            </a:r>
          </a:p>
        </p:txBody>
      </p:sp>
    </p:spTree>
    <p:extLst>
      <p:ext uri="{BB962C8B-B14F-4D97-AF65-F5344CB8AC3E}">
        <p14:creationId xmlns:p14="http://schemas.microsoft.com/office/powerpoint/2010/main" val="309850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33;p14">
            <a:extLst>
              <a:ext uri="{FF2B5EF4-FFF2-40B4-BE49-F238E27FC236}">
                <a16:creationId xmlns:a16="http://schemas.microsoft.com/office/drawing/2014/main" id="{F8E1C423-13E0-4D3F-9E2C-7609C702C214}"/>
              </a:ext>
            </a:extLst>
          </p:cNvPr>
          <p:cNvSpPr/>
          <p:nvPr/>
        </p:nvSpPr>
        <p:spPr>
          <a:xfrm>
            <a:off x="7558052" y="6217209"/>
            <a:ext cx="4583524" cy="621193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32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4" descr="ハート型の南京錠のイラスト">
            <a:extLst>
              <a:ext uri="{FF2B5EF4-FFF2-40B4-BE49-F238E27FC236}">
                <a16:creationId xmlns:a16="http://schemas.microsoft.com/office/drawing/2014/main" id="{7B1B7EDA-2C5A-4BE3-96C1-334AFB32F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03" y="4135770"/>
            <a:ext cx="1548575" cy="163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世間話をする男性のイラスト">
            <a:extLst>
              <a:ext uri="{FF2B5EF4-FFF2-40B4-BE49-F238E27FC236}">
                <a16:creationId xmlns:a16="http://schemas.microsoft.com/office/drawing/2014/main" id="{06544738-03A9-4DB6-B605-22869C132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196" y="4165342"/>
            <a:ext cx="1657225" cy="14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健康な胃のキャラクター">
            <a:extLst>
              <a:ext uri="{FF2B5EF4-FFF2-40B4-BE49-F238E27FC236}">
                <a16:creationId xmlns:a16="http://schemas.microsoft.com/office/drawing/2014/main" id="{974CF286-9989-4FC2-892E-9AC0FC97C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262" y="2577973"/>
            <a:ext cx="1664814" cy="166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集合している人たちのイラスト（世界）">
            <a:extLst>
              <a:ext uri="{FF2B5EF4-FFF2-40B4-BE49-F238E27FC236}">
                <a16:creationId xmlns:a16="http://schemas.microsoft.com/office/drawing/2014/main" id="{18621C48-A8D0-4B29-998E-E549CB6EE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497" y="870552"/>
            <a:ext cx="1573047" cy="15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綺麗な地球のイラスト（環境問題）">
            <a:extLst>
              <a:ext uri="{FF2B5EF4-FFF2-40B4-BE49-F238E27FC236}">
                <a16:creationId xmlns:a16="http://schemas.microsoft.com/office/drawing/2014/main" id="{4F849AC9-8245-4228-BE2B-BAF8AF2BB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541" y="653523"/>
            <a:ext cx="1501217" cy="150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バク転・バック転のイラスト">
            <a:extLst>
              <a:ext uri="{FF2B5EF4-FFF2-40B4-BE49-F238E27FC236}">
                <a16:creationId xmlns:a16="http://schemas.microsoft.com/office/drawing/2014/main" id="{B05BB19B-1680-40BF-B429-56C82491B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16" y="2458916"/>
            <a:ext cx="2002291" cy="149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6" name="Google Shape;126;p14"/>
          <p:cNvCxnSpPr/>
          <p:nvPr/>
        </p:nvCxnSpPr>
        <p:spPr>
          <a:xfrm flipH="1">
            <a:off x="570757" y="3214723"/>
            <a:ext cx="2884500" cy="25365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127" name="Google Shape;127;p14"/>
          <p:cNvCxnSpPr/>
          <p:nvPr/>
        </p:nvCxnSpPr>
        <p:spPr>
          <a:xfrm>
            <a:off x="705669" y="629303"/>
            <a:ext cx="3284270" cy="2145111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128" name="Google Shape;128;p14"/>
          <p:cNvCxnSpPr/>
          <p:nvPr/>
        </p:nvCxnSpPr>
        <p:spPr>
          <a:xfrm flipH="1">
            <a:off x="5792371" y="3602219"/>
            <a:ext cx="2345" cy="246107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129" name="Google Shape;129;p14"/>
          <p:cNvCxnSpPr/>
          <p:nvPr/>
        </p:nvCxnSpPr>
        <p:spPr>
          <a:xfrm flipH="1">
            <a:off x="5793544" y="72895"/>
            <a:ext cx="2345" cy="2437716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130" name="Google Shape;130;p14"/>
          <p:cNvCxnSpPr/>
          <p:nvPr/>
        </p:nvCxnSpPr>
        <p:spPr>
          <a:xfrm flipH="1">
            <a:off x="7809946" y="72895"/>
            <a:ext cx="4020984" cy="2701519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cxnSp>
        <p:nvCxnSpPr>
          <p:cNvPr id="131" name="Google Shape;131;p14"/>
          <p:cNvCxnSpPr/>
          <p:nvPr/>
        </p:nvCxnSpPr>
        <p:spPr>
          <a:xfrm>
            <a:off x="7781430" y="3429000"/>
            <a:ext cx="3711875" cy="2766774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133" name="Google Shape;133;p14"/>
          <p:cNvSpPr/>
          <p:nvPr/>
        </p:nvSpPr>
        <p:spPr>
          <a:xfrm>
            <a:off x="0" y="6225142"/>
            <a:ext cx="7424907" cy="62119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32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21824" y="200965"/>
            <a:ext cx="1999948" cy="535916"/>
          </a:xfrm>
          <a:prstGeom prst="rect">
            <a:avLst/>
          </a:prstGeom>
          <a:solidFill>
            <a:srgbClr val="D8E2F3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Ⅱ実態</a:t>
            </a:r>
            <a:r>
              <a:rPr lang="ja-JP" altLang="en-US" sz="2800" dirty="0">
                <a:solidFill>
                  <a:schemeClr val="dk1"/>
                </a:solidFill>
              </a:rPr>
              <a:t>把握</a:t>
            </a:r>
            <a:endParaRPr lang="en-US" sz="28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32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		</a:t>
            </a:r>
            <a:endParaRPr sz="77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4"/>
          <p:cNvSpPr txBox="1"/>
          <p:nvPr/>
        </p:nvSpPr>
        <p:spPr>
          <a:xfrm>
            <a:off x="4500552" y="2547611"/>
            <a:ext cx="2742600" cy="362400"/>
          </a:xfrm>
          <a:prstGeom prst="rect">
            <a:avLst/>
          </a:prstGeom>
          <a:solidFill>
            <a:srgbClr val="FFF2CC"/>
          </a:solidFill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中心的な課題</a:t>
            </a:r>
            <a:endParaRPr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32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		</a:t>
            </a:r>
            <a:endParaRPr sz="77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4"/>
          <p:cNvSpPr txBox="1"/>
          <p:nvPr/>
        </p:nvSpPr>
        <p:spPr>
          <a:xfrm>
            <a:off x="2811938" y="2945581"/>
            <a:ext cx="5884670" cy="473461"/>
          </a:xfrm>
          <a:prstGeom prst="rect">
            <a:avLst/>
          </a:prstGeom>
          <a:solidFill>
            <a:srgbClr val="EEEFBB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"/>
              <a:buFont typeface="Arial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8679305" y="81341"/>
            <a:ext cx="3462271" cy="652826"/>
          </a:xfrm>
          <a:prstGeom prst="rect">
            <a:avLst/>
          </a:prstGeom>
          <a:solidFill>
            <a:srgbClr val="FFF2CC"/>
          </a:solidFill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中学部の先生方からの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児童の望ま</a:t>
            </a:r>
            <a:r>
              <a:rPr lang="ja-JP" altLang="en-US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れる</a:t>
            </a:r>
            <a:r>
              <a:rPr lang="ja-JP" sz="20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姿</a:t>
            </a:r>
            <a:endParaRPr sz="20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32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		</a:t>
            </a:r>
            <a:endParaRPr sz="77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4"/>
          <p:cNvSpPr txBox="1"/>
          <p:nvPr/>
        </p:nvSpPr>
        <p:spPr>
          <a:xfrm>
            <a:off x="208547" y="6225142"/>
            <a:ext cx="2074087" cy="647895"/>
          </a:xfrm>
          <a:prstGeom prst="rect">
            <a:avLst/>
          </a:prstGeom>
          <a:solidFill>
            <a:srgbClr val="D3F6FB"/>
          </a:solidFill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ja-JP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できるところ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4"/>
          <p:cNvSpPr txBox="1"/>
          <p:nvPr/>
        </p:nvSpPr>
        <p:spPr>
          <a:xfrm>
            <a:off x="2333125" y="6225142"/>
            <a:ext cx="2084047" cy="647895"/>
          </a:xfrm>
          <a:prstGeom prst="rect">
            <a:avLst/>
          </a:prstGeom>
          <a:solidFill>
            <a:srgbClr val="FEE599"/>
          </a:solidFill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2"/>
              <a:buFont typeface="Calibri"/>
              <a:buNone/>
            </a:pPr>
            <a:r>
              <a:rPr lang="ja-JP" alt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医療</a:t>
            </a:r>
            <a:r>
              <a:rPr 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的・</a:t>
            </a:r>
            <a:r>
              <a:rPr lang="ja-JP" alt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福祉的</a:t>
            </a:r>
            <a:r>
              <a:rPr 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・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2"/>
              <a:buFont typeface="Calibri"/>
              <a:buNone/>
            </a:pPr>
            <a:r>
              <a:rPr lang="ja-JP" alt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心理</a:t>
            </a:r>
            <a:r>
              <a:rPr 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的</a:t>
            </a:r>
            <a:r>
              <a:rPr lang="ja-JP" alt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等に関して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Google Shape;190;p14" descr="挿絵 が含まれている画像&#10;&#10;自動的に生成された説明"/>
          <p:cNvPicPr preferRelativeResize="0"/>
          <p:nvPr/>
        </p:nvPicPr>
        <p:blipFill rotWithShape="1">
          <a:blip r:embed="rId9">
            <a:alphaModFix/>
          </a:blip>
          <a:srcRect l="74860" t="53484" r="-74860" b="42148"/>
          <a:stretch/>
        </p:blipFill>
        <p:spPr>
          <a:xfrm>
            <a:off x="6783575" y="5607354"/>
            <a:ext cx="474450" cy="1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4"/>
          <p:cNvSpPr txBox="1"/>
          <p:nvPr/>
        </p:nvSpPr>
        <p:spPr>
          <a:xfrm>
            <a:off x="8658971" y="771755"/>
            <a:ext cx="3483061" cy="1599861"/>
          </a:xfrm>
          <a:prstGeom prst="rect">
            <a:avLst/>
          </a:prstGeom>
          <a:solidFill>
            <a:srgbClr val="FFFF66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4"/>
          <p:cNvSpPr txBox="1"/>
          <p:nvPr/>
        </p:nvSpPr>
        <p:spPr>
          <a:xfrm>
            <a:off x="4518153" y="6236508"/>
            <a:ext cx="2747906" cy="609827"/>
          </a:xfrm>
          <a:prstGeom prst="rect">
            <a:avLst/>
          </a:prstGeom>
          <a:solidFill>
            <a:srgbClr val="F6DAD8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2"/>
              <a:buFont typeface="Calibri"/>
              <a:buNone/>
            </a:pPr>
            <a:r>
              <a:rPr lang="ja-JP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課題となるところ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103;p13">
            <a:extLst>
              <a:ext uri="{FF2B5EF4-FFF2-40B4-BE49-F238E27FC236}">
                <a16:creationId xmlns:a16="http://schemas.microsoft.com/office/drawing/2014/main" id="{02F987DE-514B-40C4-B6D4-7BA08D545FBA}"/>
              </a:ext>
            </a:extLst>
          </p:cNvPr>
          <p:cNvSpPr txBox="1"/>
          <p:nvPr/>
        </p:nvSpPr>
        <p:spPr>
          <a:xfrm>
            <a:off x="7674964" y="6248406"/>
            <a:ext cx="4350657" cy="536699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450" tIns="30225" rIns="60450" bIns="302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9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r>
              <a:rPr lang="ja-JP" altLang="en-US" sz="119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r>
              <a:rPr lang="ja-JP" alt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学習上又は生活上の困難</a:t>
            </a: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DD7CD5E8-F186-406E-8FE7-3932A612E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052" y="6195774"/>
            <a:ext cx="825025" cy="62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C84F36-7FE8-4EA7-819A-D9FA2979A7F0}"/>
              </a:ext>
            </a:extLst>
          </p:cNvPr>
          <p:cNvSpPr txBox="1"/>
          <p:nvPr/>
        </p:nvSpPr>
        <p:spPr>
          <a:xfrm>
            <a:off x="6397286" y="3602219"/>
            <a:ext cx="14126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コミュニ</a:t>
            </a:r>
            <a:endParaRPr kumimoji="1" lang="en-US" altLang="ja-JP" sz="1600" b="1" dirty="0"/>
          </a:p>
          <a:p>
            <a:r>
              <a:rPr lang="ja-JP" altLang="en-US" sz="1600" b="1" dirty="0"/>
              <a:t>ケーション</a:t>
            </a:r>
            <a:endParaRPr kumimoji="1" lang="ja-JP" altLang="en-US" sz="16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FAF72AC-B273-48B3-ABCB-3155CAC5696B}"/>
              </a:ext>
            </a:extLst>
          </p:cNvPr>
          <p:cNvSpPr txBox="1"/>
          <p:nvPr/>
        </p:nvSpPr>
        <p:spPr>
          <a:xfrm>
            <a:off x="3455257" y="3546573"/>
            <a:ext cx="1045295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心理的な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安定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0B803EA-AD0C-4C2C-9EA9-DFF9EBC21C95}"/>
              </a:ext>
            </a:extLst>
          </p:cNvPr>
          <p:cNvSpPr txBox="1"/>
          <p:nvPr/>
        </p:nvSpPr>
        <p:spPr>
          <a:xfrm>
            <a:off x="705669" y="1923907"/>
            <a:ext cx="91481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身体の</a:t>
            </a:r>
            <a:endParaRPr kumimoji="1" lang="en-US" altLang="ja-JP" sz="1600" b="1" dirty="0"/>
          </a:p>
          <a:p>
            <a:r>
              <a:rPr lang="ja-JP" altLang="en-US" sz="1600" b="1" dirty="0"/>
              <a:t>動き</a:t>
            </a:r>
            <a:endParaRPr kumimoji="1" lang="ja-JP" altLang="en-US" sz="16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BC6F2F4-0FDB-428C-A811-26C708731A15}"/>
              </a:ext>
            </a:extLst>
          </p:cNvPr>
          <p:cNvSpPr txBox="1"/>
          <p:nvPr/>
        </p:nvSpPr>
        <p:spPr>
          <a:xfrm>
            <a:off x="4035829" y="129057"/>
            <a:ext cx="80502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環境</a:t>
            </a:r>
            <a:r>
              <a:rPr kumimoji="1" lang="ja-JP" altLang="en-US" sz="1600" b="1" dirty="0"/>
              <a:t>の</a:t>
            </a:r>
            <a:endParaRPr kumimoji="1" lang="en-US" altLang="ja-JP" sz="1600" b="1" dirty="0"/>
          </a:p>
          <a:p>
            <a:r>
              <a:rPr lang="ja-JP" altLang="en-US" sz="1600" b="1" dirty="0"/>
              <a:t>把握</a:t>
            </a:r>
            <a:endParaRPr kumimoji="1" lang="ja-JP" altLang="en-US" sz="16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ACEFA4E-B9F5-4521-A40D-CDDDB08710F7}"/>
              </a:ext>
            </a:extLst>
          </p:cNvPr>
          <p:cNvSpPr txBox="1"/>
          <p:nvPr/>
        </p:nvSpPr>
        <p:spPr>
          <a:xfrm>
            <a:off x="6967196" y="280798"/>
            <a:ext cx="1218603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人間関係の</a:t>
            </a:r>
            <a:endParaRPr kumimoji="1" lang="en-US" altLang="ja-JP" sz="1600" b="1" dirty="0"/>
          </a:p>
          <a:p>
            <a:r>
              <a:rPr lang="ja-JP" altLang="en-US" sz="1600" b="1" dirty="0"/>
              <a:t>形成</a:t>
            </a:r>
            <a:endParaRPr kumimoji="1" lang="ja-JP" altLang="en-US" sz="16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BB3AC3E-CB98-49B9-B574-33D89C94143D}"/>
              </a:ext>
            </a:extLst>
          </p:cNvPr>
          <p:cNvSpPr txBox="1"/>
          <p:nvPr/>
        </p:nvSpPr>
        <p:spPr>
          <a:xfrm>
            <a:off x="9243433" y="2714124"/>
            <a:ext cx="86149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健康の</a:t>
            </a:r>
            <a:endParaRPr kumimoji="1" lang="en-US" altLang="ja-JP" sz="1600" b="1" dirty="0"/>
          </a:p>
          <a:p>
            <a:r>
              <a:rPr lang="ja-JP" altLang="en-US" sz="1600" b="1" dirty="0"/>
              <a:t>保持</a:t>
            </a:r>
            <a:endParaRPr kumimoji="1" lang="ja-JP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10;p13">
            <a:extLst>
              <a:ext uri="{FF2B5EF4-FFF2-40B4-BE49-F238E27FC236}">
                <a16:creationId xmlns:a16="http://schemas.microsoft.com/office/drawing/2014/main" id="{989E62F9-9FEB-4E17-84CA-111EC4AA3BE4}"/>
              </a:ext>
            </a:extLst>
          </p:cNvPr>
          <p:cNvSpPr txBox="1"/>
          <p:nvPr/>
        </p:nvSpPr>
        <p:spPr>
          <a:xfrm>
            <a:off x="1843717" y="2503357"/>
            <a:ext cx="7919284" cy="1407764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4000" dirty="0">
                <a:solidFill>
                  <a:schemeClr val="dk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以下、参考資料</a:t>
            </a:r>
            <a:endParaRPr sz="4000" dirty="0">
              <a:solidFill>
                <a:schemeClr val="dk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5"/>
          <p:cNvSpPr txBox="1"/>
          <p:nvPr/>
        </p:nvSpPr>
        <p:spPr>
          <a:xfrm>
            <a:off x="3131682" y="1522660"/>
            <a:ext cx="3255716" cy="450631"/>
          </a:xfrm>
          <a:prstGeom prst="rect">
            <a:avLst/>
          </a:prstGeom>
          <a:solidFill>
            <a:srgbClr val="D3F6FB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指導目標の設定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73"/>
              <a:buFont typeface="Arial"/>
              <a:buNone/>
            </a:pPr>
            <a:endParaRPr sz="77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5"/>
          <p:cNvSpPr txBox="1"/>
          <p:nvPr/>
        </p:nvSpPr>
        <p:spPr>
          <a:xfrm>
            <a:off x="2294488" y="4756025"/>
            <a:ext cx="8481411" cy="1860900"/>
          </a:xfrm>
          <a:prstGeom prst="rect">
            <a:avLst/>
          </a:prstGeom>
          <a:noFill/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23"/>
              <a:buFont typeface="Arial"/>
              <a:buNone/>
            </a:pPr>
            <a:endParaRPr sz="132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5"/>
          <p:cNvSpPr txBox="1"/>
          <p:nvPr/>
        </p:nvSpPr>
        <p:spPr>
          <a:xfrm>
            <a:off x="2336800" y="2656078"/>
            <a:ext cx="8439099" cy="412566"/>
          </a:xfrm>
          <a:prstGeom prst="rect">
            <a:avLst/>
          </a:prstGeom>
          <a:solidFill>
            <a:srgbClr val="92D050"/>
          </a:solidFill>
          <a:ln w="57150" cap="flat" cmpd="sng">
            <a:solidFill>
              <a:srgbClr val="EDEDE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ja-JP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alt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具体的な</a:t>
            </a:r>
            <a:r>
              <a:rPr lang="ja-JP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指導内容</a:t>
            </a:r>
            <a:r>
              <a:rPr lang="ja-JP" alt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の設定</a:t>
            </a:r>
            <a:r>
              <a:rPr lang="ja-JP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と関連する自立活動項目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5"/>
          <p:cNvSpPr txBox="1"/>
          <p:nvPr/>
        </p:nvSpPr>
        <p:spPr>
          <a:xfrm>
            <a:off x="3131681" y="1978197"/>
            <a:ext cx="7644218" cy="463099"/>
          </a:xfrm>
          <a:prstGeom prst="rect">
            <a:avLst/>
          </a:prstGeom>
          <a:solidFill>
            <a:srgbClr val="D3F6FB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5"/>
          <p:cNvSpPr txBox="1"/>
          <p:nvPr/>
        </p:nvSpPr>
        <p:spPr>
          <a:xfrm>
            <a:off x="6613053" y="3135006"/>
            <a:ext cx="4162846" cy="1447071"/>
          </a:xfrm>
          <a:prstGeom prst="rect">
            <a:avLst/>
          </a:prstGeom>
          <a:noFill/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5"/>
          <p:cNvSpPr txBox="1"/>
          <p:nvPr/>
        </p:nvSpPr>
        <p:spPr>
          <a:xfrm>
            <a:off x="2294488" y="3143022"/>
            <a:ext cx="4092910" cy="1439055"/>
          </a:xfrm>
          <a:prstGeom prst="rect">
            <a:avLst/>
          </a:prstGeom>
          <a:noFill/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5"/>
          <p:cNvSpPr txBox="1"/>
          <p:nvPr/>
        </p:nvSpPr>
        <p:spPr>
          <a:xfrm>
            <a:off x="142439" y="3083784"/>
            <a:ext cx="1797179" cy="690431"/>
          </a:xfrm>
          <a:prstGeom prst="rect">
            <a:avLst/>
          </a:prstGeom>
          <a:solidFill>
            <a:srgbClr val="36C6CA"/>
          </a:solidFill>
          <a:ln>
            <a:noFill/>
          </a:ln>
        </p:spPr>
        <p:txBody>
          <a:bodyPr spcFirstLastPara="1" wrap="square" lIns="67200" tIns="33600" rIns="67200" bIns="33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指導内容</a:t>
            </a:r>
            <a:endParaRPr dirty="0"/>
          </a:p>
        </p:txBody>
      </p:sp>
      <p:sp>
        <p:nvSpPr>
          <p:cNvPr id="230" name="Google Shape;230;p15"/>
          <p:cNvSpPr txBox="1"/>
          <p:nvPr/>
        </p:nvSpPr>
        <p:spPr>
          <a:xfrm>
            <a:off x="160412" y="4986041"/>
            <a:ext cx="1779207" cy="855661"/>
          </a:xfrm>
          <a:prstGeom prst="rect">
            <a:avLst/>
          </a:prstGeom>
          <a:solidFill>
            <a:srgbClr val="EEEFBB"/>
          </a:solidFill>
          <a:ln>
            <a:noFill/>
          </a:ln>
        </p:spPr>
        <p:txBody>
          <a:bodyPr spcFirstLastPara="1" wrap="square" lIns="67200" tIns="33600" rIns="67200" bIns="33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自立活動項目</a:t>
            </a:r>
            <a:endParaRPr dirty="0"/>
          </a:p>
        </p:txBody>
      </p:sp>
      <p:sp>
        <p:nvSpPr>
          <p:cNvPr id="231" name="Google Shape;231;p15"/>
          <p:cNvSpPr txBox="1"/>
          <p:nvPr/>
        </p:nvSpPr>
        <p:spPr>
          <a:xfrm>
            <a:off x="3131681" y="789359"/>
            <a:ext cx="7644217" cy="603900"/>
          </a:xfrm>
          <a:prstGeom prst="rect">
            <a:avLst/>
          </a:prstGeom>
          <a:solidFill>
            <a:srgbClr val="EEEFBB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5"/>
          <p:cNvSpPr txBox="1"/>
          <p:nvPr/>
        </p:nvSpPr>
        <p:spPr>
          <a:xfrm>
            <a:off x="3131682" y="211520"/>
            <a:ext cx="2742652" cy="509093"/>
          </a:xfrm>
          <a:prstGeom prst="rect">
            <a:avLst/>
          </a:prstGeom>
          <a:solidFill>
            <a:srgbClr val="FFF2CC"/>
          </a:solidFill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中心的な</a:t>
            </a:r>
            <a:r>
              <a:rPr lang="ja-JP" altLang="en-US" sz="2400" dirty="0">
                <a:solidFill>
                  <a:srgbClr val="FF0000"/>
                </a:solidFill>
              </a:rPr>
              <a:t>課題</a:t>
            </a:r>
            <a:endParaRPr sz="24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32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		</a:t>
            </a:r>
            <a:endParaRPr sz="77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5"/>
          <p:cNvSpPr/>
          <p:nvPr/>
        </p:nvSpPr>
        <p:spPr>
          <a:xfrm rot="-279585">
            <a:off x="2109790" y="1201164"/>
            <a:ext cx="965462" cy="103725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32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5"/>
          <p:cNvSpPr txBox="1"/>
          <p:nvPr/>
        </p:nvSpPr>
        <p:spPr>
          <a:xfrm>
            <a:off x="142439" y="116804"/>
            <a:ext cx="2336800" cy="1046857"/>
          </a:xfrm>
          <a:prstGeom prst="rect">
            <a:avLst/>
          </a:prstGeom>
          <a:solidFill>
            <a:srgbClr val="D3F6FB"/>
          </a:solidFill>
          <a:ln w="571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7200" tIns="33600" rIns="67200" bIns="336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800" dirty="0">
                <a:solidFill>
                  <a:schemeClr val="dk1"/>
                </a:solidFill>
              </a:rPr>
              <a:t>指導</a:t>
            </a:r>
            <a:r>
              <a:rPr lang="ja-JP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目標や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指導内容設定</a:t>
            </a: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32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		</a:t>
            </a:r>
            <a:endParaRPr sz="773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04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6918E0-0F60-4102-A9F5-4D637160E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8120" y="144337"/>
            <a:ext cx="6720417" cy="5191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2939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自立活動内容６区分２７項目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FB509B29-4048-4E41-A259-66C783956F82}"/>
              </a:ext>
            </a:extLst>
          </p:cNvPr>
          <p:cNvSpPr txBox="1">
            <a:spLocks/>
          </p:cNvSpPr>
          <p:nvPr/>
        </p:nvSpPr>
        <p:spPr>
          <a:xfrm>
            <a:off x="4364087" y="731178"/>
            <a:ext cx="3501297" cy="296407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67204" tIns="33602" rIns="67204" bIns="3360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②心理的な安定</a:t>
            </a: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0F6E6470-863F-46A1-B613-FE26A1E99D6E}"/>
              </a:ext>
            </a:extLst>
          </p:cNvPr>
          <p:cNvSpPr txBox="1">
            <a:spLocks/>
          </p:cNvSpPr>
          <p:nvPr/>
        </p:nvSpPr>
        <p:spPr>
          <a:xfrm>
            <a:off x="8006295" y="748374"/>
            <a:ext cx="4043524" cy="295365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67204" tIns="33602" rIns="67204" bIns="3360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③人間関係の形成</a:t>
            </a: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7D914640-3E6C-402E-9D17-73EAB6E9E90E}"/>
              </a:ext>
            </a:extLst>
          </p:cNvPr>
          <p:cNvSpPr txBox="1">
            <a:spLocks/>
          </p:cNvSpPr>
          <p:nvPr/>
        </p:nvSpPr>
        <p:spPr>
          <a:xfrm>
            <a:off x="235033" y="3846475"/>
            <a:ext cx="3962489" cy="297829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67204" tIns="33602" rIns="67204" bIns="3360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④環境の把握</a:t>
            </a:r>
          </a:p>
        </p:txBody>
      </p:sp>
      <p:sp>
        <p:nvSpPr>
          <p:cNvPr id="26" name="字幕 2">
            <a:extLst>
              <a:ext uri="{FF2B5EF4-FFF2-40B4-BE49-F238E27FC236}">
                <a16:creationId xmlns:a16="http://schemas.microsoft.com/office/drawing/2014/main" id="{AC16E78B-9E94-45BA-A578-643745A27CFB}"/>
              </a:ext>
            </a:extLst>
          </p:cNvPr>
          <p:cNvSpPr txBox="1">
            <a:spLocks/>
          </p:cNvSpPr>
          <p:nvPr/>
        </p:nvSpPr>
        <p:spPr>
          <a:xfrm>
            <a:off x="4351467" y="3845912"/>
            <a:ext cx="3534516" cy="297829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67204" tIns="33602" rIns="67204" bIns="3360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⑤身体の動き</a:t>
            </a:r>
          </a:p>
        </p:txBody>
      </p:sp>
      <p:sp>
        <p:nvSpPr>
          <p:cNvPr id="29" name="字幕 2">
            <a:extLst>
              <a:ext uri="{FF2B5EF4-FFF2-40B4-BE49-F238E27FC236}">
                <a16:creationId xmlns:a16="http://schemas.microsoft.com/office/drawing/2014/main" id="{AC16E78B-9E94-45BA-A578-643745A27CFB}"/>
              </a:ext>
            </a:extLst>
          </p:cNvPr>
          <p:cNvSpPr txBox="1">
            <a:spLocks/>
          </p:cNvSpPr>
          <p:nvPr/>
        </p:nvSpPr>
        <p:spPr>
          <a:xfrm>
            <a:off x="8036567" y="3837423"/>
            <a:ext cx="4013252" cy="298595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67204" tIns="33602" rIns="67204" bIns="3360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⑥コミュニケーション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920F0D10-BB71-43F3-BF70-9D4BB92DE4CD}"/>
              </a:ext>
            </a:extLst>
          </p:cNvPr>
          <p:cNvSpPr txBox="1">
            <a:spLocks/>
          </p:cNvSpPr>
          <p:nvPr/>
        </p:nvSpPr>
        <p:spPr>
          <a:xfrm>
            <a:off x="329394" y="1212169"/>
            <a:ext cx="3743572" cy="361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①生活のリズムや生活習慣の形成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347F090D-8984-425F-A647-DBE4778DC923}"/>
              </a:ext>
            </a:extLst>
          </p:cNvPr>
          <p:cNvSpPr txBox="1">
            <a:spLocks/>
          </p:cNvSpPr>
          <p:nvPr/>
        </p:nvSpPr>
        <p:spPr>
          <a:xfrm>
            <a:off x="337647" y="1670494"/>
            <a:ext cx="3743572" cy="3704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6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 </a:t>
            </a:r>
            <a:r>
              <a:rPr lang="ja-JP" altLang="en-US" sz="6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②病気の状態の理解と生活管理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671E529E-01C1-4844-A1E9-D86A73AC03F5}"/>
              </a:ext>
            </a:extLst>
          </p:cNvPr>
          <p:cNvSpPr txBox="1">
            <a:spLocks/>
          </p:cNvSpPr>
          <p:nvPr/>
        </p:nvSpPr>
        <p:spPr>
          <a:xfrm>
            <a:off x="329393" y="2127915"/>
            <a:ext cx="3743572" cy="361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 </a:t>
            </a:r>
            <a:r>
              <a:rPr lang="ja-JP" altLang="en-US" sz="6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③身体各部の状態の理解と養護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9F87503B-4F7E-4D01-9090-A802601BC21D}"/>
              </a:ext>
            </a:extLst>
          </p:cNvPr>
          <p:cNvSpPr txBox="1">
            <a:spLocks/>
          </p:cNvSpPr>
          <p:nvPr/>
        </p:nvSpPr>
        <p:spPr>
          <a:xfrm>
            <a:off x="4405195" y="1812691"/>
            <a:ext cx="3416599" cy="427739"/>
          </a:xfrm>
          <a:prstGeom prst="rect">
            <a:avLst/>
          </a:prstGeom>
          <a:solidFill>
            <a:srgbClr val="F6DAD8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②状況の理解と変化への対応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0C22C151-925E-4BF5-8F92-9709ED307602}"/>
              </a:ext>
            </a:extLst>
          </p:cNvPr>
          <p:cNvSpPr txBox="1">
            <a:spLocks/>
          </p:cNvSpPr>
          <p:nvPr/>
        </p:nvSpPr>
        <p:spPr>
          <a:xfrm>
            <a:off x="4387193" y="1297867"/>
            <a:ext cx="3434601" cy="391399"/>
          </a:xfrm>
          <a:prstGeom prst="rect">
            <a:avLst/>
          </a:prstGeom>
          <a:solidFill>
            <a:srgbClr val="F6DAD8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①情緒の安定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184BFD9A-A8AE-4047-B3DD-BE0809B2E1AB}"/>
              </a:ext>
            </a:extLst>
          </p:cNvPr>
          <p:cNvSpPr txBox="1">
            <a:spLocks/>
          </p:cNvSpPr>
          <p:nvPr/>
        </p:nvSpPr>
        <p:spPr>
          <a:xfrm>
            <a:off x="4397618" y="2336266"/>
            <a:ext cx="3406641" cy="641342"/>
          </a:xfrm>
          <a:prstGeom prst="rect">
            <a:avLst/>
          </a:prstGeom>
          <a:solidFill>
            <a:srgbClr val="F6DAD8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③障害による学習上又は生活上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 の困難を改善・克服する意欲</a:t>
            </a: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B227E22B-A357-4840-8D97-AE95E86BD9D2}"/>
              </a:ext>
            </a:extLst>
          </p:cNvPr>
          <p:cNvSpPr txBox="1">
            <a:spLocks/>
          </p:cNvSpPr>
          <p:nvPr/>
        </p:nvSpPr>
        <p:spPr>
          <a:xfrm>
            <a:off x="8195966" y="2999419"/>
            <a:ext cx="3579797" cy="3619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④集団への参加の基礎</a:t>
            </a: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D976B34C-552A-4BC0-9BA5-94389A9B31F6}"/>
              </a:ext>
            </a:extLst>
          </p:cNvPr>
          <p:cNvSpPr txBox="1">
            <a:spLocks/>
          </p:cNvSpPr>
          <p:nvPr/>
        </p:nvSpPr>
        <p:spPr>
          <a:xfrm>
            <a:off x="8195966" y="2419613"/>
            <a:ext cx="3579797" cy="3660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③自己の理解と行動の調整</a:t>
            </a: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1C290D7F-78F1-45C4-9951-790386BD8631}"/>
              </a:ext>
            </a:extLst>
          </p:cNvPr>
          <p:cNvSpPr txBox="1">
            <a:spLocks/>
          </p:cNvSpPr>
          <p:nvPr/>
        </p:nvSpPr>
        <p:spPr>
          <a:xfrm>
            <a:off x="8195966" y="1867048"/>
            <a:ext cx="3579797" cy="3660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②他者の意図や感情の理解</a:t>
            </a: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78EFDD02-DCA8-41A7-A20B-B8E662C284AB}"/>
              </a:ext>
            </a:extLst>
          </p:cNvPr>
          <p:cNvSpPr txBox="1">
            <a:spLocks/>
          </p:cNvSpPr>
          <p:nvPr/>
        </p:nvSpPr>
        <p:spPr>
          <a:xfrm>
            <a:off x="8195967" y="1312307"/>
            <a:ext cx="3579796" cy="3660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①他者とのかかわりの基礎</a:t>
            </a: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3399AF24-EF80-4C66-A310-C42F69744F34}"/>
              </a:ext>
            </a:extLst>
          </p:cNvPr>
          <p:cNvSpPr txBox="1">
            <a:spLocks/>
          </p:cNvSpPr>
          <p:nvPr/>
        </p:nvSpPr>
        <p:spPr>
          <a:xfrm>
            <a:off x="318089" y="5980919"/>
            <a:ext cx="3802683" cy="56978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④感覚を総合的に活用した周囲の状況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についての把握と状況に応じた行動</a:t>
            </a: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4A82D97F-27CA-4851-9E28-318EF50EB5B5}"/>
              </a:ext>
            </a:extLst>
          </p:cNvPr>
          <p:cNvSpPr txBox="1">
            <a:spLocks/>
          </p:cNvSpPr>
          <p:nvPr/>
        </p:nvSpPr>
        <p:spPr>
          <a:xfrm>
            <a:off x="320459" y="5468511"/>
            <a:ext cx="3802683" cy="43302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③感覚の補助及び代行手段の活用</a:t>
            </a:r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0F1B1351-52FB-45C9-A4C4-92FC3A9C8FC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288" y="4162762"/>
            <a:ext cx="306977" cy="403492"/>
          </a:xfrm>
          <a:prstGeom prst="rect">
            <a:avLst/>
          </a:prstGeom>
        </p:spPr>
      </p:pic>
      <p:sp>
        <p:nvSpPr>
          <p:cNvPr id="21" name="字幕 2">
            <a:extLst>
              <a:ext uri="{FF2B5EF4-FFF2-40B4-BE49-F238E27FC236}">
                <a16:creationId xmlns:a16="http://schemas.microsoft.com/office/drawing/2014/main" id="{7A3324D4-3EA7-40A7-8776-F4ED1F8414B2}"/>
              </a:ext>
            </a:extLst>
          </p:cNvPr>
          <p:cNvSpPr txBox="1">
            <a:spLocks/>
          </p:cNvSpPr>
          <p:nvPr/>
        </p:nvSpPr>
        <p:spPr>
          <a:xfrm>
            <a:off x="329784" y="4289109"/>
            <a:ext cx="3803935" cy="38328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①保有する感覚の活用</a:t>
            </a: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A84F697C-3AFA-4E98-92D6-AA95667E4278}"/>
              </a:ext>
            </a:extLst>
          </p:cNvPr>
          <p:cNvSpPr txBox="1">
            <a:spLocks/>
          </p:cNvSpPr>
          <p:nvPr/>
        </p:nvSpPr>
        <p:spPr>
          <a:xfrm>
            <a:off x="4392427" y="4162761"/>
            <a:ext cx="3429371" cy="361719"/>
          </a:xfrm>
          <a:prstGeom prst="rect">
            <a:avLst/>
          </a:prstGeom>
          <a:solidFill>
            <a:srgbClr val="D3F6FB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①姿勢と運動・動作の基本的技能</a:t>
            </a:r>
          </a:p>
        </p:txBody>
      </p:sp>
      <p:sp>
        <p:nvSpPr>
          <p:cNvPr id="28" name="字幕 2">
            <a:extLst>
              <a:ext uri="{FF2B5EF4-FFF2-40B4-BE49-F238E27FC236}">
                <a16:creationId xmlns:a16="http://schemas.microsoft.com/office/drawing/2014/main" id="{97284CBB-15BB-4998-8655-B2BF95F9E030}"/>
              </a:ext>
            </a:extLst>
          </p:cNvPr>
          <p:cNvSpPr txBox="1">
            <a:spLocks/>
          </p:cNvSpPr>
          <p:nvPr/>
        </p:nvSpPr>
        <p:spPr>
          <a:xfrm>
            <a:off x="4406912" y="4594842"/>
            <a:ext cx="3429370" cy="606819"/>
          </a:xfrm>
          <a:prstGeom prst="rect">
            <a:avLst/>
          </a:prstGeom>
          <a:solidFill>
            <a:srgbClr val="D3F6FB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②姿勢保持と運動・動作の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 補助的手段の活用</a:t>
            </a:r>
          </a:p>
        </p:txBody>
      </p:sp>
      <p:sp>
        <p:nvSpPr>
          <p:cNvPr id="30" name="字幕 2">
            <a:extLst>
              <a:ext uri="{FF2B5EF4-FFF2-40B4-BE49-F238E27FC236}">
                <a16:creationId xmlns:a16="http://schemas.microsoft.com/office/drawing/2014/main" id="{3D14F120-0B27-4C80-8318-32D56EA6B1B7}"/>
              </a:ext>
            </a:extLst>
          </p:cNvPr>
          <p:cNvSpPr txBox="1">
            <a:spLocks/>
          </p:cNvSpPr>
          <p:nvPr/>
        </p:nvSpPr>
        <p:spPr>
          <a:xfrm>
            <a:off x="4376096" y="5278179"/>
            <a:ext cx="3458469" cy="366997"/>
          </a:xfrm>
          <a:prstGeom prst="rect">
            <a:avLst/>
          </a:prstGeom>
          <a:solidFill>
            <a:srgbClr val="D3F6FB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③日常生活に必要な基本動作</a:t>
            </a:r>
          </a:p>
        </p:txBody>
      </p:sp>
      <p:sp>
        <p:nvSpPr>
          <p:cNvPr id="31" name="字幕 2">
            <a:extLst>
              <a:ext uri="{FF2B5EF4-FFF2-40B4-BE49-F238E27FC236}">
                <a16:creationId xmlns:a16="http://schemas.microsoft.com/office/drawing/2014/main" id="{A84F697C-3AFA-4E98-92D6-AA95667E4278}"/>
              </a:ext>
            </a:extLst>
          </p:cNvPr>
          <p:cNvSpPr txBox="1">
            <a:spLocks/>
          </p:cNvSpPr>
          <p:nvPr/>
        </p:nvSpPr>
        <p:spPr>
          <a:xfrm>
            <a:off x="8107164" y="4214176"/>
            <a:ext cx="3832794" cy="382829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①コミュニケーションの基礎的能力</a:t>
            </a:r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A84F697C-3AFA-4E98-92D6-AA95667E4278}"/>
              </a:ext>
            </a:extLst>
          </p:cNvPr>
          <p:cNvSpPr txBox="1">
            <a:spLocks/>
          </p:cNvSpPr>
          <p:nvPr/>
        </p:nvSpPr>
        <p:spPr>
          <a:xfrm>
            <a:off x="8107163" y="4696853"/>
            <a:ext cx="3843281" cy="38599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②言語の受容と表出</a:t>
            </a:r>
          </a:p>
        </p:txBody>
      </p:sp>
      <p:sp>
        <p:nvSpPr>
          <p:cNvPr id="35" name="字幕 2">
            <a:extLst>
              <a:ext uri="{FF2B5EF4-FFF2-40B4-BE49-F238E27FC236}">
                <a16:creationId xmlns:a16="http://schemas.microsoft.com/office/drawing/2014/main" id="{A84F697C-3AFA-4E98-92D6-AA95667E4278}"/>
              </a:ext>
            </a:extLst>
          </p:cNvPr>
          <p:cNvSpPr txBox="1">
            <a:spLocks/>
          </p:cNvSpPr>
          <p:nvPr/>
        </p:nvSpPr>
        <p:spPr>
          <a:xfrm>
            <a:off x="8153769" y="5204700"/>
            <a:ext cx="3811003" cy="383075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③言語の形成と活用</a:t>
            </a: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A84F697C-3AFA-4E98-92D6-AA95667E4278}"/>
              </a:ext>
            </a:extLst>
          </p:cNvPr>
          <p:cNvSpPr txBox="1">
            <a:spLocks/>
          </p:cNvSpPr>
          <p:nvPr/>
        </p:nvSpPr>
        <p:spPr>
          <a:xfrm>
            <a:off x="8120394" y="5693377"/>
            <a:ext cx="3819564" cy="562517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④コミュニケーション手段の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選択と活用</a:t>
            </a:r>
          </a:p>
        </p:txBody>
      </p:sp>
      <p:sp>
        <p:nvSpPr>
          <p:cNvPr id="37" name="字幕 2">
            <a:extLst>
              <a:ext uri="{FF2B5EF4-FFF2-40B4-BE49-F238E27FC236}">
                <a16:creationId xmlns:a16="http://schemas.microsoft.com/office/drawing/2014/main" id="{A84F697C-3AFA-4E98-92D6-AA95667E4278}"/>
              </a:ext>
            </a:extLst>
          </p:cNvPr>
          <p:cNvSpPr txBox="1">
            <a:spLocks/>
          </p:cNvSpPr>
          <p:nvPr/>
        </p:nvSpPr>
        <p:spPr>
          <a:xfrm>
            <a:off x="8137402" y="6359025"/>
            <a:ext cx="3819564" cy="361382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⑤状況に応じたコミュニケーション</a:t>
            </a:r>
          </a:p>
        </p:txBody>
      </p:sp>
      <p:sp>
        <p:nvSpPr>
          <p:cNvPr id="96" name="字幕 2">
            <a:extLst>
              <a:ext uri="{FF2B5EF4-FFF2-40B4-BE49-F238E27FC236}">
                <a16:creationId xmlns:a16="http://schemas.microsoft.com/office/drawing/2014/main" id="{7B4E0A6D-45D4-4704-A890-575FF8FD42C6}"/>
              </a:ext>
            </a:extLst>
          </p:cNvPr>
          <p:cNvSpPr txBox="1">
            <a:spLocks/>
          </p:cNvSpPr>
          <p:nvPr/>
        </p:nvSpPr>
        <p:spPr>
          <a:xfrm>
            <a:off x="4397618" y="5720505"/>
            <a:ext cx="3424176" cy="360024"/>
          </a:xfrm>
          <a:prstGeom prst="rect">
            <a:avLst/>
          </a:prstGeom>
          <a:solidFill>
            <a:srgbClr val="D3F6FB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④身体の移動能力</a:t>
            </a:r>
          </a:p>
        </p:txBody>
      </p:sp>
      <p:sp>
        <p:nvSpPr>
          <p:cNvPr id="98" name="字幕 2">
            <a:extLst>
              <a:ext uri="{FF2B5EF4-FFF2-40B4-BE49-F238E27FC236}">
                <a16:creationId xmlns:a16="http://schemas.microsoft.com/office/drawing/2014/main" id="{0F471AC9-9426-4F02-AE93-63A24A27E3C5}"/>
              </a:ext>
            </a:extLst>
          </p:cNvPr>
          <p:cNvSpPr txBox="1">
            <a:spLocks/>
          </p:cNvSpPr>
          <p:nvPr/>
        </p:nvSpPr>
        <p:spPr>
          <a:xfrm>
            <a:off x="4359767" y="6139693"/>
            <a:ext cx="3462028" cy="580713"/>
          </a:xfrm>
          <a:prstGeom prst="rect">
            <a:avLst/>
          </a:prstGeom>
          <a:solidFill>
            <a:srgbClr val="D3F6FB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⑤作業に必要な動作と円滑な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遂行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6F1FB30A-D503-49D8-9E63-0D9319DB42C7}"/>
              </a:ext>
            </a:extLst>
          </p:cNvPr>
          <p:cNvSpPr txBox="1">
            <a:spLocks/>
          </p:cNvSpPr>
          <p:nvPr/>
        </p:nvSpPr>
        <p:spPr>
          <a:xfrm>
            <a:off x="337646" y="2565463"/>
            <a:ext cx="3743571" cy="6280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          </a:t>
            </a:r>
            <a:r>
              <a:rPr lang="ja-JP" altLang="en-US" sz="6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④障害の特性の理解と生活環境の</a:t>
            </a:r>
            <a:endParaRPr lang="en-US" altLang="ja-JP" sz="6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6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  調整　　　　　　</a:t>
            </a:r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52FF36B5-6A28-4989-B4D9-13ACD65A25DA}"/>
              </a:ext>
            </a:extLst>
          </p:cNvPr>
          <p:cNvSpPr txBox="1">
            <a:spLocks/>
          </p:cNvSpPr>
          <p:nvPr/>
        </p:nvSpPr>
        <p:spPr>
          <a:xfrm>
            <a:off x="329393" y="4766131"/>
            <a:ext cx="3810874" cy="6305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   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②感覚や認知の特性についての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理解と対応　　　　　　　　　　　　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pic>
        <p:nvPicPr>
          <p:cNvPr id="12" name="Picture 8" descr="健康な胃のキャラクター">
            <a:extLst>
              <a:ext uri="{FF2B5EF4-FFF2-40B4-BE49-F238E27FC236}">
                <a16:creationId xmlns:a16="http://schemas.microsoft.com/office/drawing/2014/main" id="{C88EA989-B4F6-401E-9890-CCF919F4D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26" y="1060745"/>
            <a:ext cx="580953" cy="5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健康な胃のキャラクター">
            <a:extLst>
              <a:ext uri="{FF2B5EF4-FFF2-40B4-BE49-F238E27FC236}">
                <a16:creationId xmlns:a16="http://schemas.microsoft.com/office/drawing/2014/main" id="{4C17BEFE-29A0-4FB8-897E-09AF62949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6" y="1551036"/>
            <a:ext cx="580953" cy="5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健康な胃のキャラクター">
            <a:extLst>
              <a:ext uri="{FF2B5EF4-FFF2-40B4-BE49-F238E27FC236}">
                <a16:creationId xmlns:a16="http://schemas.microsoft.com/office/drawing/2014/main" id="{D85F01DD-59B9-4EDC-B993-10FE8014F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" y="2040983"/>
            <a:ext cx="580953" cy="5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健康な胃のキャラクター">
            <a:extLst>
              <a:ext uri="{FF2B5EF4-FFF2-40B4-BE49-F238E27FC236}">
                <a16:creationId xmlns:a16="http://schemas.microsoft.com/office/drawing/2014/main" id="{DBB9EEBC-2130-4F36-B7C4-E32C90427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4" y="2656937"/>
            <a:ext cx="580953" cy="5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4" descr="ハート型の南京錠のイラスト">
            <a:extLst>
              <a:ext uri="{FF2B5EF4-FFF2-40B4-BE49-F238E27FC236}">
                <a16:creationId xmlns:a16="http://schemas.microsoft.com/office/drawing/2014/main" id="{296A782F-EDA5-4F84-BA69-47C37B902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33" y="1208585"/>
            <a:ext cx="523700" cy="55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 descr="ハート型の南京錠のイラスト">
            <a:extLst>
              <a:ext uri="{FF2B5EF4-FFF2-40B4-BE49-F238E27FC236}">
                <a16:creationId xmlns:a16="http://schemas.microsoft.com/office/drawing/2014/main" id="{6E8D8822-8B63-416F-9F30-32D3F043F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077" y="1753561"/>
            <a:ext cx="523700" cy="55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" descr="ハート型の南京錠のイラスト">
            <a:extLst>
              <a:ext uri="{FF2B5EF4-FFF2-40B4-BE49-F238E27FC236}">
                <a16:creationId xmlns:a16="http://schemas.microsoft.com/office/drawing/2014/main" id="{FAF5F877-7C71-46C0-B5D3-21FE1D3B3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550" y="2426344"/>
            <a:ext cx="523700" cy="55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集合している人たちのイラスト（世界）">
            <a:extLst>
              <a:ext uri="{FF2B5EF4-FFF2-40B4-BE49-F238E27FC236}">
                <a16:creationId xmlns:a16="http://schemas.microsoft.com/office/drawing/2014/main" id="{AFFCFCD3-51A5-47E0-A907-F3B94B6EE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402" y="1185065"/>
            <a:ext cx="577691" cy="57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集合している人たちのイラスト（世界）">
            <a:extLst>
              <a:ext uri="{FF2B5EF4-FFF2-40B4-BE49-F238E27FC236}">
                <a16:creationId xmlns:a16="http://schemas.microsoft.com/office/drawing/2014/main" id="{5E40208E-14DB-489A-ACB5-BB010E6AE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770" y="1760711"/>
            <a:ext cx="577691" cy="57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集合している人たちのイラスト（世界）">
            <a:extLst>
              <a:ext uri="{FF2B5EF4-FFF2-40B4-BE49-F238E27FC236}">
                <a16:creationId xmlns:a16="http://schemas.microsoft.com/office/drawing/2014/main" id="{C0D8223F-0427-4E78-9178-0F2E057C2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769" y="2292191"/>
            <a:ext cx="577691" cy="57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集合している人たちのイラスト（世界）">
            <a:extLst>
              <a:ext uri="{FF2B5EF4-FFF2-40B4-BE49-F238E27FC236}">
                <a16:creationId xmlns:a16="http://schemas.microsoft.com/office/drawing/2014/main" id="{2104D4B8-9AF3-40AD-BC6D-F0F717FEA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735" y="2879018"/>
            <a:ext cx="577691" cy="57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綺麗な地球のイラスト（環境問題）">
            <a:extLst>
              <a:ext uri="{FF2B5EF4-FFF2-40B4-BE49-F238E27FC236}">
                <a16:creationId xmlns:a16="http://schemas.microsoft.com/office/drawing/2014/main" id="{F5F61E00-DD95-4F42-8649-E0C69782E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58" y="4205383"/>
            <a:ext cx="550735" cy="55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綺麗な地球のイラスト（環境問題）">
            <a:extLst>
              <a:ext uri="{FF2B5EF4-FFF2-40B4-BE49-F238E27FC236}">
                <a16:creationId xmlns:a16="http://schemas.microsoft.com/office/drawing/2014/main" id="{25CD7BA3-457B-4ADF-B805-343318C68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41" y="4814709"/>
            <a:ext cx="550735" cy="55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綺麗な地球のイラスト（環境問題）">
            <a:extLst>
              <a:ext uri="{FF2B5EF4-FFF2-40B4-BE49-F238E27FC236}">
                <a16:creationId xmlns:a16="http://schemas.microsoft.com/office/drawing/2014/main" id="{83098F6E-D57C-4403-81CB-A539FF890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4" y="6139693"/>
            <a:ext cx="550735" cy="55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綺麗な地球のイラスト（環境問題）">
            <a:extLst>
              <a:ext uri="{FF2B5EF4-FFF2-40B4-BE49-F238E27FC236}">
                <a16:creationId xmlns:a16="http://schemas.microsoft.com/office/drawing/2014/main" id="{6E72A0D3-DE95-47AC-B1D7-903F52372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3" y="5379592"/>
            <a:ext cx="550735" cy="55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6" descr="バク転・バック転のイラスト">
            <a:extLst>
              <a:ext uri="{FF2B5EF4-FFF2-40B4-BE49-F238E27FC236}">
                <a16:creationId xmlns:a16="http://schemas.microsoft.com/office/drawing/2014/main" id="{1361E404-94B0-49E6-A929-E1FE3A4E7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281" y="4108017"/>
            <a:ext cx="535633" cy="53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6" descr="バク転・バック転のイラスト">
            <a:extLst>
              <a:ext uri="{FF2B5EF4-FFF2-40B4-BE49-F238E27FC236}">
                <a16:creationId xmlns:a16="http://schemas.microsoft.com/office/drawing/2014/main" id="{743BE1FE-B678-4A39-8E9E-1AA17A321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438" y="5179623"/>
            <a:ext cx="535633" cy="53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バク転・バック転のイラスト">
            <a:extLst>
              <a:ext uri="{FF2B5EF4-FFF2-40B4-BE49-F238E27FC236}">
                <a16:creationId xmlns:a16="http://schemas.microsoft.com/office/drawing/2014/main" id="{10FD378E-92C4-466F-B7CE-FF72D3B9C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164" y="4629568"/>
            <a:ext cx="535633" cy="53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バク転・バック転のイラスト">
            <a:extLst>
              <a:ext uri="{FF2B5EF4-FFF2-40B4-BE49-F238E27FC236}">
                <a16:creationId xmlns:a16="http://schemas.microsoft.com/office/drawing/2014/main" id="{AC7E03B7-4582-4E43-8787-A4AFE6151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280" y="5745399"/>
            <a:ext cx="535633" cy="53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世間話をする男性のイラスト">
            <a:extLst>
              <a:ext uri="{FF2B5EF4-FFF2-40B4-BE49-F238E27FC236}">
                <a16:creationId xmlns:a16="http://schemas.microsoft.com/office/drawing/2014/main" id="{98A731EC-6A2C-4124-A094-327760241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928" y="5151123"/>
            <a:ext cx="482488" cy="43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世間話をする男性のイラスト">
            <a:extLst>
              <a:ext uri="{FF2B5EF4-FFF2-40B4-BE49-F238E27FC236}">
                <a16:creationId xmlns:a16="http://schemas.microsoft.com/office/drawing/2014/main" id="{22EACE1A-503B-4F3F-AD60-BAA095919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668" y="5744126"/>
            <a:ext cx="482488" cy="43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8" descr="世間話をする男性のイラスト">
            <a:extLst>
              <a:ext uri="{FF2B5EF4-FFF2-40B4-BE49-F238E27FC236}">
                <a16:creationId xmlns:a16="http://schemas.microsoft.com/office/drawing/2014/main" id="{00E73B24-D88A-41BE-8318-9A7C46B07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928" y="4671522"/>
            <a:ext cx="482488" cy="43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8" descr="世間話をする男性のイラスト">
            <a:extLst>
              <a:ext uri="{FF2B5EF4-FFF2-40B4-BE49-F238E27FC236}">
                <a16:creationId xmlns:a16="http://schemas.microsoft.com/office/drawing/2014/main" id="{E8228853-DAC5-4CCA-A27C-9835C86DA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053" y="4214177"/>
            <a:ext cx="482488" cy="43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" descr="世間話をする男性のイラスト">
            <a:extLst>
              <a:ext uri="{FF2B5EF4-FFF2-40B4-BE49-F238E27FC236}">
                <a16:creationId xmlns:a16="http://schemas.microsoft.com/office/drawing/2014/main" id="{2D9DCDD5-D848-4CF1-8DC8-91D67E750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928" y="6283754"/>
            <a:ext cx="482488" cy="43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字幕 2">
            <a:extLst>
              <a:ext uri="{FF2B5EF4-FFF2-40B4-BE49-F238E27FC236}">
                <a16:creationId xmlns:a16="http://schemas.microsoft.com/office/drawing/2014/main" id="{6BD3033A-8DAF-4CD4-B898-2E24800BF7B1}"/>
              </a:ext>
            </a:extLst>
          </p:cNvPr>
          <p:cNvSpPr txBox="1">
            <a:spLocks/>
          </p:cNvSpPr>
          <p:nvPr/>
        </p:nvSpPr>
        <p:spPr>
          <a:xfrm>
            <a:off x="203527" y="731178"/>
            <a:ext cx="3977155" cy="297085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67204" tIns="33602" rIns="67204" bIns="3360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①健康の保持</a:t>
            </a:r>
          </a:p>
        </p:txBody>
      </p:sp>
      <p:pic>
        <p:nvPicPr>
          <p:cNvPr id="76" name="Picture 6" descr="バク転・バック転のイラスト">
            <a:extLst>
              <a:ext uri="{FF2B5EF4-FFF2-40B4-BE49-F238E27FC236}">
                <a16:creationId xmlns:a16="http://schemas.microsoft.com/office/drawing/2014/main" id="{F7AD9241-C0B8-4657-A02F-548013D47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91" y="6173596"/>
            <a:ext cx="535633" cy="53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字幕 2">
            <a:extLst>
              <a:ext uri="{FF2B5EF4-FFF2-40B4-BE49-F238E27FC236}">
                <a16:creationId xmlns:a16="http://schemas.microsoft.com/office/drawing/2014/main" id="{E23B940D-0384-4A4E-BC9B-778FD1D43A65}"/>
              </a:ext>
            </a:extLst>
          </p:cNvPr>
          <p:cNvSpPr txBox="1">
            <a:spLocks/>
          </p:cNvSpPr>
          <p:nvPr/>
        </p:nvSpPr>
        <p:spPr>
          <a:xfrm>
            <a:off x="346459" y="3268659"/>
            <a:ext cx="3726506" cy="361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67204" tIns="33602" rIns="67204" bIns="33602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82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⑤健康状態の維持・改善</a:t>
            </a:r>
          </a:p>
        </p:txBody>
      </p:sp>
      <p:pic>
        <p:nvPicPr>
          <p:cNvPr id="74" name="Picture 8" descr="健康な胃のキャラクター">
            <a:extLst>
              <a:ext uri="{FF2B5EF4-FFF2-40B4-BE49-F238E27FC236}">
                <a16:creationId xmlns:a16="http://schemas.microsoft.com/office/drawing/2014/main" id="{FF0B6B08-592D-4F63-81FE-A13B462C5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41" y="3131090"/>
            <a:ext cx="580953" cy="58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19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772</Words>
  <Application>Microsoft Office PowerPoint</Application>
  <PresentationFormat>ワイド画面</PresentationFormat>
  <Paragraphs>111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AR P丸ゴシック体M</vt:lpstr>
      <vt:lpstr>HGS創英角ﾎﾟｯﾌﾟ体</vt:lpstr>
      <vt:lpstr>HG創英角ﾎﾟｯﾌﾟ体</vt:lpstr>
      <vt:lpstr>メイリオ</vt:lpstr>
      <vt:lpstr>游明朝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自立活動内容６区分２７項目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Toshiharu</dc:creator>
  <cp:lastModifiedBy>Toshiharu</cp:lastModifiedBy>
  <cp:revision>75</cp:revision>
  <cp:lastPrinted>2021-02-26T02:24:48Z</cp:lastPrinted>
  <dcterms:modified xsi:type="dcterms:W3CDTF">2021-02-26T02:46:13Z</dcterms:modified>
</cp:coreProperties>
</file>