
<file path=[Content_Types].xml><?xml version="1.0" encoding="utf-8"?>
<Types xmlns="http://schemas.openxmlformats.org/package/2006/content-types">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autoCompressPictures="0">
  <p:sldMasterIdLst>
    <p:sldMasterId id="2147483672" r:id="rId4"/>
  </p:sldMasterIdLst>
  <p:notesMasterIdLst>
    <p:notesMasterId r:id="rId33"/>
  </p:notesMasterIdLst>
  <p:sldIdLst>
    <p:sldId id="1764" r:id="rId5"/>
    <p:sldId id="1797" r:id="rId6"/>
    <p:sldId id="259" r:id="rId7"/>
    <p:sldId id="260" r:id="rId8"/>
    <p:sldId id="261" r:id="rId9"/>
    <p:sldId id="1798" r:id="rId10"/>
    <p:sldId id="1833" r:id="rId11"/>
    <p:sldId id="1832" r:id="rId12"/>
    <p:sldId id="258" r:id="rId13"/>
    <p:sldId id="1811" r:id="rId14"/>
    <p:sldId id="1792" r:id="rId15"/>
    <p:sldId id="276" r:id="rId16"/>
    <p:sldId id="1812" r:id="rId17"/>
    <p:sldId id="1813" r:id="rId18"/>
    <p:sldId id="274" r:id="rId19"/>
    <p:sldId id="1814" r:id="rId20"/>
    <p:sldId id="1799" r:id="rId21"/>
    <p:sldId id="1815" r:id="rId22"/>
    <p:sldId id="1816" r:id="rId23"/>
    <p:sldId id="1800" r:id="rId24"/>
    <p:sldId id="1817" r:id="rId25"/>
    <p:sldId id="1805" r:id="rId26"/>
    <p:sldId id="1803" r:id="rId27"/>
    <p:sldId id="1806" r:id="rId28"/>
    <p:sldId id="1808" r:id="rId29"/>
    <p:sldId id="1810" r:id="rId30"/>
    <p:sldId id="1807" r:id="rId31"/>
    <p:sldId id="264" r:id="rId32"/>
  </p:sldIdLst>
  <p:sldSz cx="9144000" cy="5143500" type="screen16x9"/>
  <p:notesSz cx="6796088"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プロジェクトマネジメントの型" id="{34D96D46-E4A8-1D40-BE3D-26874F8543F5}">
          <p14:sldIdLst>
            <p14:sldId id="1764"/>
            <p14:sldId id="1797"/>
            <p14:sldId id="259"/>
            <p14:sldId id="260"/>
            <p14:sldId id="261"/>
            <p14:sldId id="1798"/>
            <p14:sldId id="1833"/>
            <p14:sldId id="1832"/>
            <p14:sldId id="258"/>
            <p14:sldId id="1811"/>
            <p14:sldId id="1792"/>
            <p14:sldId id="276"/>
            <p14:sldId id="1812"/>
            <p14:sldId id="1813"/>
            <p14:sldId id="274"/>
            <p14:sldId id="1814"/>
            <p14:sldId id="1799"/>
            <p14:sldId id="1815"/>
            <p14:sldId id="1816"/>
            <p14:sldId id="1800"/>
            <p14:sldId id="1817"/>
            <p14:sldId id="1805"/>
            <p14:sldId id="1803"/>
            <p14:sldId id="1806"/>
            <p14:sldId id="1808"/>
            <p14:sldId id="1810"/>
            <p14:sldId id="1807"/>
            <p14:sldId id="264"/>
          </p14:sldIdLst>
        </p14:section>
      </p14:sectionLst>
    </p:ext>
    <p:ext uri="{EFAFB233-063F-42B5-8137-9DF3F51BA10A}">
      <p15:sldGuideLst xmlns:p15="http://schemas.microsoft.com/office/powerpoint/2012/main">
        <p15:guide id="1" orient="horz" pos="1620" userDrawn="1">
          <p15:clr>
            <a:srgbClr val="A4A3A4"/>
          </p15:clr>
        </p15:guide>
        <p15:guide id="2" pos="288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C622F"/>
    <a:srgbClr val="EB5312"/>
    <a:srgbClr val="D8A317"/>
    <a:srgbClr val="FF7E79"/>
    <a:srgbClr val="FF2F92"/>
    <a:srgbClr val="8E9197"/>
    <a:srgbClr val="FFDFF2"/>
    <a:srgbClr val="FFDFC5"/>
    <a:srgbClr val="FFCBD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6B5C1A1-DC06-4794-8F7E-CDE3A73AA1F7}" v="3" dt="2022-07-29T08:56:27.341"/>
  </p1510:revLst>
</p1510:revInfo>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113" autoAdjust="0"/>
    <p:restoredTop sz="75931" autoAdjust="0"/>
  </p:normalViewPr>
  <p:slideViewPr>
    <p:cSldViewPr snapToGrid="0" snapToObjects="1">
      <p:cViewPr varScale="1">
        <p:scale>
          <a:sx n="76" d="100"/>
          <a:sy n="76" d="100"/>
        </p:scale>
        <p:origin x="984" y="58"/>
      </p:cViewPr>
      <p:guideLst>
        <p:guide orient="horz" pos="1620"/>
        <p:guide pos="2880"/>
      </p:guideLst>
    </p:cSldViewPr>
  </p:slideViewPr>
  <p:notesTextViewPr>
    <p:cViewPr>
      <p:scale>
        <a:sx n="1" d="1"/>
        <a:sy n="1" d="1"/>
      </p:scale>
      <p:origin x="0" y="0"/>
    </p:cViewPr>
  </p:notesTextViewPr>
  <p:sorterViewPr>
    <p:cViewPr varScale="1">
      <p:scale>
        <a:sx n="80" d="100"/>
        <a:sy n="80" d="100"/>
      </p:scale>
      <p:origin x="0" y="-36752"/>
    </p:cViewPr>
  </p:sorterViewPr>
  <p:notesViewPr>
    <p:cSldViewPr snapToGrid="0" snapToObjects="1">
      <p:cViewPr varScale="1">
        <p:scale>
          <a:sx n="65" d="100"/>
          <a:sy n="65" d="100"/>
        </p:scale>
        <p:origin x="3154" y="3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notesMaster" Target="notesMasters/notesMaster1.xml"/><Relationship Id="rId38"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4971" cy="498056"/>
          </a:xfrm>
          <a:prstGeom prst="rect">
            <a:avLst/>
          </a:prstGeom>
        </p:spPr>
        <p:txBody>
          <a:bodyPr vert="horz" lIns="91440" tIns="45720" rIns="91440" bIns="45720" rtlCol="0"/>
          <a:lstStyle>
            <a:lvl1pPr algn="l">
              <a:defRPr sz="1200"/>
            </a:lvl1pPr>
          </a:lstStyle>
          <a:p>
            <a:endParaRPr kumimoji="1" lang="ja-JP" altLang="en-US" dirty="0"/>
          </a:p>
        </p:txBody>
      </p:sp>
      <p:sp>
        <p:nvSpPr>
          <p:cNvPr id="3" name="日付プレースホルダー 2"/>
          <p:cNvSpPr>
            <a:spLocks noGrp="1"/>
          </p:cNvSpPr>
          <p:nvPr>
            <p:ph type="dt" idx="1"/>
          </p:nvPr>
        </p:nvSpPr>
        <p:spPr>
          <a:xfrm>
            <a:off x="3849544" y="0"/>
            <a:ext cx="2944971" cy="498056"/>
          </a:xfrm>
          <a:prstGeom prst="rect">
            <a:avLst/>
          </a:prstGeom>
        </p:spPr>
        <p:txBody>
          <a:bodyPr vert="horz" lIns="91440" tIns="45720" rIns="91440" bIns="45720" rtlCol="0"/>
          <a:lstStyle>
            <a:lvl1pPr algn="r">
              <a:defRPr sz="1200"/>
            </a:lvl1pPr>
          </a:lstStyle>
          <a:p>
            <a:fld id="{3CE7864E-9E36-5244-A150-549D9977DD42}" type="datetimeFigureOut">
              <a:rPr kumimoji="1" lang="ja-JP" altLang="en-US" smtClean="0"/>
              <a:t>2023/1/30</a:t>
            </a:fld>
            <a:endParaRPr kumimoji="1" lang="ja-JP" altLang="en-US" dirty="0"/>
          </a:p>
        </p:txBody>
      </p:sp>
      <p:sp>
        <p:nvSpPr>
          <p:cNvPr id="4" name="スライド イメージ プレースホルダー 3"/>
          <p:cNvSpPr>
            <a:spLocks noGrp="1" noRot="1" noChangeAspect="1"/>
          </p:cNvSpPr>
          <p:nvPr>
            <p:ph type="sldImg" idx="2"/>
          </p:nvPr>
        </p:nvSpPr>
        <p:spPr>
          <a:xfrm>
            <a:off x="420688" y="1241425"/>
            <a:ext cx="5954712" cy="3349625"/>
          </a:xfrm>
          <a:prstGeom prst="rect">
            <a:avLst/>
          </a:prstGeom>
          <a:noFill/>
          <a:ln w="12700">
            <a:solidFill>
              <a:prstClr val="black"/>
            </a:solidFill>
          </a:ln>
        </p:spPr>
        <p:txBody>
          <a:bodyPr vert="horz" lIns="91440" tIns="45720" rIns="91440" bIns="45720" rtlCol="0" anchor="ctr"/>
          <a:lstStyle/>
          <a:p>
            <a:endParaRPr lang="ja-JP" altLang="en-US" dirty="0"/>
          </a:p>
        </p:txBody>
      </p:sp>
      <p:sp>
        <p:nvSpPr>
          <p:cNvPr id="5" name="ノート プレースホルダー 4"/>
          <p:cNvSpPr>
            <a:spLocks noGrp="1"/>
          </p:cNvSpPr>
          <p:nvPr>
            <p:ph type="body" sz="quarter" idx="3"/>
          </p:nvPr>
        </p:nvSpPr>
        <p:spPr>
          <a:xfrm>
            <a:off x="679609" y="4777194"/>
            <a:ext cx="5436870" cy="3908614"/>
          </a:xfrm>
          <a:prstGeom prst="rect">
            <a:avLst/>
          </a:prstGeom>
        </p:spPr>
        <p:txBody>
          <a:bodyPr vert="horz" lIns="91440" tIns="45720" rIns="91440" bIns="45720" rtlCol="0"/>
          <a:lstStyle/>
          <a:p>
            <a:r>
              <a:rPr kumimoji="1" lang="ja-JP" altLang="en-US"/>
              <a:t>マスター テキストの書式設定
第 </a:t>
            </a:r>
            <a:r>
              <a:rPr kumimoji="1" lang="en-US" altLang="ja-JP"/>
              <a:t>2 </a:t>
            </a:r>
            <a:r>
              <a:rPr kumimoji="1" lang="ja-JP" altLang="en-US"/>
              <a:t>レベル
第 </a:t>
            </a:r>
            <a:r>
              <a:rPr kumimoji="1" lang="en-US" altLang="ja-JP"/>
              <a:t>3 </a:t>
            </a:r>
            <a:r>
              <a:rPr kumimoji="1" lang="ja-JP" altLang="en-US"/>
              <a:t>レベル
第 </a:t>
            </a:r>
            <a:r>
              <a:rPr kumimoji="1" lang="en-US" altLang="ja-JP"/>
              <a:t>4 </a:t>
            </a:r>
            <a:r>
              <a:rPr kumimoji="1" lang="ja-JP" altLang="en-US"/>
              <a:t>レベル
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28584"/>
            <a:ext cx="2944971" cy="498055"/>
          </a:xfrm>
          <a:prstGeom prst="rect">
            <a:avLst/>
          </a:prstGeom>
        </p:spPr>
        <p:txBody>
          <a:bodyPr vert="horz" lIns="91440" tIns="45720" rIns="91440" bIns="45720" rtlCol="0" anchor="b"/>
          <a:lstStyle>
            <a:lvl1pPr algn="l">
              <a:defRPr sz="1200"/>
            </a:lvl1pPr>
          </a:lstStyle>
          <a:p>
            <a:endParaRPr kumimoji="1" lang="ja-JP" altLang="en-US" dirty="0"/>
          </a:p>
        </p:txBody>
      </p:sp>
      <p:sp>
        <p:nvSpPr>
          <p:cNvPr id="7" name="スライド番号プレースホルダー 6"/>
          <p:cNvSpPr>
            <a:spLocks noGrp="1"/>
          </p:cNvSpPr>
          <p:nvPr>
            <p:ph type="sldNum" sz="quarter" idx="5"/>
          </p:nvPr>
        </p:nvSpPr>
        <p:spPr>
          <a:xfrm>
            <a:off x="3849544" y="9428584"/>
            <a:ext cx="2944971" cy="498055"/>
          </a:xfrm>
          <a:prstGeom prst="rect">
            <a:avLst/>
          </a:prstGeom>
        </p:spPr>
        <p:txBody>
          <a:bodyPr vert="horz" lIns="91440" tIns="45720" rIns="91440" bIns="45720" rtlCol="0" anchor="b"/>
          <a:lstStyle>
            <a:lvl1pPr algn="r">
              <a:defRPr sz="1200"/>
            </a:lvl1pPr>
          </a:lstStyle>
          <a:p>
            <a:fld id="{41E704F4-6AE6-E44B-AD73-93CB67CF0FEF}" type="slidenum">
              <a:rPr kumimoji="1" lang="ja-JP" altLang="en-US" smtClean="0"/>
              <a:t>‹#›</a:t>
            </a:fld>
            <a:endParaRPr kumimoji="1" lang="ja-JP" altLang="en-US" dirty="0"/>
          </a:p>
        </p:txBody>
      </p:sp>
    </p:spTree>
    <p:extLst>
      <p:ext uri="{BB962C8B-B14F-4D97-AF65-F5344CB8AC3E}">
        <p14:creationId xmlns:p14="http://schemas.microsoft.com/office/powerpoint/2010/main" val="2812132301"/>
      </p:ext>
    </p:extLst>
  </p:cSld>
  <p:clrMap bg1="lt1" tx1="dk1" bg2="lt2" tx2="dk2" accent1="accent1" accent2="accent2" accent3="accent3" accent4="accent4" accent5="accent5" accent6="accent6" hlink="hlink" folHlink="folHlink"/>
  <p:notesStyle>
    <a:lvl1pPr marL="0" algn="l" defTabSz="779252" rtl="0" eaLnBrk="1" latinLnBrk="0" hangingPunct="1">
      <a:defRPr kumimoji="1" sz="1023" kern="1200">
        <a:solidFill>
          <a:schemeClr val="tx1"/>
        </a:solidFill>
        <a:latin typeface="+mn-lt"/>
        <a:ea typeface="+mn-ea"/>
        <a:cs typeface="+mn-cs"/>
      </a:defRPr>
    </a:lvl1pPr>
    <a:lvl2pPr marL="389626" algn="l" defTabSz="779252" rtl="0" eaLnBrk="1" latinLnBrk="0" hangingPunct="1">
      <a:defRPr kumimoji="1" sz="1023" kern="1200">
        <a:solidFill>
          <a:schemeClr val="tx1"/>
        </a:solidFill>
        <a:latin typeface="+mn-lt"/>
        <a:ea typeface="+mn-ea"/>
        <a:cs typeface="+mn-cs"/>
      </a:defRPr>
    </a:lvl2pPr>
    <a:lvl3pPr marL="779252" algn="l" defTabSz="779252" rtl="0" eaLnBrk="1" latinLnBrk="0" hangingPunct="1">
      <a:defRPr kumimoji="1" sz="1023" kern="1200">
        <a:solidFill>
          <a:schemeClr val="tx1"/>
        </a:solidFill>
        <a:latin typeface="+mn-lt"/>
        <a:ea typeface="+mn-ea"/>
        <a:cs typeface="+mn-cs"/>
      </a:defRPr>
    </a:lvl3pPr>
    <a:lvl4pPr marL="1168878" algn="l" defTabSz="779252" rtl="0" eaLnBrk="1" latinLnBrk="0" hangingPunct="1">
      <a:defRPr kumimoji="1" sz="1023" kern="1200">
        <a:solidFill>
          <a:schemeClr val="tx1"/>
        </a:solidFill>
        <a:latin typeface="+mn-lt"/>
        <a:ea typeface="+mn-ea"/>
        <a:cs typeface="+mn-cs"/>
      </a:defRPr>
    </a:lvl4pPr>
    <a:lvl5pPr marL="1558503" algn="l" defTabSz="779252" rtl="0" eaLnBrk="1" latinLnBrk="0" hangingPunct="1">
      <a:defRPr kumimoji="1" sz="1023" kern="1200">
        <a:solidFill>
          <a:schemeClr val="tx1"/>
        </a:solidFill>
        <a:latin typeface="+mn-lt"/>
        <a:ea typeface="+mn-ea"/>
        <a:cs typeface="+mn-cs"/>
      </a:defRPr>
    </a:lvl5pPr>
    <a:lvl6pPr marL="1948129" algn="l" defTabSz="779252" rtl="0" eaLnBrk="1" latinLnBrk="0" hangingPunct="1">
      <a:defRPr kumimoji="1" sz="1023" kern="1200">
        <a:solidFill>
          <a:schemeClr val="tx1"/>
        </a:solidFill>
        <a:latin typeface="+mn-lt"/>
        <a:ea typeface="+mn-ea"/>
        <a:cs typeface="+mn-cs"/>
      </a:defRPr>
    </a:lvl6pPr>
    <a:lvl7pPr marL="2337755" algn="l" defTabSz="779252" rtl="0" eaLnBrk="1" latinLnBrk="0" hangingPunct="1">
      <a:defRPr kumimoji="1" sz="1023" kern="1200">
        <a:solidFill>
          <a:schemeClr val="tx1"/>
        </a:solidFill>
        <a:latin typeface="+mn-lt"/>
        <a:ea typeface="+mn-ea"/>
        <a:cs typeface="+mn-cs"/>
      </a:defRPr>
    </a:lvl7pPr>
    <a:lvl8pPr marL="2727381" algn="l" defTabSz="779252" rtl="0" eaLnBrk="1" latinLnBrk="0" hangingPunct="1">
      <a:defRPr kumimoji="1" sz="1023" kern="1200">
        <a:solidFill>
          <a:schemeClr val="tx1"/>
        </a:solidFill>
        <a:latin typeface="+mn-lt"/>
        <a:ea typeface="+mn-ea"/>
        <a:cs typeface="+mn-cs"/>
      </a:defRPr>
    </a:lvl8pPr>
    <a:lvl9pPr marL="3117007" algn="l" defTabSz="779252" rtl="0" eaLnBrk="1" latinLnBrk="0" hangingPunct="1">
      <a:defRPr kumimoji="1" sz="1023"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779252" rtl="0" eaLnBrk="1" fontAlgn="auto" latinLnBrk="0" hangingPunct="1">
              <a:lnSpc>
                <a:spcPct val="100000"/>
              </a:lnSpc>
              <a:spcBef>
                <a:spcPts val="0"/>
              </a:spcBef>
              <a:spcAft>
                <a:spcPts val="0"/>
              </a:spcAft>
              <a:buClrTx/>
              <a:buSzTx/>
              <a:buFontTx/>
              <a:buNone/>
              <a:tabLst/>
              <a:defRPr/>
            </a:pPr>
            <a:r>
              <a:rPr kumimoji="1" lang="en-US" altLang="ja-JP" dirty="0"/>
              <a:t>【</a:t>
            </a:r>
            <a:r>
              <a:rPr kumimoji="1" lang="ja-JP" altLang="en-US" dirty="0"/>
              <a:t>クリックして次のスライドへ</a:t>
            </a:r>
            <a:r>
              <a:rPr kumimoji="1" lang="en-US" altLang="ja-JP" dirty="0"/>
              <a:t>】</a:t>
            </a:r>
          </a:p>
          <a:p>
            <a:r>
              <a:rPr kumimoji="1" lang="en-US" altLang="ja-JP" dirty="0"/>
              <a:t>※</a:t>
            </a:r>
            <a:r>
              <a:rPr kumimoji="1" lang="ja-JP" altLang="en-US" dirty="0"/>
              <a:t>これは、</a:t>
            </a:r>
            <a:r>
              <a:rPr kumimoji="1" lang="en-US" altLang="ja-JP" dirty="0"/>
              <a:t>PBL</a:t>
            </a:r>
            <a:r>
              <a:rPr kumimoji="1" lang="ja-JP" altLang="en-US" dirty="0"/>
              <a:t>などのプロジェクト型の学習におけるプロジェクトマネジメントの基礎について学ぶことができる教員向け教育プログラムです。</a:t>
            </a:r>
            <a:endParaRPr kumimoji="1" lang="en-US" altLang="ja-JP" dirty="0"/>
          </a:p>
          <a:p>
            <a:endParaRPr kumimoji="1" lang="ja-JP" altLang="en-US" dirty="0"/>
          </a:p>
        </p:txBody>
      </p:sp>
      <p:sp>
        <p:nvSpPr>
          <p:cNvPr id="4" name="スライド番号プレースホルダー 3"/>
          <p:cNvSpPr>
            <a:spLocks noGrp="1"/>
          </p:cNvSpPr>
          <p:nvPr>
            <p:ph type="sldNum" sz="quarter" idx="5"/>
          </p:nvPr>
        </p:nvSpPr>
        <p:spPr/>
        <p:txBody>
          <a:bodyPr/>
          <a:lstStyle/>
          <a:p>
            <a:fld id="{41E704F4-6AE6-E44B-AD73-93CB67CF0FEF}" type="slidenum">
              <a:rPr kumimoji="1" lang="ja-JP" altLang="en-US" smtClean="0"/>
              <a:t>0</a:t>
            </a:fld>
            <a:endParaRPr kumimoji="1" lang="ja-JP" altLang="en-US" dirty="0"/>
          </a:p>
        </p:txBody>
      </p:sp>
    </p:spTree>
    <p:extLst>
      <p:ext uri="{BB962C8B-B14F-4D97-AF65-F5344CB8AC3E}">
        <p14:creationId xmlns:p14="http://schemas.microsoft.com/office/powerpoint/2010/main" val="232429321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ではここからは</a:t>
            </a:r>
            <a:endParaRPr kumimoji="1" lang="en-US" altLang="ja-JP" dirty="0"/>
          </a:p>
          <a:p>
            <a:r>
              <a:rPr kumimoji="1" lang="en-US" altLang="ja-JP" dirty="0"/>
              <a:t>『</a:t>
            </a:r>
            <a:r>
              <a:rPr kumimoji="1" lang="ja-JP" altLang="en-US" dirty="0"/>
              <a:t>プロジェクトマネジメント</a:t>
            </a:r>
            <a:r>
              <a:rPr kumimoji="1" lang="en-US" altLang="ja-JP" dirty="0"/>
              <a:t>』</a:t>
            </a:r>
            <a:r>
              <a:rPr kumimoji="1" lang="ja-JP" altLang="en-US" dirty="0"/>
              <a:t>とは何か？を説明します。</a:t>
            </a:r>
            <a:endParaRPr kumimoji="1" lang="en-US" altLang="ja-JP" dirty="0"/>
          </a:p>
          <a:p>
            <a:endParaRPr kumimoji="1" lang="en-US" altLang="ja-JP" dirty="0"/>
          </a:p>
          <a:p>
            <a:pPr marL="0" marR="0" lvl="0" indent="0" algn="l" defTabSz="779252" rtl="0" eaLnBrk="1" fontAlgn="auto" latinLnBrk="0" hangingPunct="1">
              <a:lnSpc>
                <a:spcPct val="100000"/>
              </a:lnSpc>
              <a:spcBef>
                <a:spcPts val="0"/>
              </a:spcBef>
              <a:spcAft>
                <a:spcPts val="0"/>
              </a:spcAft>
              <a:buClrTx/>
              <a:buSzTx/>
              <a:buFontTx/>
              <a:buNone/>
              <a:tabLst/>
              <a:defRPr/>
            </a:pPr>
            <a:r>
              <a:rPr kumimoji="1" lang="en-US" altLang="ja-JP" dirty="0"/>
              <a:t>【</a:t>
            </a:r>
            <a:r>
              <a:rPr kumimoji="1" lang="ja-JP" altLang="en-US" dirty="0"/>
              <a:t>クリックして次のスライドへ</a:t>
            </a:r>
            <a:r>
              <a:rPr kumimoji="1" lang="en-US" altLang="ja-JP" dirty="0"/>
              <a:t>】</a:t>
            </a:r>
          </a:p>
          <a:p>
            <a:endParaRPr kumimoji="1" lang="ja-JP" altLang="en-US" dirty="0"/>
          </a:p>
        </p:txBody>
      </p:sp>
      <p:sp>
        <p:nvSpPr>
          <p:cNvPr id="4" name="スライド番号プレースホルダー 3"/>
          <p:cNvSpPr>
            <a:spLocks noGrp="1"/>
          </p:cNvSpPr>
          <p:nvPr>
            <p:ph type="sldNum" sz="quarter" idx="5"/>
          </p:nvPr>
        </p:nvSpPr>
        <p:spPr/>
        <p:txBody>
          <a:bodyPr/>
          <a:lstStyle/>
          <a:p>
            <a:fld id="{19F031E1-5FCD-4F22-AF80-EECF0AFA111E}" type="slidenum">
              <a:rPr kumimoji="1" lang="ja-JP" altLang="en-US" smtClean="0"/>
              <a:t>9</a:t>
            </a:fld>
            <a:endParaRPr kumimoji="1" lang="ja-JP" altLang="en-US"/>
          </a:p>
        </p:txBody>
      </p:sp>
    </p:spTree>
    <p:extLst>
      <p:ext uri="{BB962C8B-B14F-4D97-AF65-F5344CB8AC3E}">
        <p14:creationId xmlns:p14="http://schemas.microsoft.com/office/powerpoint/2010/main" val="344276528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先ほどは、</a:t>
            </a:r>
            <a:r>
              <a:rPr kumimoji="1" lang="en-US" altLang="ja-JP" dirty="0"/>
              <a:t>『</a:t>
            </a:r>
            <a:r>
              <a:rPr kumimoji="1" lang="ja-JP" altLang="en-US" dirty="0"/>
              <a:t>プロジェクトの定義</a:t>
            </a:r>
            <a:r>
              <a:rPr kumimoji="1" lang="en-US" altLang="ja-JP" dirty="0"/>
              <a:t>』</a:t>
            </a:r>
            <a:r>
              <a:rPr kumimoji="1" lang="ja-JP" altLang="en-US" dirty="0"/>
              <a:t>を</a:t>
            </a:r>
            <a:r>
              <a:rPr kumimoji="1" lang="en-US" altLang="ja-JP" dirty="0"/>
              <a:t>PMBOK</a:t>
            </a:r>
            <a:r>
              <a:rPr kumimoji="1" lang="ja-JP" altLang="en-US" dirty="0"/>
              <a:t>（ピンボック）を用いて説明しました。</a:t>
            </a:r>
            <a:endParaRPr kumimoji="1" lang="en-US" altLang="ja-JP" dirty="0"/>
          </a:p>
          <a:p>
            <a:endParaRPr kumimoji="1" lang="en-US" altLang="ja-JP" dirty="0"/>
          </a:p>
          <a:p>
            <a:r>
              <a:rPr kumimoji="1" lang="en-US" altLang="ja-JP" dirty="0"/>
              <a:t>『</a:t>
            </a:r>
            <a:r>
              <a:rPr kumimoji="1" lang="ja-JP" altLang="en-US" dirty="0"/>
              <a:t>プロジェクトマネジメント</a:t>
            </a:r>
            <a:r>
              <a:rPr kumimoji="1" lang="en-US" altLang="ja-JP" dirty="0"/>
              <a:t>』</a:t>
            </a:r>
            <a:r>
              <a:rPr kumimoji="1" lang="ja-JP" altLang="en-US" dirty="0"/>
              <a:t>について話をする前に、ちょっと、</a:t>
            </a:r>
            <a:endParaRPr kumimoji="1" lang="en-US" altLang="ja-JP" dirty="0"/>
          </a:p>
          <a:p>
            <a:r>
              <a:rPr kumimoji="1" lang="ja-JP" altLang="en-US" dirty="0"/>
              <a:t>プロジェクトマネジメントの資格について説明しておきます。</a:t>
            </a:r>
            <a:endParaRPr kumimoji="1" lang="en-US" altLang="ja-JP" dirty="0"/>
          </a:p>
          <a:p>
            <a:endParaRPr kumimoji="1" lang="en-US" altLang="ja-JP" dirty="0"/>
          </a:p>
          <a:p>
            <a:r>
              <a:rPr kumimoji="1" lang="ja-JP" altLang="en-US" dirty="0"/>
              <a:t>日本ではＰＭＰとＰ２Ｍという２つの資格がスタンダードで、</a:t>
            </a:r>
            <a:endParaRPr kumimoji="1" lang="en-US" altLang="ja-JP" dirty="0"/>
          </a:p>
          <a:p>
            <a:pPr marL="0" marR="0" lvl="0" indent="0" algn="l" defTabSz="779252" rtl="0" eaLnBrk="1" fontAlgn="auto" latinLnBrk="0" hangingPunct="1">
              <a:lnSpc>
                <a:spcPct val="100000"/>
              </a:lnSpc>
              <a:spcBef>
                <a:spcPts val="0"/>
              </a:spcBef>
              <a:spcAft>
                <a:spcPts val="0"/>
              </a:spcAft>
              <a:buClrTx/>
              <a:buSzTx/>
              <a:buFontTx/>
              <a:buNone/>
              <a:tabLst/>
              <a:defRPr/>
            </a:pPr>
            <a:r>
              <a:rPr kumimoji="1" lang="ja-JP" altLang="en-US" dirty="0"/>
              <a:t>今回は、業種にとらわれないプロジェクトマネジメント資格として</a:t>
            </a:r>
            <a:endParaRPr kumimoji="1" lang="en-US" altLang="ja-JP" dirty="0"/>
          </a:p>
          <a:p>
            <a:pPr marL="0" marR="0" lvl="0" indent="0" algn="l" defTabSz="779252" rtl="0" eaLnBrk="1" fontAlgn="auto" latinLnBrk="0" hangingPunct="1">
              <a:lnSpc>
                <a:spcPct val="100000"/>
              </a:lnSpc>
              <a:spcBef>
                <a:spcPts val="0"/>
              </a:spcBef>
              <a:spcAft>
                <a:spcPts val="0"/>
              </a:spcAft>
              <a:buClrTx/>
              <a:buSzTx/>
              <a:buFontTx/>
              <a:buNone/>
              <a:tabLst/>
              <a:defRPr/>
            </a:pPr>
            <a:r>
              <a:rPr kumimoji="1" lang="ja-JP" altLang="en-US" dirty="0"/>
              <a:t>実質的な世界標準となっているのが</a:t>
            </a:r>
            <a:r>
              <a:rPr kumimoji="1" lang="en-US" altLang="ja-JP" dirty="0"/>
              <a:t>PMP</a:t>
            </a:r>
            <a:r>
              <a:rPr kumimoji="1" lang="ja-JP" altLang="en-US" dirty="0"/>
              <a:t>ですので、</a:t>
            </a:r>
            <a:endParaRPr kumimoji="1" lang="en-US" altLang="ja-JP" dirty="0"/>
          </a:p>
          <a:p>
            <a:pPr marL="0" marR="0" lvl="0" indent="0" algn="l" defTabSz="779252" rtl="0" eaLnBrk="1" fontAlgn="auto" latinLnBrk="0" hangingPunct="1">
              <a:lnSpc>
                <a:spcPct val="100000"/>
              </a:lnSpc>
              <a:spcBef>
                <a:spcPts val="0"/>
              </a:spcBef>
              <a:spcAft>
                <a:spcPts val="0"/>
              </a:spcAft>
              <a:buClrTx/>
              <a:buSzTx/>
              <a:buFontTx/>
              <a:buNone/>
              <a:tabLst/>
              <a:defRPr/>
            </a:pPr>
            <a:r>
              <a:rPr kumimoji="1" lang="ja-JP" altLang="en-US" dirty="0"/>
              <a:t>その教本ガイドである</a:t>
            </a:r>
            <a:r>
              <a:rPr kumimoji="1" lang="en-US" altLang="ja-JP" dirty="0"/>
              <a:t>PMBOK</a:t>
            </a:r>
            <a:r>
              <a:rPr kumimoji="1" lang="ja-JP" altLang="en-US" dirty="0"/>
              <a:t>（ピンボック）をベースに、プロジェクトマネジメントの基本をお話します。</a:t>
            </a:r>
            <a:endParaRPr kumimoji="1" lang="en-US" altLang="ja-JP" dirty="0"/>
          </a:p>
          <a:p>
            <a:pPr marL="0" marR="0" lvl="0" indent="0" algn="l" defTabSz="779252" rtl="0" eaLnBrk="1" fontAlgn="auto" latinLnBrk="0" hangingPunct="1">
              <a:lnSpc>
                <a:spcPct val="100000"/>
              </a:lnSpc>
              <a:spcBef>
                <a:spcPts val="0"/>
              </a:spcBef>
              <a:spcAft>
                <a:spcPts val="0"/>
              </a:spcAft>
              <a:buClrTx/>
              <a:buSzTx/>
              <a:buFontTx/>
              <a:buNone/>
              <a:tabLst/>
              <a:defRPr/>
            </a:pPr>
            <a:endParaRPr kumimoji="1" lang="en-US" altLang="ja-JP" dirty="0"/>
          </a:p>
          <a:p>
            <a:pPr marL="0" marR="0" lvl="0" indent="0" algn="l" defTabSz="779252" rtl="0" eaLnBrk="1" fontAlgn="auto" latinLnBrk="0" hangingPunct="1">
              <a:lnSpc>
                <a:spcPct val="100000"/>
              </a:lnSpc>
              <a:spcBef>
                <a:spcPts val="0"/>
              </a:spcBef>
              <a:spcAft>
                <a:spcPts val="0"/>
              </a:spcAft>
              <a:buClrTx/>
              <a:buSzTx/>
              <a:buFontTx/>
              <a:buNone/>
              <a:tabLst/>
              <a:defRPr/>
            </a:pPr>
            <a:r>
              <a:rPr kumimoji="1" lang="en-US" altLang="ja-JP" dirty="0"/>
              <a:t>【</a:t>
            </a:r>
            <a:r>
              <a:rPr kumimoji="1" lang="ja-JP" altLang="en-US" dirty="0"/>
              <a:t>クリックして次のスライドへ</a:t>
            </a:r>
            <a:r>
              <a:rPr kumimoji="1" lang="en-US" altLang="ja-JP" dirty="0"/>
              <a:t>】</a:t>
            </a:r>
          </a:p>
          <a:p>
            <a:pPr marL="0" marR="0" lvl="0" indent="0" algn="l" defTabSz="779252" rtl="0" eaLnBrk="1" fontAlgn="auto" latinLnBrk="0" hangingPunct="1">
              <a:lnSpc>
                <a:spcPct val="100000"/>
              </a:lnSpc>
              <a:spcBef>
                <a:spcPts val="0"/>
              </a:spcBef>
              <a:spcAft>
                <a:spcPts val="0"/>
              </a:spcAft>
              <a:buClrTx/>
              <a:buSzTx/>
              <a:buFontTx/>
              <a:buNone/>
              <a:tabLst/>
              <a:defRPr/>
            </a:pPr>
            <a:endParaRPr kumimoji="1" lang="en-US" altLang="ja-JP" dirty="0"/>
          </a:p>
          <a:p>
            <a:endParaRPr kumimoji="1" lang="en-US" altLang="ja-JP" dirty="0"/>
          </a:p>
          <a:p>
            <a:endParaRPr kumimoji="1" lang="en-US" altLang="ja-JP" dirty="0"/>
          </a:p>
          <a:p>
            <a:endParaRPr kumimoji="1" lang="en-US" altLang="ja-JP" dirty="0"/>
          </a:p>
        </p:txBody>
      </p:sp>
      <p:sp>
        <p:nvSpPr>
          <p:cNvPr id="4" name="スライド番号プレースホルダー 3"/>
          <p:cNvSpPr>
            <a:spLocks noGrp="1"/>
          </p:cNvSpPr>
          <p:nvPr>
            <p:ph type="sldNum" sz="quarter" idx="5"/>
          </p:nvPr>
        </p:nvSpPr>
        <p:spPr/>
        <p:txBody>
          <a:bodyPr/>
          <a:lstStyle/>
          <a:p>
            <a:fld id="{19F031E1-5FCD-4F22-AF80-EECF0AFA111E}" type="slidenum">
              <a:rPr kumimoji="1" lang="ja-JP" altLang="en-US" smtClean="0"/>
              <a:t>10</a:t>
            </a:fld>
            <a:endParaRPr kumimoji="1" lang="ja-JP" altLang="en-US"/>
          </a:p>
        </p:txBody>
      </p:sp>
    </p:spTree>
    <p:extLst>
      <p:ext uri="{BB962C8B-B14F-4D97-AF65-F5344CB8AC3E}">
        <p14:creationId xmlns:p14="http://schemas.microsoft.com/office/powerpoint/2010/main" val="130642082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PMOBOK</a:t>
            </a:r>
            <a:r>
              <a:rPr kumimoji="1" lang="ja-JP" altLang="en-US" dirty="0"/>
              <a:t>（ピンボック）とは、</a:t>
            </a:r>
            <a:endParaRPr kumimoji="1" lang="en-US" altLang="ja-JP" dirty="0"/>
          </a:p>
          <a:p>
            <a:r>
              <a:rPr kumimoji="1" lang="ja-JP" altLang="en-US" dirty="0"/>
              <a:t>プロジェクトマネジメントの知識体系のガイド、手法が書かれたもので</a:t>
            </a:r>
            <a:endParaRPr kumimoji="1" lang="en-US" altLang="ja-JP" dirty="0"/>
          </a:p>
          <a:p>
            <a:r>
              <a:rPr kumimoji="1" lang="en-US" altLang="ja-JP" dirty="0"/>
              <a:t>PMBOK</a:t>
            </a:r>
            <a:r>
              <a:rPr kumimoji="1" lang="ja-JP" altLang="en-US" dirty="0"/>
              <a:t>自体は、教科書ではなくガイドです。</a:t>
            </a:r>
            <a:endParaRPr kumimoji="1" lang="en-US" altLang="ja-JP" dirty="0"/>
          </a:p>
          <a:p>
            <a:endParaRPr kumimoji="1" lang="en-US" altLang="ja-JP" dirty="0"/>
          </a:p>
          <a:p>
            <a:r>
              <a:rPr kumimoji="1" lang="ja-JP" altLang="en-US" dirty="0"/>
              <a:t>プロジェクトの規模や状況に応じてあらゆる業種で、もちろん学校でも活用できる教本です。</a:t>
            </a:r>
            <a:endParaRPr kumimoji="1" lang="en-US" altLang="ja-JP" dirty="0"/>
          </a:p>
          <a:p>
            <a:endParaRPr kumimoji="1" lang="en-US" altLang="ja-JP" dirty="0"/>
          </a:p>
          <a:p>
            <a:pPr marL="0" marR="0" lvl="0" indent="0" algn="l" defTabSz="779252" rtl="0" eaLnBrk="1" fontAlgn="auto" latinLnBrk="0" hangingPunct="1">
              <a:lnSpc>
                <a:spcPct val="100000"/>
              </a:lnSpc>
              <a:spcBef>
                <a:spcPts val="0"/>
              </a:spcBef>
              <a:spcAft>
                <a:spcPts val="0"/>
              </a:spcAft>
              <a:buClrTx/>
              <a:buSzTx/>
              <a:buFontTx/>
              <a:buNone/>
              <a:tabLst/>
              <a:defRPr/>
            </a:pPr>
            <a:r>
              <a:rPr kumimoji="1" lang="en-US" altLang="ja-JP" dirty="0"/>
              <a:t>【</a:t>
            </a:r>
            <a:r>
              <a:rPr kumimoji="1" lang="ja-JP" altLang="en-US" dirty="0"/>
              <a:t>クリックして次のスライドへ</a:t>
            </a:r>
            <a:r>
              <a:rPr kumimoji="1" lang="en-US" altLang="ja-JP" dirty="0"/>
              <a:t>】</a:t>
            </a:r>
          </a:p>
          <a:p>
            <a:endParaRPr kumimoji="1" lang="en-US" altLang="ja-JP" dirty="0"/>
          </a:p>
          <a:p>
            <a:endParaRPr kumimoji="1" lang="en-US" altLang="ja-JP" dirty="0"/>
          </a:p>
          <a:p>
            <a:endParaRPr kumimoji="1" lang="en-US" altLang="ja-JP" dirty="0"/>
          </a:p>
        </p:txBody>
      </p:sp>
      <p:sp>
        <p:nvSpPr>
          <p:cNvPr id="4" name="スライド番号プレースホルダー 3"/>
          <p:cNvSpPr>
            <a:spLocks noGrp="1"/>
          </p:cNvSpPr>
          <p:nvPr>
            <p:ph type="sldNum" sz="quarter" idx="5"/>
          </p:nvPr>
        </p:nvSpPr>
        <p:spPr/>
        <p:txBody>
          <a:bodyPr/>
          <a:lstStyle/>
          <a:p>
            <a:fld id="{19F031E1-5FCD-4F22-AF80-EECF0AFA111E}" type="slidenum">
              <a:rPr kumimoji="1" lang="ja-JP" altLang="en-US" smtClean="0"/>
              <a:t>11</a:t>
            </a:fld>
            <a:endParaRPr kumimoji="1" lang="ja-JP" altLang="en-US"/>
          </a:p>
        </p:txBody>
      </p:sp>
    </p:spTree>
    <p:extLst>
      <p:ext uri="{BB962C8B-B14F-4D97-AF65-F5344CB8AC3E}">
        <p14:creationId xmlns:p14="http://schemas.microsoft.com/office/powerpoint/2010/main" val="97765253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さっそく</a:t>
            </a:r>
            <a:r>
              <a:rPr kumimoji="1" lang="en-US" altLang="ja-JP" dirty="0"/>
              <a:t>PMBOK</a:t>
            </a:r>
            <a:r>
              <a:rPr kumimoji="1" lang="ja-JP" altLang="en-US" dirty="0"/>
              <a:t>での</a:t>
            </a:r>
            <a:endParaRPr kumimoji="1" lang="en-US" altLang="ja-JP" dirty="0"/>
          </a:p>
          <a:p>
            <a:r>
              <a:rPr kumimoji="1" lang="en-US" altLang="ja-JP" dirty="0"/>
              <a:t>『</a:t>
            </a:r>
            <a:r>
              <a:rPr kumimoji="1" lang="ja-JP" altLang="en-US" dirty="0"/>
              <a:t>プロジェクトマネジメント</a:t>
            </a:r>
            <a:r>
              <a:rPr kumimoji="1" lang="en-US" altLang="ja-JP" dirty="0"/>
              <a:t>』</a:t>
            </a:r>
            <a:r>
              <a:rPr kumimoji="1" lang="ja-JP" altLang="en-US" dirty="0"/>
              <a:t>の定義を見ていきましょう。</a:t>
            </a:r>
            <a:endParaRPr kumimoji="1" lang="en-US" altLang="ja-JP" dirty="0"/>
          </a:p>
          <a:p>
            <a:endParaRPr kumimoji="1" lang="en-US" altLang="ja-JP" dirty="0"/>
          </a:p>
          <a:p>
            <a:pPr marL="0" marR="0" lvl="0" indent="0" algn="l" defTabSz="779252" rtl="0" eaLnBrk="1" fontAlgn="auto" latinLnBrk="0" hangingPunct="1">
              <a:lnSpc>
                <a:spcPct val="100000"/>
              </a:lnSpc>
              <a:spcBef>
                <a:spcPts val="0"/>
              </a:spcBef>
              <a:spcAft>
                <a:spcPts val="0"/>
              </a:spcAft>
              <a:buClrTx/>
              <a:buSzTx/>
              <a:buFontTx/>
              <a:buNone/>
              <a:tabLst/>
              <a:defRPr/>
            </a:pPr>
            <a:r>
              <a:rPr kumimoji="1" lang="en-US" altLang="ja-JP" dirty="0"/>
              <a:t>【</a:t>
            </a:r>
            <a:r>
              <a:rPr kumimoji="1" lang="ja-JP" altLang="en-US" dirty="0"/>
              <a:t>クリックして次のスライドへ</a:t>
            </a:r>
            <a:r>
              <a:rPr kumimoji="1" lang="en-US" altLang="ja-JP" dirty="0"/>
              <a:t>】</a:t>
            </a:r>
          </a:p>
          <a:p>
            <a:endParaRPr kumimoji="1" lang="ja-JP" altLang="en-US" dirty="0"/>
          </a:p>
        </p:txBody>
      </p:sp>
      <p:sp>
        <p:nvSpPr>
          <p:cNvPr id="4" name="スライド番号プレースホルダー 3"/>
          <p:cNvSpPr>
            <a:spLocks noGrp="1"/>
          </p:cNvSpPr>
          <p:nvPr>
            <p:ph type="sldNum" sz="quarter" idx="5"/>
          </p:nvPr>
        </p:nvSpPr>
        <p:spPr/>
        <p:txBody>
          <a:bodyPr/>
          <a:lstStyle/>
          <a:p>
            <a:fld id="{19F031E1-5FCD-4F22-AF80-EECF0AFA111E}" type="slidenum">
              <a:rPr kumimoji="1" lang="ja-JP" altLang="en-US" smtClean="0"/>
              <a:t>12</a:t>
            </a:fld>
            <a:endParaRPr kumimoji="1" lang="ja-JP" altLang="en-US"/>
          </a:p>
        </p:txBody>
      </p:sp>
    </p:spTree>
    <p:extLst>
      <p:ext uri="{BB962C8B-B14F-4D97-AF65-F5344CB8AC3E}">
        <p14:creationId xmlns:p14="http://schemas.microsoft.com/office/powerpoint/2010/main" val="234773111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プロジェクトマネジメントとは</a:t>
            </a:r>
            <a:endParaRPr kumimoji="1" lang="en-US" altLang="ja-JP" dirty="0"/>
          </a:p>
          <a:p>
            <a:r>
              <a:rPr kumimoji="1" lang="ja-JP" altLang="en-US" dirty="0"/>
              <a:t>・プロジェクトを期限、予算内で、目標を達成するために、管理をすること</a:t>
            </a:r>
            <a:endParaRPr kumimoji="1" lang="en-US" altLang="ja-JP" dirty="0"/>
          </a:p>
          <a:p>
            <a:endParaRPr kumimoji="1" lang="en-US" altLang="ja-JP" dirty="0"/>
          </a:p>
          <a:p>
            <a:r>
              <a:rPr kumimoji="1" lang="ja-JP" altLang="en-US" dirty="0"/>
              <a:t>そして</a:t>
            </a:r>
            <a:endParaRPr kumimoji="1" lang="en-US" altLang="ja-JP" dirty="0"/>
          </a:p>
          <a:p>
            <a:endParaRPr kumimoji="1" lang="en-US" altLang="ja-JP" dirty="0"/>
          </a:p>
          <a:p>
            <a:r>
              <a:rPr kumimoji="1" lang="ja-JP" altLang="en-US" dirty="0"/>
              <a:t>・プロジェクトの遂行段階に応じて、広く状況を把握し、必要なタイミングで適切な対応をする</a:t>
            </a:r>
            <a:endParaRPr kumimoji="1" lang="en-US" altLang="ja-JP" dirty="0"/>
          </a:p>
          <a:p>
            <a:endParaRPr kumimoji="1" lang="en-US" altLang="ja-JP" dirty="0"/>
          </a:p>
          <a:p>
            <a:r>
              <a:rPr kumimoji="1" lang="ja-JP" altLang="en-US" dirty="0"/>
              <a:t>こととされています。</a:t>
            </a:r>
            <a:endParaRPr kumimoji="1" lang="en-US" altLang="ja-JP" dirty="0"/>
          </a:p>
          <a:p>
            <a:endParaRPr kumimoji="1" lang="en-US" altLang="ja-JP" dirty="0"/>
          </a:p>
          <a:p>
            <a:pPr marL="0" marR="0" lvl="0" indent="0" algn="l" defTabSz="779252" rtl="0" eaLnBrk="1" fontAlgn="auto" latinLnBrk="0" hangingPunct="1">
              <a:lnSpc>
                <a:spcPct val="100000"/>
              </a:lnSpc>
              <a:spcBef>
                <a:spcPts val="0"/>
              </a:spcBef>
              <a:spcAft>
                <a:spcPts val="0"/>
              </a:spcAft>
              <a:buClrTx/>
              <a:buSzTx/>
              <a:buFontTx/>
              <a:buNone/>
              <a:tabLst/>
              <a:defRPr/>
            </a:pPr>
            <a:r>
              <a:rPr kumimoji="1" lang="en-US" altLang="ja-JP" dirty="0"/>
              <a:t>【</a:t>
            </a:r>
            <a:r>
              <a:rPr kumimoji="1" lang="ja-JP" altLang="en-US" dirty="0"/>
              <a:t>クリックして次のスライドへ</a:t>
            </a:r>
            <a:r>
              <a:rPr kumimoji="1" lang="en-US" altLang="ja-JP" dirty="0"/>
              <a:t>】</a:t>
            </a:r>
          </a:p>
          <a:p>
            <a:endParaRPr kumimoji="1" lang="en-US" altLang="ja-JP" dirty="0"/>
          </a:p>
        </p:txBody>
      </p:sp>
      <p:sp>
        <p:nvSpPr>
          <p:cNvPr id="4" name="スライド番号プレースホルダー 3"/>
          <p:cNvSpPr>
            <a:spLocks noGrp="1"/>
          </p:cNvSpPr>
          <p:nvPr>
            <p:ph type="sldNum" sz="quarter" idx="5"/>
          </p:nvPr>
        </p:nvSpPr>
        <p:spPr/>
        <p:txBody>
          <a:bodyPr/>
          <a:lstStyle/>
          <a:p>
            <a:fld id="{19F031E1-5FCD-4F22-AF80-EECF0AFA111E}" type="slidenum">
              <a:rPr kumimoji="1" lang="ja-JP" altLang="en-US" smtClean="0"/>
              <a:t>13</a:t>
            </a:fld>
            <a:endParaRPr kumimoji="1" lang="ja-JP" altLang="en-US"/>
          </a:p>
        </p:txBody>
      </p:sp>
    </p:spTree>
    <p:extLst>
      <p:ext uri="{BB962C8B-B14F-4D97-AF65-F5344CB8AC3E}">
        <p14:creationId xmlns:p14="http://schemas.microsoft.com/office/powerpoint/2010/main" val="972633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そして、そのフレームワーク「型」として</a:t>
            </a:r>
            <a:endParaRPr kumimoji="1" lang="en-US" altLang="ja-JP" dirty="0"/>
          </a:p>
          <a:p>
            <a:endParaRPr kumimoji="1" lang="en-US" altLang="ja-JP" dirty="0"/>
          </a:p>
          <a:p>
            <a:r>
              <a:rPr kumimoji="1" lang="ja-JP" altLang="en-US" dirty="0"/>
              <a:t>５つのプロセス＝段階に分け</a:t>
            </a:r>
            <a:endParaRPr kumimoji="1" lang="en-US" altLang="ja-JP" dirty="0"/>
          </a:p>
          <a:p>
            <a:r>
              <a:rPr kumimoji="1" lang="en-US" altLang="ja-JP" dirty="0"/>
              <a:t>10</a:t>
            </a:r>
            <a:r>
              <a:rPr kumimoji="1" lang="ja-JP" altLang="en-US" dirty="0"/>
              <a:t>個の知識エリアと呼ばれる視点を掛け合わることで</a:t>
            </a:r>
            <a:endParaRPr kumimoji="1" lang="en-US" altLang="ja-JP" dirty="0"/>
          </a:p>
          <a:p>
            <a:r>
              <a:rPr kumimoji="1" lang="ja-JP" altLang="en-US" dirty="0"/>
              <a:t>確実に管理していくことになります。</a:t>
            </a:r>
            <a:endParaRPr kumimoji="1" lang="en-US" altLang="ja-JP" dirty="0"/>
          </a:p>
          <a:p>
            <a:endParaRPr kumimoji="1" lang="en-US" altLang="ja-JP" dirty="0"/>
          </a:p>
          <a:p>
            <a:pPr marL="0" marR="0" lvl="0" indent="0" algn="l" defTabSz="779252" rtl="0" eaLnBrk="1" fontAlgn="auto" latinLnBrk="0" hangingPunct="1">
              <a:lnSpc>
                <a:spcPct val="100000"/>
              </a:lnSpc>
              <a:spcBef>
                <a:spcPts val="0"/>
              </a:spcBef>
              <a:spcAft>
                <a:spcPts val="0"/>
              </a:spcAft>
              <a:buClrTx/>
              <a:buSzTx/>
              <a:buFontTx/>
              <a:buNone/>
              <a:tabLst/>
              <a:defRPr/>
            </a:pPr>
            <a:r>
              <a:rPr kumimoji="1" lang="en-US" altLang="ja-JP" dirty="0"/>
              <a:t>【</a:t>
            </a:r>
            <a:r>
              <a:rPr kumimoji="1" lang="ja-JP" altLang="en-US" dirty="0"/>
              <a:t>クリックして次のスライドへ</a:t>
            </a:r>
            <a:r>
              <a:rPr kumimoji="1" lang="en-US" altLang="ja-JP" dirty="0"/>
              <a:t>】</a:t>
            </a:r>
          </a:p>
          <a:p>
            <a:endParaRPr kumimoji="1" lang="en-US" altLang="ja-JP" dirty="0"/>
          </a:p>
          <a:p>
            <a:endParaRPr kumimoji="1" lang="ja-JP" altLang="en-US" dirty="0"/>
          </a:p>
        </p:txBody>
      </p:sp>
      <p:sp>
        <p:nvSpPr>
          <p:cNvPr id="4" name="スライド番号プレースホルダー 3"/>
          <p:cNvSpPr>
            <a:spLocks noGrp="1"/>
          </p:cNvSpPr>
          <p:nvPr>
            <p:ph type="sldNum" sz="quarter" idx="5"/>
          </p:nvPr>
        </p:nvSpPr>
        <p:spPr/>
        <p:txBody>
          <a:bodyPr/>
          <a:lstStyle/>
          <a:p>
            <a:fld id="{19F031E1-5FCD-4F22-AF80-EECF0AFA111E}" type="slidenum">
              <a:rPr kumimoji="1" lang="ja-JP" altLang="en-US" smtClean="0"/>
              <a:t>14</a:t>
            </a:fld>
            <a:endParaRPr kumimoji="1" lang="ja-JP" altLang="en-US"/>
          </a:p>
        </p:txBody>
      </p:sp>
    </p:spTree>
    <p:extLst>
      <p:ext uri="{BB962C8B-B14F-4D97-AF65-F5344CB8AC3E}">
        <p14:creationId xmlns:p14="http://schemas.microsoft.com/office/powerpoint/2010/main" val="189596435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５つのプロセスと流れを図式化するとこうなります。</a:t>
            </a:r>
            <a:endParaRPr kumimoji="1" lang="en-US" altLang="ja-JP" dirty="0"/>
          </a:p>
          <a:p>
            <a:endParaRPr kumimoji="1" lang="en-US" altLang="ja-JP" dirty="0"/>
          </a:p>
          <a:p>
            <a:r>
              <a:rPr kumimoji="1" lang="ja-JP" altLang="en-US" dirty="0"/>
              <a:t>それぞれのプロセスを簡単に説明します。</a:t>
            </a:r>
            <a:endParaRPr kumimoji="1" lang="en-US" altLang="ja-JP" dirty="0"/>
          </a:p>
          <a:p>
            <a:endParaRPr kumimoji="1" lang="en-US" altLang="ja-JP" dirty="0"/>
          </a:p>
          <a:p>
            <a:pPr marL="0" marR="0" lvl="0" indent="0" algn="l" defTabSz="779252" rtl="0" eaLnBrk="1" fontAlgn="auto" latinLnBrk="0" hangingPunct="1">
              <a:lnSpc>
                <a:spcPct val="100000"/>
              </a:lnSpc>
              <a:spcBef>
                <a:spcPts val="0"/>
              </a:spcBef>
              <a:spcAft>
                <a:spcPts val="0"/>
              </a:spcAft>
              <a:buClrTx/>
              <a:buSzTx/>
              <a:buFontTx/>
              <a:buNone/>
              <a:tabLst/>
              <a:defRPr/>
            </a:pPr>
            <a:r>
              <a:rPr kumimoji="1" lang="en-US" altLang="ja-JP" dirty="0"/>
              <a:t>【</a:t>
            </a:r>
            <a:r>
              <a:rPr kumimoji="1" lang="ja-JP" altLang="en-US" dirty="0"/>
              <a:t>クリックして次のスライドへ</a:t>
            </a:r>
            <a:r>
              <a:rPr kumimoji="1" lang="en-US" altLang="ja-JP" dirty="0"/>
              <a:t>】</a:t>
            </a:r>
          </a:p>
          <a:p>
            <a:endParaRPr kumimoji="1" lang="ja-JP" altLang="en-US" dirty="0"/>
          </a:p>
        </p:txBody>
      </p:sp>
      <p:sp>
        <p:nvSpPr>
          <p:cNvPr id="4" name="スライド番号プレースホルダー 3"/>
          <p:cNvSpPr>
            <a:spLocks noGrp="1"/>
          </p:cNvSpPr>
          <p:nvPr>
            <p:ph type="sldNum" sz="quarter" idx="5"/>
          </p:nvPr>
        </p:nvSpPr>
        <p:spPr/>
        <p:txBody>
          <a:bodyPr/>
          <a:lstStyle/>
          <a:p>
            <a:fld id="{19F031E1-5FCD-4F22-AF80-EECF0AFA111E}" type="slidenum">
              <a:rPr kumimoji="1" lang="ja-JP" altLang="en-US" smtClean="0"/>
              <a:t>15</a:t>
            </a:fld>
            <a:endParaRPr kumimoji="1" lang="ja-JP" altLang="en-US"/>
          </a:p>
        </p:txBody>
      </p:sp>
    </p:spTree>
    <p:extLst>
      <p:ext uri="{BB962C8B-B14F-4D97-AF65-F5344CB8AC3E}">
        <p14:creationId xmlns:p14="http://schemas.microsoft.com/office/powerpoint/2010/main" val="380544277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■①立ち上げ段階では</a:t>
            </a:r>
            <a:endParaRPr kumimoji="1" lang="en-US" altLang="ja-JP" dirty="0"/>
          </a:p>
          <a:p>
            <a:r>
              <a:rPr kumimoji="1" lang="ja-JP" altLang="en-US" dirty="0"/>
              <a:t>　プロジェクトの目的、目的、予算、成果を定義し、</a:t>
            </a:r>
            <a:endParaRPr kumimoji="1" lang="en-US" altLang="ja-JP" dirty="0"/>
          </a:p>
          <a:p>
            <a:r>
              <a:rPr kumimoji="1" lang="ja-JP" altLang="en-US" dirty="0"/>
              <a:t>　関係者を明確にします。</a:t>
            </a:r>
            <a:endParaRPr kumimoji="1" lang="en-US" altLang="ja-JP" dirty="0"/>
          </a:p>
          <a:p>
            <a:endParaRPr kumimoji="1" lang="en-US" altLang="ja-JP" dirty="0"/>
          </a:p>
          <a:p>
            <a:endParaRPr kumimoji="1" lang="en-US" altLang="ja-JP" dirty="0"/>
          </a:p>
          <a:p>
            <a:r>
              <a:rPr kumimoji="1" lang="ja-JP" altLang="en-US" dirty="0"/>
              <a:t>例えば、修学旅行をイメージしてみてください。</a:t>
            </a:r>
            <a:endParaRPr kumimoji="1" lang="en-US" altLang="ja-JP" dirty="0"/>
          </a:p>
          <a:p>
            <a:r>
              <a:rPr kumimoji="1" lang="ja-JP" altLang="en-US" dirty="0"/>
              <a:t>学校・学年団で修学旅行全体の目的や目標を設定し、予算規模、生徒の人数、</a:t>
            </a:r>
            <a:endParaRPr kumimoji="1" lang="en-US" altLang="ja-JP" dirty="0"/>
          </a:p>
          <a:p>
            <a:r>
              <a:rPr kumimoji="1" lang="ja-JP" altLang="en-US" dirty="0"/>
              <a:t>そして保護者や旅行会社、保険会社など関わる人たちを考える工程があると思います。</a:t>
            </a:r>
            <a:endParaRPr kumimoji="1" lang="en-US" altLang="ja-JP" dirty="0"/>
          </a:p>
          <a:p>
            <a:endParaRPr kumimoji="1" lang="en-US" altLang="ja-JP" dirty="0"/>
          </a:p>
          <a:p>
            <a:pPr marL="0" marR="0" lvl="0" indent="0" algn="l" defTabSz="779252" rtl="0" eaLnBrk="1" fontAlgn="auto" latinLnBrk="0" hangingPunct="1">
              <a:lnSpc>
                <a:spcPct val="100000"/>
              </a:lnSpc>
              <a:spcBef>
                <a:spcPts val="0"/>
              </a:spcBef>
              <a:spcAft>
                <a:spcPts val="0"/>
              </a:spcAft>
              <a:buClrTx/>
              <a:buSzTx/>
              <a:buFontTx/>
              <a:buNone/>
              <a:tabLst/>
              <a:defRPr/>
            </a:pPr>
            <a:r>
              <a:rPr kumimoji="1" lang="en-US" altLang="ja-JP" dirty="0"/>
              <a:t>【</a:t>
            </a:r>
            <a:r>
              <a:rPr kumimoji="1" lang="ja-JP" altLang="en-US" dirty="0"/>
              <a:t>クリックして次のスライドへ</a:t>
            </a:r>
            <a:r>
              <a:rPr kumimoji="1" lang="en-US" altLang="ja-JP" dirty="0"/>
              <a:t>】</a:t>
            </a:r>
          </a:p>
          <a:p>
            <a:endParaRPr kumimoji="1" lang="en-US" altLang="ja-JP" dirty="0"/>
          </a:p>
        </p:txBody>
      </p:sp>
      <p:sp>
        <p:nvSpPr>
          <p:cNvPr id="4" name="スライド番号プレースホルダー 3"/>
          <p:cNvSpPr>
            <a:spLocks noGrp="1"/>
          </p:cNvSpPr>
          <p:nvPr>
            <p:ph type="sldNum" sz="quarter" idx="5"/>
          </p:nvPr>
        </p:nvSpPr>
        <p:spPr/>
        <p:txBody>
          <a:bodyPr/>
          <a:lstStyle/>
          <a:p>
            <a:fld id="{19F031E1-5FCD-4F22-AF80-EECF0AFA111E}" type="slidenum">
              <a:rPr kumimoji="1" lang="ja-JP" altLang="en-US" smtClean="0"/>
              <a:t>16</a:t>
            </a:fld>
            <a:endParaRPr kumimoji="1" lang="ja-JP" altLang="en-US"/>
          </a:p>
        </p:txBody>
      </p:sp>
    </p:spTree>
    <p:extLst>
      <p:ext uri="{BB962C8B-B14F-4D97-AF65-F5344CB8AC3E}">
        <p14:creationId xmlns:p14="http://schemas.microsoft.com/office/powerpoint/2010/main" val="222382141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■②計画段階では</a:t>
            </a:r>
            <a:endParaRPr kumimoji="1" lang="en-US" altLang="ja-JP" dirty="0"/>
          </a:p>
          <a:p>
            <a:r>
              <a:rPr kumimoji="1" lang="ja-JP" altLang="en-US" dirty="0"/>
              <a:t>　具体的な作業計画を立てます。</a:t>
            </a:r>
            <a:endParaRPr kumimoji="1" lang="en-US" altLang="ja-JP" dirty="0"/>
          </a:p>
          <a:p>
            <a:r>
              <a:rPr kumimoji="1" lang="ja-JP" altLang="en-US" dirty="0"/>
              <a:t>　作業範囲としてスコープの洗い出し、実行すべき作業や必要なメンバーを明確化します。</a:t>
            </a:r>
            <a:endParaRPr kumimoji="1" lang="en-US" altLang="ja-JP" dirty="0"/>
          </a:p>
          <a:p>
            <a:endParaRPr kumimoji="1" lang="en-US" altLang="ja-JP" dirty="0"/>
          </a:p>
          <a:p>
            <a:endParaRPr kumimoji="1" lang="en-US" altLang="ja-JP" dirty="0"/>
          </a:p>
          <a:p>
            <a:r>
              <a:rPr kumimoji="1" lang="ja-JP" altLang="en-US" dirty="0"/>
              <a:t>例えば、修学旅行の計画ですと、</a:t>
            </a:r>
            <a:endParaRPr kumimoji="1" lang="en-US" altLang="ja-JP" dirty="0"/>
          </a:p>
          <a:p>
            <a:r>
              <a:rPr kumimoji="1" lang="ja-JP" altLang="en-US" dirty="0"/>
              <a:t>どんな作業があるかを洗い出し、誰が担当するのか役割を検討します。</a:t>
            </a:r>
            <a:endParaRPr kumimoji="1" lang="en-US" altLang="ja-JP" dirty="0"/>
          </a:p>
          <a:p>
            <a:r>
              <a:rPr kumimoji="1" lang="ja-JP" altLang="en-US" dirty="0"/>
              <a:t>雨天や台風による移動変更、病人が出た際の対応など忘れないよう作業タスクとして明確化します。</a:t>
            </a:r>
            <a:endParaRPr kumimoji="1" lang="en-US" altLang="ja-JP" dirty="0"/>
          </a:p>
          <a:p>
            <a:endParaRPr kumimoji="1" lang="en-US" altLang="ja-JP" dirty="0"/>
          </a:p>
          <a:p>
            <a:pPr marL="0" marR="0" lvl="0" indent="0" algn="l" defTabSz="779252" rtl="0" eaLnBrk="1" fontAlgn="auto" latinLnBrk="0" hangingPunct="1">
              <a:lnSpc>
                <a:spcPct val="100000"/>
              </a:lnSpc>
              <a:spcBef>
                <a:spcPts val="0"/>
              </a:spcBef>
              <a:spcAft>
                <a:spcPts val="0"/>
              </a:spcAft>
              <a:buClrTx/>
              <a:buSzTx/>
              <a:buFontTx/>
              <a:buNone/>
              <a:tabLst/>
              <a:defRPr/>
            </a:pPr>
            <a:r>
              <a:rPr kumimoji="1" lang="en-US" altLang="ja-JP" dirty="0"/>
              <a:t>【</a:t>
            </a:r>
            <a:r>
              <a:rPr kumimoji="1" lang="ja-JP" altLang="en-US" dirty="0"/>
              <a:t>クリックして次のスライドへ</a:t>
            </a:r>
            <a:r>
              <a:rPr kumimoji="1" lang="en-US" altLang="ja-JP" dirty="0"/>
              <a:t>】</a:t>
            </a:r>
          </a:p>
          <a:p>
            <a:endParaRPr kumimoji="1" lang="ja-JP" altLang="en-US" dirty="0"/>
          </a:p>
        </p:txBody>
      </p:sp>
      <p:sp>
        <p:nvSpPr>
          <p:cNvPr id="4" name="スライド番号プレースホルダー 3"/>
          <p:cNvSpPr>
            <a:spLocks noGrp="1"/>
          </p:cNvSpPr>
          <p:nvPr>
            <p:ph type="sldNum" sz="quarter" idx="5"/>
          </p:nvPr>
        </p:nvSpPr>
        <p:spPr/>
        <p:txBody>
          <a:bodyPr/>
          <a:lstStyle/>
          <a:p>
            <a:fld id="{19F031E1-5FCD-4F22-AF80-EECF0AFA111E}" type="slidenum">
              <a:rPr kumimoji="1" lang="ja-JP" altLang="en-US" smtClean="0"/>
              <a:t>17</a:t>
            </a:fld>
            <a:endParaRPr kumimoji="1" lang="ja-JP" altLang="en-US"/>
          </a:p>
        </p:txBody>
      </p:sp>
    </p:spTree>
    <p:extLst>
      <p:ext uri="{BB962C8B-B14F-4D97-AF65-F5344CB8AC3E}">
        <p14:creationId xmlns:p14="http://schemas.microsoft.com/office/powerpoint/2010/main" val="192093619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■③実行は</a:t>
            </a:r>
            <a:endParaRPr kumimoji="1" lang="en-US" altLang="ja-JP" dirty="0"/>
          </a:p>
          <a:p>
            <a:r>
              <a:rPr kumimoji="1" lang="ja-JP" altLang="en-US" dirty="0"/>
              <a:t>　　　②の計画に基づき</a:t>
            </a:r>
            <a:endParaRPr kumimoji="1" lang="en-US" altLang="ja-JP" dirty="0"/>
          </a:p>
          <a:p>
            <a:r>
              <a:rPr kumimoji="1" lang="ja-JP" altLang="en-US" dirty="0"/>
              <a:t>　　　要員と資源を調整し、プロジェクトを実施します。</a:t>
            </a:r>
            <a:endParaRPr kumimoji="1" lang="en-US" altLang="ja-JP" dirty="0"/>
          </a:p>
          <a:p>
            <a:r>
              <a:rPr kumimoji="1" lang="ja-JP" altLang="en-US" dirty="0"/>
              <a:t>　　　実施状況を踏まえて計画を更新し、プロジェクトを確実に実行していきます。</a:t>
            </a:r>
            <a:endParaRPr kumimoji="1" lang="en-US" altLang="ja-JP" dirty="0"/>
          </a:p>
          <a:p>
            <a:endParaRPr kumimoji="1" lang="en-US" altLang="ja-JP" dirty="0"/>
          </a:p>
          <a:p>
            <a:r>
              <a:rPr kumimoji="1" lang="ja-JP" altLang="en-US" dirty="0"/>
              <a:t>例えば修学旅行であれば、</a:t>
            </a:r>
            <a:endParaRPr kumimoji="1" lang="en-US" altLang="ja-JP" dirty="0"/>
          </a:p>
          <a:p>
            <a:r>
              <a:rPr kumimoji="1" lang="ja-JP" altLang="en-US" dirty="0"/>
              <a:t>当日までの作業タスクの実施、</a:t>
            </a:r>
            <a:endParaRPr kumimoji="1" lang="en-US" altLang="ja-JP" dirty="0"/>
          </a:p>
          <a:p>
            <a:r>
              <a:rPr kumimoji="1" lang="ja-JP" altLang="en-US" dirty="0"/>
              <a:t>そして修学旅行の最中についても計画通りに実行する。</a:t>
            </a:r>
            <a:endParaRPr kumimoji="1" lang="en-US" altLang="ja-JP" dirty="0"/>
          </a:p>
          <a:p>
            <a:r>
              <a:rPr kumimoji="1" lang="ja-JP" altLang="en-US" dirty="0"/>
              <a:t>ことになります。</a:t>
            </a:r>
            <a:endParaRPr kumimoji="1" lang="en-US" altLang="ja-JP" dirty="0"/>
          </a:p>
          <a:p>
            <a:r>
              <a:rPr kumimoji="1" lang="ja-JP" altLang="en-US" dirty="0"/>
              <a:t>想定通りに遂行されればそのまま終結に向かいます。</a:t>
            </a:r>
            <a:endParaRPr kumimoji="1" lang="en-US" altLang="ja-JP" dirty="0"/>
          </a:p>
          <a:p>
            <a:endParaRPr kumimoji="1" lang="en-US" altLang="ja-JP" dirty="0"/>
          </a:p>
          <a:p>
            <a:pPr marL="0" marR="0" lvl="0" indent="0" algn="l" defTabSz="779252" rtl="0" eaLnBrk="1" fontAlgn="auto" latinLnBrk="0" hangingPunct="1">
              <a:lnSpc>
                <a:spcPct val="100000"/>
              </a:lnSpc>
              <a:spcBef>
                <a:spcPts val="0"/>
              </a:spcBef>
              <a:spcAft>
                <a:spcPts val="0"/>
              </a:spcAft>
              <a:buClrTx/>
              <a:buSzTx/>
              <a:buFontTx/>
              <a:buNone/>
              <a:tabLst/>
              <a:defRPr/>
            </a:pPr>
            <a:r>
              <a:rPr kumimoji="1" lang="en-US" altLang="ja-JP" dirty="0"/>
              <a:t>【</a:t>
            </a:r>
            <a:r>
              <a:rPr kumimoji="1" lang="ja-JP" altLang="en-US" dirty="0"/>
              <a:t>クリックして次のスライドへ</a:t>
            </a:r>
            <a:r>
              <a:rPr kumimoji="1" lang="en-US" altLang="ja-JP" dirty="0"/>
              <a:t>】</a:t>
            </a:r>
          </a:p>
          <a:p>
            <a:endParaRPr kumimoji="1" lang="en-US" altLang="ja-JP" dirty="0"/>
          </a:p>
        </p:txBody>
      </p:sp>
      <p:sp>
        <p:nvSpPr>
          <p:cNvPr id="4" name="スライド番号プレースホルダー 3"/>
          <p:cNvSpPr>
            <a:spLocks noGrp="1"/>
          </p:cNvSpPr>
          <p:nvPr>
            <p:ph type="sldNum" sz="quarter" idx="5"/>
          </p:nvPr>
        </p:nvSpPr>
        <p:spPr/>
        <p:txBody>
          <a:bodyPr/>
          <a:lstStyle/>
          <a:p>
            <a:fld id="{19F031E1-5FCD-4F22-AF80-EECF0AFA111E}" type="slidenum">
              <a:rPr kumimoji="1" lang="ja-JP" altLang="en-US" smtClean="0"/>
              <a:t>18</a:t>
            </a:fld>
            <a:endParaRPr kumimoji="1" lang="ja-JP" altLang="en-US"/>
          </a:p>
        </p:txBody>
      </p:sp>
    </p:spTree>
    <p:extLst>
      <p:ext uri="{BB962C8B-B14F-4D97-AF65-F5344CB8AC3E}">
        <p14:creationId xmlns:p14="http://schemas.microsoft.com/office/powerpoint/2010/main" val="11398508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779252" rtl="0" eaLnBrk="1" fontAlgn="auto" latinLnBrk="0" hangingPunct="1">
              <a:lnSpc>
                <a:spcPct val="100000"/>
              </a:lnSpc>
              <a:spcBef>
                <a:spcPts val="0"/>
              </a:spcBef>
              <a:spcAft>
                <a:spcPts val="0"/>
              </a:spcAft>
              <a:buClrTx/>
              <a:buSzTx/>
              <a:buFontTx/>
              <a:buNone/>
              <a:tabLst/>
              <a:defRPr/>
            </a:pPr>
            <a:r>
              <a:rPr kumimoji="1" lang="en-US" altLang="ja-JP" dirty="0"/>
              <a:t>PBL</a:t>
            </a:r>
            <a:r>
              <a:rPr kumimoji="1" lang="ja-JP" altLang="en-US" dirty="0"/>
              <a:t>とは、プロジェクト・ベースド・ラーニングの略で、</a:t>
            </a:r>
            <a:endParaRPr kumimoji="1" lang="en-US" altLang="ja-JP" dirty="0"/>
          </a:p>
          <a:p>
            <a:pPr marL="0" marR="0" lvl="0" indent="0" algn="l" defTabSz="779252" rtl="0" eaLnBrk="1" fontAlgn="auto" latinLnBrk="0" hangingPunct="1">
              <a:lnSpc>
                <a:spcPct val="100000"/>
              </a:lnSpc>
              <a:spcBef>
                <a:spcPts val="0"/>
              </a:spcBef>
              <a:spcAft>
                <a:spcPts val="0"/>
              </a:spcAft>
              <a:buClrTx/>
              <a:buSzTx/>
              <a:buFontTx/>
              <a:buNone/>
              <a:tabLst/>
              <a:defRPr/>
            </a:pPr>
            <a:r>
              <a:rPr kumimoji="1" lang="ja-JP" altLang="en-US" dirty="0"/>
              <a:t>子どもたちが自ら問題を発見し、それを協働的に解決する過程を繰り返すことで、課題解決能力を身に付けるための学習法の一つです。</a:t>
            </a:r>
            <a:endParaRPr kumimoji="1" lang="en-US" altLang="ja-JP" dirty="0"/>
          </a:p>
          <a:p>
            <a:pPr marL="0" marR="0" lvl="0" indent="0" algn="l" defTabSz="779252" rtl="0" eaLnBrk="1" fontAlgn="auto" latinLnBrk="0" hangingPunct="1">
              <a:lnSpc>
                <a:spcPct val="100000"/>
              </a:lnSpc>
              <a:spcBef>
                <a:spcPts val="0"/>
              </a:spcBef>
              <a:spcAft>
                <a:spcPts val="0"/>
              </a:spcAft>
              <a:buClrTx/>
              <a:buSzTx/>
              <a:buFontTx/>
              <a:buNone/>
              <a:tabLst/>
              <a:defRPr/>
            </a:pPr>
            <a:r>
              <a:rPr kumimoji="1" lang="en-US" altLang="ja-JP" dirty="0"/>
              <a:t>【</a:t>
            </a:r>
            <a:r>
              <a:rPr kumimoji="1" lang="ja-JP" altLang="en-US" dirty="0"/>
              <a:t>クリックして次のスライドへ</a:t>
            </a:r>
            <a:r>
              <a:rPr kumimoji="1" lang="en-US" altLang="ja-JP" dirty="0"/>
              <a:t>】</a:t>
            </a:r>
          </a:p>
          <a:p>
            <a:pPr marL="0" marR="0" lvl="0" indent="0" algn="l" defTabSz="779252" rtl="0" eaLnBrk="1" fontAlgn="auto" latinLnBrk="0" hangingPunct="1">
              <a:lnSpc>
                <a:spcPct val="100000"/>
              </a:lnSpc>
              <a:spcBef>
                <a:spcPts val="0"/>
              </a:spcBef>
              <a:spcAft>
                <a:spcPts val="0"/>
              </a:spcAft>
              <a:buClrTx/>
              <a:buSzTx/>
              <a:buFontTx/>
              <a:buNone/>
              <a:tabLst/>
              <a:defRPr/>
            </a:pPr>
            <a:r>
              <a:rPr kumimoji="1" lang="en-US" altLang="ja-JP" dirty="0"/>
              <a:t>※</a:t>
            </a:r>
            <a:r>
              <a:rPr kumimoji="1" lang="ja-JP" altLang="en-US" dirty="0"/>
              <a:t>類似したもので</a:t>
            </a:r>
            <a:r>
              <a:rPr kumimoji="1" lang="en-US" altLang="ja-JP" dirty="0"/>
              <a:t>Problem</a:t>
            </a:r>
            <a:r>
              <a:rPr kumimoji="1" lang="ja-JP" altLang="en-US" dirty="0"/>
              <a:t> </a:t>
            </a:r>
            <a:r>
              <a:rPr kumimoji="1" lang="en-US" altLang="ja-JP" sz="1023" b="0" i="0" kern="1200" dirty="0">
                <a:solidFill>
                  <a:schemeClr val="tx1"/>
                </a:solidFill>
                <a:effectLst/>
                <a:latin typeface="+mn-lt"/>
                <a:ea typeface="+mn-ea"/>
                <a:cs typeface="+mn-cs"/>
              </a:rPr>
              <a:t>Based Learning</a:t>
            </a:r>
            <a:r>
              <a:rPr kumimoji="1" lang="ja-JP" altLang="en-US" sz="1023" b="0" i="0" kern="1200" dirty="0">
                <a:solidFill>
                  <a:schemeClr val="tx1"/>
                </a:solidFill>
                <a:effectLst/>
                <a:latin typeface="+mn-lt"/>
                <a:ea typeface="+mn-ea"/>
                <a:cs typeface="+mn-cs"/>
              </a:rPr>
              <a:t>もあります。</a:t>
            </a:r>
            <a:endParaRPr kumimoji="1" lang="en-US" altLang="ja-JP" dirty="0"/>
          </a:p>
        </p:txBody>
      </p:sp>
      <p:sp>
        <p:nvSpPr>
          <p:cNvPr id="4" name="スライド番号プレースホルダー 3"/>
          <p:cNvSpPr>
            <a:spLocks noGrp="1"/>
          </p:cNvSpPr>
          <p:nvPr>
            <p:ph type="sldNum" sz="quarter" idx="5"/>
          </p:nvPr>
        </p:nvSpPr>
        <p:spPr/>
        <p:txBody>
          <a:bodyPr/>
          <a:lstStyle/>
          <a:p>
            <a:fld id="{19F031E1-5FCD-4F22-AF80-EECF0AFA111E}" type="slidenum">
              <a:rPr kumimoji="1" lang="ja-JP" altLang="en-US" smtClean="0"/>
              <a:t>1</a:t>
            </a:fld>
            <a:endParaRPr kumimoji="1" lang="ja-JP" altLang="en-US"/>
          </a:p>
        </p:txBody>
      </p:sp>
    </p:spTree>
    <p:extLst>
      <p:ext uri="{BB962C8B-B14F-4D97-AF65-F5344CB8AC3E}">
        <p14:creationId xmlns:p14="http://schemas.microsoft.com/office/powerpoint/2010/main" val="84937419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■④監視・コントロールは</a:t>
            </a:r>
            <a:endParaRPr kumimoji="1" lang="en-US" altLang="ja-JP" dirty="0"/>
          </a:p>
          <a:p>
            <a:r>
              <a:rPr kumimoji="1" lang="ja-JP" altLang="en-US" dirty="0"/>
              <a:t>　　　②の計画、③の実行において</a:t>
            </a:r>
            <a:endParaRPr kumimoji="1" lang="en-US" altLang="ja-JP" dirty="0"/>
          </a:p>
          <a:p>
            <a:r>
              <a:rPr kumimoji="1" lang="ja-JP" altLang="en-US" dirty="0"/>
              <a:t>　　　計画と実際の差異をチェックし、差異があれば対応・調整を実施します</a:t>
            </a:r>
            <a:endParaRPr kumimoji="1" lang="en-US" altLang="ja-JP" dirty="0"/>
          </a:p>
          <a:p>
            <a:r>
              <a:rPr kumimoji="1" lang="ja-JP" altLang="en-US" dirty="0"/>
              <a:t>　　　②③④は常に連携し、プロジェクトは遂行されていきます。</a:t>
            </a:r>
            <a:endParaRPr kumimoji="1" lang="en-US" altLang="ja-JP" dirty="0"/>
          </a:p>
          <a:p>
            <a:endParaRPr kumimoji="1" lang="en-US" altLang="ja-JP" dirty="0"/>
          </a:p>
          <a:p>
            <a:r>
              <a:rPr kumimoji="1" lang="ja-JP" altLang="en-US" dirty="0"/>
              <a:t>例えば</a:t>
            </a:r>
            <a:endParaRPr kumimoji="1" lang="en-US" altLang="ja-JP" dirty="0"/>
          </a:p>
          <a:p>
            <a:r>
              <a:rPr kumimoji="1" lang="ja-JP" altLang="en-US" dirty="0"/>
              <a:t>修学旅行が計画通りに実施されているかは、常に確認され、イレギュラーなことがあれば、あらかじめ考えていた対応の実施または、どうするかの検討がされると思いますが、</a:t>
            </a:r>
            <a:endParaRPr kumimoji="1" lang="en-US" altLang="ja-JP" dirty="0"/>
          </a:p>
          <a:p>
            <a:r>
              <a:rPr kumimoji="1" lang="ja-JP" altLang="en-US" dirty="0"/>
              <a:t>それがこの</a:t>
            </a:r>
            <a:endParaRPr kumimoji="1" lang="en-US" altLang="ja-JP" dirty="0"/>
          </a:p>
          <a:p>
            <a:r>
              <a:rPr kumimoji="1" lang="ja-JP" altLang="en-US" dirty="0"/>
              <a:t>④監視・コントロールのプロセスです。</a:t>
            </a:r>
            <a:endParaRPr kumimoji="1" lang="en-US" altLang="ja-JP" dirty="0"/>
          </a:p>
          <a:p>
            <a:endParaRPr kumimoji="1" lang="en-US" altLang="ja-JP" dirty="0"/>
          </a:p>
          <a:p>
            <a:pPr marL="0" marR="0" lvl="0" indent="0" algn="l" defTabSz="779252" rtl="0" eaLnBrk="1" fontAlgn="auto" latinLnBrk="0" hangingPunct="1">
              <a:lnSpc>
                <a:spcPct val="100000"/>
              </a:lnSpc>
              <a:spcBef>
                <a:spcPts val="0"/>
              </a:spcBef>
              <a:spcAft>
                <a:spcPts val="0"/>
              </a:spcAft>
              <a:buClrTx/>
              <a:buSzTx/>
              <a:buFontTx/>
              <a:buNone/>
              <a:tabLst/>
              <a:defRPr/>
            </a:pPr>
            <a:r>
              <a:rPr kumimoji="1" lang="en-US" altLang="ja-JP" dirty="0"/>
              <a:t>【</a:t>
            </a:r>
            <a:r>
              <a:rPr kumimoji="1" lang="ja-JP" altLang="en-US" dirty="0"/>
              <a:t>クリックして次のスライドへ</a:t>
            </a:r>
            <a:r>
              <a:rPr kumimoji="1" lang="en-US" altLang="ja-JP" dirty="0"/>
              <a:t>】</a:t>
            </a:r>
          </a:p>
          <a:p>
            <a:endParaRPr kumimoji="1" lang="ja-JP" altLang="en-US" dirty="0"/>
          </a:p>
        </p:txBody>
      </p:sp>
      <p:sp>
        <p:nvSpPr>
          <p:cNvPr id="4" name="スライド番号プレースホルダー 3"/>
          <p:cNvSpPr>
            <a:spLocks noGrp="1"/>
          </p:cNvSpPr>
          <p:nvPr>
            <p:ph type="sldNum" sz="quarter" idx="5"/>
          </p:nvPr>
        </p:nvSpPr>
        <p:spPr/>
        <p:txBody>
          <a:bodyPr/>
          <a:lstStyle/>
          <a:p>
            <a:fld id="{19F031E1-5FCD-4F22-AF80-EECF0AFA111E}" type="slidenum">
              <a:rPr kumimoji="1" lang="ja-JP" altLang="en-US" smtClean="0"/>
              <a:t>19</a:t>
            </a:fld>
            <a:endParaRPr kumimoji="1" lang="ja-JP" altLang="en-US"/>
          </a:p>
        </p:txBody>
      </p:sp>
    </p:spTree>
    <p:extLst>
      <p:ext uri="{BB962C8B-B14F-4D97-AF65-F5344CB8AC3E}">
        <p14:creationId xmlns:p14="http://schemas.microsoft.com/office/powerpoint/2010/main" val="82218687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■⑤終結とは</a:t>
            </a:r>
            <a:endParaRPr kumimoji="1" lang="en-US" altLang="ja-JP" dirty="0"/>
          </a:p>
          <a:p>
            <a:r>
              <a:rPr kumimoji="1" lang="ja-JP" altLang="en-US" dirty="0"/>
              <a:t>　　　プロジェクトが終結される段階です。</a:t>
            </a:r>
            <a:endParaRPr kumimoji="1" lang="en-US" altLang="ja-JP" dirty="0"/>
          </a:p>
          <a:p>
            <a:r>
              <a:rPr kumimoji="1" lang="ja-JP" altLang="en-US" dirty="0"/>
              <a:t>　　　プロジェクトの終結とは、単純に期間の終了を意味するのではなく、</a:t>
            </a:r>
            <a:endParaRPr kumimoji="1" lang="en-US" altLang="ja-JP" dirty="0"/>
          </a:p>
          <a:p>
            <a:r>
              <a:rPr kumimoji="1" lang="ja-JP" altLang="en-US" dirty="0"/>
              <a:t>　　　プロジェクトを実行することで得た情報や経験を成果としてまとめ、課題や問題も含めて次のプロジェクトへ活かすことまでを範囲とします。</a:t>
            </a:r>
            <a:endParaRPr kumimoji="1" lang="en-US" altLang="ja-JP" dirty="0"/>
          </a:p>
          <a:p>
            <a:endParaRPr kumimoji="1" lang="en-US" altLang="ja-JP" dirty="0"/>
          </a:p>
          <a:p>
            <a:r>
              <a:rPr kumimoji="1" lang="ja-JP" altLang="en-US" dirty="0"/>
              <a:t>例えば修学旅行から戻り、生徒たちに振り返りをさせると思いますし、先生方の中でも反省会などを実施すると思います。</a:t>
            </a:r>
            <a:endParaRPr kumimoji="1" lang="en-US" altLang="ja-JP" dirty="0"/>
          </a:p>
          <a:p>
            <a:r>
              <a:rPr kumimoji="1" lang="ja-JP" altLang="en-US" dirty="0"/>
              <a:t>それは修学旅行が大きなトラブルなく実施できてよかったねということではなく、今回のプロジェクトで設定した目的をきちんと達成できただろうか、</a:t>
            </a:r>
            <a:endParaRPr kumimoji="1" lang="en-US" altLang="ja-JP" dirty="0"/>
          </a:p>
          <a:p>
            <a:r>
              <a:rPr kumimoji="1" lang="ja-JP" altLang="en-US" dirty="0"/>
              <a:t>また、課題や問題はなぜ生じたのか。そこから得たものを次の修学旅行に教訓として活かすことで意味があると考えます。</a:t>
            </a:r>
            <a:endParaRPr kumimoji="1" lang="en-US" altLang="ja-JP" dirty="0"/>
          </a:p>
          <a:p>
            <a:endParaRPr kumimoji="1" lang="en-US" altLang="ja-JP" dirty="0"/>
          </a:p>
          <a:p>
            <a:pPr marL="0" marR="0" lvl="0" indent="0" algn="l" defTabSz="779252" rtl="0" eaLnBrk="1" fontAlgn="auto" latinLnBrk="0" hangingPunct="1">
              <a:lnSpc>
                <a:spcPct val="100000"/>
              </a:lnSpc>
              <a:spcBef>
                <a:spcPts val="0"/>
              </a:spcBef>
              <a:spcAft>
                <a:spcPts val="0"/>
              </a:spcAft>
              <a:buClrTx/>
              <a:buSzTx/>
              <a:buFontTx/>
              <a:buNone/>
              <a:tabLst/>
              <a:defRPr/>
            </a:pPr>
            <a:r>
              <a:rPr kumimoji="1" lang="en-US" altLang="ja-JP" dirty="0"/>
              <a:t>【</a:t>
            </a:r>
            <a:r>
              <a:rPr kumimoji="1" lang="ja-JP" altLang="en-US" dirty="0"/>
              <a:t>クリックして次のスライドへ</a:t>
            </a:r>
            <a:r>
              <a:rPr kumimoji="1" lang="en-US" altLang="ja-JP" dirty="0"/>
              <a:t>】</a:t>
            </a:r>
          </a:p>
          <a:p>
            <a:endParaRPr kumimoji="1" lang="ja-JP" altLang="en-US" dirty="0"/>
          </a:p>
        </p:txBody>
      </p:sp>
      <p:sp>
        <p:nvSpPr>
          <p:cNvPr id="4" name="スライド番号プレースホルダー 3"/>
          <p:cNvSpPr>
            <a:spLocks noGrp="1"/>
          </p:cNvSpPr>
          <p:nvPr>
            <p:ph type="sldNum" sz="quarter" idx="5"/>
          </p:nvPr>
        </p:nvSpPr>
        <p:spPr/>
        <p:txBody>
          <a:bodyPr/>
          <a:lstStyle/>
          <a:p>
            <a:fld id="{19F031E1-5FCD-4F22-AF80-EECF0AFA111E}" type="slidenum">
              <a:rPr kumimoji="1" lang="ja-JP" altLang="en-US" smtClean="0"/>
              <a:t>20</a:t>
            </a:fld>
            <a:endParaRPr kumimoji="1" lang="ja-JP" altLang="en-US"/>
          </a:p>
        </p:txBody>
      </p:sp>
    </p:spTree>
    <p:extLst>
      <p:ext uri="{BB962C8B-B14F-4D97-AF65-F5344CB8AC3E}">
        <p14:creationId xmlns:p14="http://schemas.microsoft.com/office/powerpoint/2010/main" val="169379831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そして、</a:t>
            </a:r>
            <a:endParaRPr kumimoji="1" lang="en-US" altLang="ja-JP" dirty="0"/>
          </a:p>
          <a:p>
            <a:r>
              <a:rPr kumimoji="1" lang="ja-JP" altLang="en-US" dirty="0"/>
              <a:t>前述の５つのプロセスを確実に進めていくために、</a:t>
            </a:r>
            <a:endParaRPr kumimoji="1" lang="en-US" altLang="ja-JP" dirty="0"/>
          </a:p>
          <a:p>
            <a:r>
              <a:rPr kumimoji="1" lang="ja-JP" altLang="en-US" dirty="0"/>
              <a:t>１０個の知識エリア（＝視点）を活用、掛け合わせて管理します。</a:t>
            </a:r>
            <a:endParaRPr kumimoji="1" lang="en-US" altLang="ja-JP" dirty="0"/>
          </a:p>
          <a:p>
            <a:endParaRPr kumimoji="1" lang="en-US" altLang="ja-JP" dirty="0"/>
          </a:p>
          <a:p>
            <a:pPr marL="0" marR="0" lvl="0" indent="0" algn="l" defTabSz="779252" rtl="0" eaLnBrk="1" fontAlgn="auto" latinLnBrk="0" hangingPunct="1">
              <a:lnSpc>
                <a:spcPct val="100000"/>
              </a:lnSpc>
              <a:spcBef>
                <a:spcPts val="0"/>
              </a:spcBef>
              <a:spcAft>
                <a:spcPts val="0"/>
              </a:spcAft>
              <a:buClrTx/>
              <a:buSzTx/>
              <a:buFontTx/>
              <a:buNone/>
              <a:tabLst/>
              <a:defRPr/>
            </a:pPr>
            <a:r>
              <a:rPr kumimoji="1" lang="en-US" altLang="ja-JP" dirty="0"/>
              <a:t>【</a:t>
            </a:r>
            <a:r>
              <a:rPr kumimoji="1" lang="ja-JP" altLang="en-US" dirty="0"/>
              <a:t>クリックして次のスライドへ</a:t>
            </a:r>
            <a:r>
              <a:rPr kumimoji="1" lang="en-US" altLang="ja-JP" dirty="0"/>
              <a:t>】</a:t>
            </a:r>
          </a:p>
          <a:p>
            <a:endParaRPr kumimoji="1" lang="ja-JP" altLang="en-US" dirty="0"/>
          </a:p>
        </p:txBody>
      </p:sp>
      <p:sp>
        <p:nvSpPr>
          <p:cNvPr id="4" name="スライド番号プレースホルダー 3"/>
          <p:cNvSpPr>
            <a:spLocks noGrp="1"/>
          </p:cNvSpPr>
          <p:nvPr>
            <p:ph type="sldNum" sz="quarter" idx="5"/>
          </p:nvPr>
        </p:nvSpPr>
        <p:spPr/>
        <p:txBody>
          <a:bodyPr/>
          <a:lstStyle/>
          <a:p>
            <a:fld id="{19F031E1-5FCD-4F22-AF80-EECF0AFA111E}" type="slidenum">
              <a:rPr kumimoji="1" lang="ja-JP" altLang="en-US" smtClean="0"/>
              <a:t>21</a:t>
            </a:fld>
            <a:endParaRPr kumimoji="1" lang="ja-JP" altLang="en-US"/>
          </a:p>
        </p:txBody>
      </p:sp>
    </p:spTree>
    <p:extLst>
      <p:ext uri="{BB962C8B-B14F-4D97-AF65-F5344CB8AC3E}">
        <p14:creationId xmlns:p14="http://schemas.microsoft.com/office/powerpoint/2010/main" val="52453203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10</a:t>
            </a:r>
            <a:r>
              <a:rPr kumimoji="1" lang="ja-JP" altLang="en-US" dirty="0"/>
              <a:t>個の知識エリア（視点）を簡単に説明すると</a:t>
            </a:r>
            <a:endParaRPr kumimoji="1" lang="en-US" altLang="ja-JP" dirty="0"/>
          </a:p>
          <a:p>
            <a:endParaRPr kumimoji="1" lang="en-US" altLang="ja-JP" dirty="0"/>
          </a:p>
          <a:p>
            <a:r>
              <a:rPr kumimoji="1" lang="ja-JP" altLang="en-US" dirty="0"/>
              <a:t>①スコープ管理とは、</a:t>
            </a:r>
            <a:endParaRPr kumimoji="1" lang="en-US" altLang="ja-JP" dirty="0"/>
          </a:p>
          <a:p>
            <a:r>
              <a:rPr kumimoji="1" lang="ja-JP" altLang="en-US" dirty="0"/>
              <a:t>　プロジェクトの目標を設定し、作業内容や成果物を決める。</a:t>
            </a:r>
            <a:endParaRPr kumimoji="1" lang="en-US" altLang="ja-JP" dirty="0"/>
          </a:p>
          <a:p>
            <a:endParaRPr kumimoji="1" lang="en-US" altLang="ja-JP" dirty="0"/>
          </a:p>
          <a:p>
            <a:r>
              <a:rPr kumimoji="1" lang="ja-JP" altLang="en-US" dirty="0"/>
              <a:t>②タイム管理とは、</a:t>
            </a:r>
            <a:endParaRPr kumimoji="1" lang="en-US" altLang="ja-JP" dirty="0"/>
          </a:p>
          <a:p>
            <a:r>
              <a:rPr kumimoji="1" lang="ja-JP" altLang="en-US" dirty="0"/>
              <a:t>　必要な作業と順番を決める。</a:t>
            </a:r>
            <a:endParaRPr kumimoji="1" lang="en-US" altLang="ja-JP" dirty="0"/>
          </a:p>
          <a:p>
            <a:r>
              <a:rPr kumimoji="1" lang="ja-JP" altLang="en-US" dirty="0"/>
              <a:t>　効率的に実施されるようスケジュールの管理・調整を行う。</a:t>
            </a:r>
            <a:endParaRPr kumimoji="1" lang="en-US" altLang="ja-JP" dirty="0"/>
          </a:p>
          <a:p>
            <a:endParaRPr kumimoji="1" lang="en-US" altLang="ja-JP" dirty="0"/>
          </a:p>
          <a:p>
            <a:r>
              <a:rPr kumimoji="1" lang="ja-JP" altLang="en-US" dirty="0"/>
              <a:t>③資源管理とは、</a:t>
            </a:r>
            <a:endParaRPr kumimoji="1" lang="en-US" altLang="ja-JP" dirty="0"/>
          </a:p>
          <a:p>
            <a:r>
              <a:rPr kumimoji="1" lang="ja-JP" altLang="en-US" dirty="0"/>
              <a:t>　人材や物的資源を調達管理し、チームを組織する。</a:t>
            </a:r>
            <a:endParaRPr kumimoji="1" lang="en-US" altLang="ja-JP" dirty="0"/>
          </a:p>
          <a:p>
            <a:endParaRPr kumimoji="1" lang="en-US" altLang="ja-JP" dirty="0"/>
          </a:p>
          <a:p>
            <a:r>
              <a:rPr kumimoji="1" lang="ja-JP" altLang="en-US" dirty="0"/>
              <a:t>④コミュニケーション管理とは、</a:t>
            </a:r>
            <a:endParaRPr kumimoji="1" lang="en-US" altLang="ja-JP" dirty="0"/>
          </a:p>
          <a:p>
            <a:r>
              <a:rPr kumimoji="1" lang="ja-JP" altLang="en-US" dirty="0"/>
              <a:t>　関係者（ステークホルダー）の情報交換を円滑に実施するために計画し実行管理する。</a:t>
            </a:r>
            <a:endParaRPr kumimoji="1" lang="en-US" altLang="ja-JP" dirty="0"/>
          </a:p>
          <a:p>
            <a:endParaRPr kumimoji="1" lang="en-US" altLang="ja-JP" dirty="0"/>
          </a:p>
          <a:p>
            <a:r>
              <a:rPr kumimoji="1" lang="ja-JP" altLang="en-US" dirty="0"/>
              <a:t>⑤リスク管理とは、</a:t>
            </a:r>
            <a:endParaRPr kumimoji="1" lang="en-US" altLang="ja-JP" dirty="0"/>
          </a:p>
          <a:p>
            <a:r>
              <a:rPr kumimoji="1" lang="ja-JP" altLang="en-US" dirty="0"/>
              <a:t>　不確実なものに対して、リスクを予防しコントロールしながら継続的に管理、調整する。</a:t>
            </a:r>
            <a:endParaRPr kumimoji="1" lang="en-US" altLang="ja-JP" dirty="0"/>
          </a:p>
          <a:p>
            <a:endParaRPr kumimoji="1" lang="en-US" altLang="ja-JP" dirty="0"/>
          </a:p>
          <a:p>
            <a:pPr marL="0" marR="0" lvl="0" indent="0" algn="l" defTabSz="779252" rtl="0" eaLnBrk="1" fontAlgn="auto" latinLnBrk="0" hangingPunct="1">
              <a:lnSpc>
                <a:spcPct val="100000"/>
              </a:lnSpc>
              <a:spcBef>
                <a:spcPts val="0"/>
              </a:spcBef>
              <a:spcAft>
                <a:spcPts val="0"/>
              </a:spcAft>
              <a:buClrTx/>
              <a:buSzTx/>
              <a:buFontTx/>
              <a:buNone/>
              <a:tabLst/>
              <a:defRPr/>
            </a:pPr>
            <a:r>
              <a:rPr kumimoji="1" lang="en-US" altLang="ja-JP" dirty="0"/>
              <a:t>【</a:t>
            </a:r>
            <a:r>
              <a:rPr kumimoji="1" lang="ja-JP" altLang="en-US" dirty="0"/>
              <a:t>クリックして次のスライドへ</a:t>
            </a:r>
            <a:r>
              <a:rPr kumimoji="1" lang="en-US" altLang="ja-JP" dirty="0"/>
              <a:t>】</a:t>
            </a:r>
          </a:p>
          <a:p>
            <a:endParaRPr kumimoji="1" lang="en-US" altLang="ja-JP" dirty="0"/>
          </a:p>
        </p:txBody>
      </p:sp>
      <p:sp>
        <p:nvSpPr>
          <p:cNvPr id="4" name="スライド番号プレースホルダー 3"/>
          <p:cNvSpPr>
            <a:spLocks noGrp="1"/>
          </p:cNvSpPr>
          <p:nvPr>
            <p:ph type="sldNum" sz="quarter" idx="5"/>
          </p:nvPr>
        </p:nvSpPr>
        <p:spPr/>
        <p:txBody>
          <a:bodyPr/>
          <a:lstStyle/>
          <a:p>
            <a:fld id="{19F031E1-5FCD-4F22-AF80-EECF0AFA111E}" type="slidenum">
              <a:rPr kumimoji="1" lang="ja-JP" altLang="en-US" smtClean="0"/>
              <a:t>22</a:t>
            </a:fld>
            <a:endParaRPr kumimoji="1" lang="ja-JP" altLang="en-US"/>
          </a:p>
        </p:txBody>
      </p:sp>
    </p:spTree>
    <p:extLst>
      <p:ext uri="{BB962C8B-B14F-4D97-AF65-F5344CB8AC3E}">
        <p14:creationId xmlns:p14="http://schemas.microsoft.com/office/powerpoint/2010/main" val="103261470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⑥品質管理とは、</a:t>
            </a:r>
            <a:endParaRPr kumimoji="1" lang="en-US" altLang="ja-JP" dirty="0"/>
          </a:p>
          <a:p>
            <a:r>
              <a:rPr kumimoji="1" lang="ja-JP" altLang="en-US" dirty="0"/>
              <a:t>　成果物の品質を管理し、ニーズを満たせるものへと導く。</a:t>
            </a:r>
            <a:endParaRPr kumimoji="1" lang="en-US" altLang="ja-JP" dirty="0"/>
          </a:p>
          <a:p>
            <a:endParaRPr kumimoji="1" lang="en-US" altLang="ja-JP" dirty="0"/>
          </a:p>
          <a:p>
            <a:r>
              <a:rPr kumimoji="1" lang="ja-JP" altLang="en-US" dirty="0"/>
              <a:t>⑦コスト管理とは、</a:t>
            </a:r>
            <a:endParaRPr kumimoji="1" lang="en-US" altLang="ja-JP" dirty="0"/>
          </a:p>
          <a:p>
            <a:r>
              <a:rPr kumimoji="1" lang="ja-JP" altLang="en-US" dirty="0"/>
              <a:t>　予算内で完了させるために費用に関わることを管理する。</a:t>
            </a:r>
            <a:endParaRPr kumimoji="1" lang="en-US" altLang="ja-JP" dirty="0"/>
          </a:p>
          <a:p>
            <a:endParaRPr kumimoji="1" lang="en-US" altLang="ja-JP" dirty="0"/>
          </a:p>
          <a:p>
            <a:r>
              <a:rPr kumimoji="1" lang="ja-JP" altLang="en-US" dirty="0"/>
              <a:t>⑧調達管理とは、</a:t>
            </a:r>
            <a:endParaRPr kumimoji="1" lang="en-US" altLang="ja-JP" dirty="0"/>
          </a:p>
          <a:p>
            <a:r>
              <a:rPr kumimoji="1" lang="ja-JP" altLang="en-US" dirty="0"/>
              <a:t>　仕入先や委託先を管理し、外部業者に起因するプロジェクト遅延を防止する。</a:t>
            </a:r>
            <a:endParaRPr kumimoji="1" lang="en-US" altLang="ja-JP" dirty="0"/>
          </a:p>
          <a:p>
            <a:endParaRPr kumimoji="1" lang="en-US" altLang="ja-JP" dirty="0"/>
          </a:p>
          <a:p>
            <a:r>
              <a:rPr kumimoji="1" lang="ja-JP" altLang="en-US" dirty="0"/>
              <a:t>⑨ステークホルダー管理とは、</a:t>
            </a:r>
            <a:endParaRPr kumimoji="1" lang="en-US" altLang="ja-JP" dirty="0"/>
          </a:p>
          <a:p>
            <a:r>
              <a:rPr kumimoji="1" lang="ja-JP" altLang="en-US" dirty="0"/>
              <a:t>　プロジェクトに影響や関与する可能性がある個人・組織を特定し、影響度を理解し、</a:t>
            </a:r>
            <a:endParaRPr kumimoji="1" lang="en-US" altLang="ja-JP" dirty="0"/>
          </a:p>
          <a:p>
            <a:r>
              <a:rPr kumimoji="1" lang="ja-JP" altLang="en-US" dirty="0"/>
              <a:t>　適切な関わり方、コミュニケーションを規定し調整する。</a:t>
            </a:r>
            <a:endParaRPr kumimoji="1" lang="en-US" altLang="ja-JP" dirty="0"/>
          </a:p>
          <a:p>
            <a:endParaRPr kumimoji="1" lang="en-US" altLang="ja-JP" dirty="0"/>
          </a:p>
          <a:p>
            <a:r>
              <a:rPr kumimoji="1" lang="ja-JP" altLang="en-US" dirty="0"/>
              <a:t>⑩統合管理とは、</a:t>
            </a:r>
            <a:endParaRPr kumimoji="1" lang="en-US" altLang="ja-JP" dirty="0"/>
          </a:p>
          <a:p>
            <a:r>
              <a:rPr kumimoji="1" lang="ja-JP" altLang="en-US" dirty="0"/>
              <a:t>　他の９つの知識エリアを統合し、プロジェクト全体をマネジメントする。</a:t>
            </a:r>
            <a:endParaRPr kumimoji="1" lang="en-US" altLang="ja-JP" dirty="0"/>
          </a:p>
          <a:p>
            <a:r>
              <a:rPr kumimoji="1" lang="ja-JP" altLang="en-US" dirty="0"/>
              <a:t>　プロジェクト全体の方針を決め調整する。</a:t>
            </a:r>
            <a:endParaRPr kumimoji="1" lang="en-US" altLang="ja-JP" dirty="0"/>
          </a:p>
          <a:p>
            <a:endParaRPr kumimoji="1" lang="en-US" altLang="ja-JP" dirty="0"/>
          </a:p>
          <a:p>
            <a:pPr marL="0" marR="0" lvl="0" indent="0" algn="l" defTabSz="779252" rtl="0" eaLnBrk="1" fontAlgn="auto" latinLnBrk="0" hangingPunct="1">
              <a:lnSpc>
                <a:spcPct val="100000"/>
              </a:lnSpc>
              <a:spcBef>
                <a:spcPts val="0"/>
              </a:spcBef>
              <a:spcAft>
                <a:spcPts val="0"/>
              </a:spcAft>
              <a:buClrTx/>
              <a:buSzTx/>
              <a:buFontTx/>
              <a:buNone/>
              <a:tabLst/>
              <a:defRPr/>
            </a:pPr>
            <a:r>
              <a:rPr kumimoji="1" lang="en-US" altLang="ja-JP" dirty="0"/>
              <a:t>【</a:t>
            </a:r>
            <a:r>
              <a:rPr kumimoji="1" lang="ja-JP" altLang="en-US" dirty="0"/>
              <a:t>クリックして次のスライドへ</a:t>
            </a:r>
            <a:r>
              <a:rPr kumimoji="1" lang="en-US" altLang="ja-JP" dirty="0"/>
              <a:t>】</a:t>
            </a:r>
          </a:p>
          <a:p>
            <a:endParaRPr kumimoji="1" lang="en-US" altLang="ja-JP" dirty="0"/>
          </a:p>
        </p:txBody>
      </p:sp>
      <p:sp>
        <p:nvSpPr>
          <p:cNvPr id="4" name="スライド番号プレースホルダー 3"/>
          <p:cNvSpPr>
            <a:spLocks noGrp="1"/>
          </p:cNvSpPr>
          <p:nvPr>
            <p:ph type="sldNum" sz="quarter" idx="5"/>
          </p:nvPr>
        </p:nvSpPr>
        <p:spPr/>
        <p:txBody>
          <a:bodyPr/>
          <a:lstStyle/>
          <a:p>
            <a:fld id="{19F031E1-5FCD-4F22-AF80-EECF0AFA111E}" type="slidenum">
              <a:rPr kumimoji="1" lang="ja-JP" altLang="en-US" smtClean="0"/>
              <a:t>23</a:t>
            </a:fld>
            <a:endParaRPr kumimoji="1" lang="ja-JP" altLang="en-US"/>
          </a:p>
        </p:txBody>
      </p:sp>
    </p:spTree>
    <p:extLst>
      <p:ext uri="{BB962C8B-B14F-4D97-AF65-F5344CB8AC3E}">
        <p14:creationId xmlns:p14="http://schemas.microsoft.com/office/powerpoint/2010/main" val="81328932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５つのプロセスの流れの中で、</a:t>
            </a:r>
            <a:endParaRPr kumimoji="1" lang="en-US" altLang="ja-JP" dirty="0"/>
          </a:p>
          <a:p>
            <a:r>
              <a:rPr kumimoji="1" lang="ja-JP" altLang="en-US" dirty="0"/>
              <a:t>この</a:t>
            </a:r>
            <a:r>
              <a:rPr kumimoji="1" lang="en-US" altLang="ja-JP" dirty="0"/>
              <a:t>10</a:t>
            </a:r>
            <a:r>
              <a:rPr kumimoji="1" lang="ja-JP" altLang="en-US" dirty="0"/>
              <a:t>個の知識エリア（視点）がいくつも関わりながら</a:t>
            </a:r>
            <a:endParaRPr kumimoji="1" lang="en-US" altLang="ja-JP" dirty="0"/>
          </a:p>
          <a:p>
            <a:r>
              <a:rPr kumimoji="1" lang="ja-JP" altLang="en-US" dirty="0"/>
              <a:t>プロジェクトは遂行されていくのです。</a:t>
            </a:r>
            <a:endParaRPr kumimoji="1" lang="en-US" altLang="ja-JP" dirty="0"/>
          </a:p>
          <a:p>
            <a:endParaRPr kumimoji="1" lang="en-US" altLang="ja-JP" dirty="0"/>
          </a:p>
          <a:p>
            <a:pPr marL="0" marR="0" lvl="0" indent="0" algn="l" defTabSz="779252" rtl="0" eaLnBrk="1" fontAlgn="auto" latinLnBrk="0" hangingPunct="1">
              <a:lnSpc>
                <a:spcPct val="100000"/>
              </a:lnSpc>
              <a:spcBef>
                <a:spcPts val="0"/>
              </a:spcBef>
              <a:spcAft>
                <a:spcPts val="0"/>
              </a:spcAft>
              <a:buClrTx/>
              <a:buSzTx/>
              <a:buFontTx/>
              <a:buNone/>
              <a:tabLst/>
              <a:defRPr/>
            </a:pPr>
            <a:r>
              <a:rPr kumimoji="1" lang="en-US" altLang="ja-JP" dirty="0"/>
              <a:t>【</a:t>
            </a:r>
            <a:r>
              <a:rPr kumimoji="1" lang="ja-JP" altLang="en-US" dirty="0"/>
              <a:t>クリックして次のスライドへ</a:t>
            </a:r>
            <a:r>
              <a:rPr kumimoji="1" lang="en-US" altLang="ja-JP" dirty="0"/>
              <a:t>】</a:t>
            </a:r>
          </a:p>
          <a:p>
            <a:endParaRPr kumimoji="1" lang="en-US" altLang="ja-JP" dirty="0"/>
          </a:p>
          <a:p>
            <a:endParaRPr kumimoji="1" lang="en-US" altLang="ja-JP" dirty="0"/>
          </a:p>
          <a:p>
            <a:endParaRPr kumimoji="1" lang="en-US" altLang="ja-JP" dirty="0"/>
          </a:p>
          <a:p>
            <a:endParaRPr kumimoji="1" lang="en-US" altLang="ja-JP" dirty="0"/>
          </a:p>
        </p:txBody>
      </p:sp>
      <p:sp>
        <p:nvSpPr>
          <p:cNvPr id="4" name="スライド番号プレースホルダー 3"/>
          <p:cNvSpPr>
            <a:spLocks noGrp="1"/>
          </p:cNvSpPr>
          <p:nvPr>
            <p:ph type="sldNum" sz="quarter" idx="5"/>
          </p:nvPr>
        </p:nvSpPr>
        <p:spPr/>
        <p:txBody>
          <a:bodyPr/>
          <a:lstStyle/>
          <a:p>
            <a:fld id="{19F031E1-5FCD-4F22-AF80-EECF0AFA111E}" type="slidenum">
              <a:rPr kumimoji="1" lang="ja-JP" altLang="en-US" smtClean="0"/>
              <a:t>24</a:t>
            </a:fld>
            <a:endParaRPr kumimoji="1" lang="ja-JP" altLang="en-US"/>
          </a:p>
        </p:txBody>
      </p:sp>
    </p:spTree>
    <p:extLst>
      <p:ext uri="{BB962C8B-B14F-4D97-AF65-F5344CB8AC3E}">
        <p14:creationId xmlns:p14="http://schemas.microsoft.com/office/powerpoint/2010/main" val="311576621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時間の関係で、</a:t>
            </a:r>
            <a:endParaRPr kumimoji="1" lang="en-US" altLang="ja-JP" dirty="0"/>
          </a:p>
          <a:p>
            <a:r>
              <a:rPr kumimoji="1" lang="ja-JP" altLang="en-US" dirty="0"/>
              <a:t>学校での具体的な事例に沿って説明ができませんでしたが、</a:t>
            </a:r>
            <a:endParaRPr kumimoji="1" lang="en-US" altLang="ja-JP" dirty="0"/>
          </a:p>
          <a:p>
            <a:r>
              <a:rPr kumimoji="1" lang="ja-JP" altLang="en-US" dirty="0"/>
              <a:t>生徒たちが社会に出るとプロジェクト管理の考え方は必要となってきます。</a:t>
            </a:r>
            <a:endParaRPr kumimoji="1" lang="en-US" altLang="ja-JP" dirty="0"/>
          </a:p>
          <a:p>
            <a:endParaRPr kumimoji="1" lang="en-US" altLang="ja-JP" dirty="0"/>
          </a:p>
          <a:p>
            <a:r>
              <a:rPr kumimoji="1" lang="ja-JP" altLang="en-US" dirty="0"/>
              <a:t>制約、状況に応じて、</a:t>
            </a:r>
            <a:endParaRPr kumimoji="1" lang="en-US" altLang="ja-JP" dirty="0"/>
          </a:p>
          <a:p>
            <a:r>
              <a:rPr kumimoji="1" lang="ja-JP" altLang="en-US" dirty="0"/>
              <a:t>何をどう活用するか、調整するかプロジェクトマネジメント力が必要です。</a:t>
            </a:r>
            <a:endParaRPr kumimoji="1" lang="en-US" altLang="ja-JP" dirty="0"/>
          </a:p>
          <a:p>
            <a:endParaRPr kumimoji="1" lang="en-US" altLang="ja-JP" dirty="0"/>
          </a:p>
          <a:p>
            <a:r>
              <a:rPr kumimoji="1" lang="ja-JP" altLang="en-US" dirty="0"/>
              <a:t>「児童・生徒とともに新たに挑戦する課題探求型</a:t>
            </a:r>
            <a:r>
              <a:rPr kumimoji="1" lang="en-US" altLang="ja-JP" dirty="0"/>
              <a:t>PBL</a:t>
            </a:r>
            <a:r>
              <a:rPr kumimoji="1" lang="ja-JP" altLang="en-US" dirty="0"/>
              <a:t>などで活用するにはどうしたらよいのか」</a:t>
            </a:r>
            <a:endParaRPr kumimoji="1" lang="en-US" altLang="ja-JP" dirty="0"/>
          </a:p>
          <a:p>
            <a:r>
              <a:rPr kumimoji="1" lang="ja-JP" altLang="en-US" dirty="0"/>
              <a:t>を考え実践すること自体がプロジェクトとなり得ます。</a:t>
            </a:r>
            <a:endParaRPr kumimoji="1" lang="en-US" altLang="ja-JP" dirty="0"/>
          </a:p>
          <a:p>
            <a:r>
              <a:rPr kumimoji="1" lang="ja-JP" altLang="en-US" dirty="0"/>
              <a:t>是非実践してみてください。</a:t>
            </a:r>
            <a:endParaRPr kumimoji="1" lang="en-US" altLang="ja-JP" dirty="0"/>
          </a:p>
          <a:p>
            <a:endParaRPr kumimoji="1" lang="en-US" altLang="ja-JP" dirty="0"/>
          </a:p>
          <a:p>
            <a:pPr marL="0" marR="0" lvl="0" indent="0" algn="l" defTabSz="779252" rtl="0" eaLnBrk="1" fontAlgn="auto" latinLnBrk="0" hangingPunct="1">
              <a:lnSpc>
                <a:spcPct val="100000"/>
              </a:lnSpc>
              <a:spcBef>
                <a:spcPts val="0"/>
              </a:spcBef>
              <a:spcAft>
                <a:spcPts val="0"/>
              </a:spcAft>
              <a:buClrTx/>
              <a:buSzTx/>
              <a:buFontTx/>
              <a:buNone/>
              <a:tabLst/>
              <a:defRPr/>
            </a:pPr>
            <a:r>
              <a:rPr kumimoji="1" lang="en-US" altLang="ja-JP" dirty="0"/>
              <a:t>【</a:t>
            </a:r>
            <a:r>
              <a:rPr kumimoji="1" lang="ja-JP" altLang="en-US" dirty="0"/>
              <a:t>クリックして次のスライドへ</a:t>
            </a:r>
            <a:r>
              <a:rPr kumimoji="1" lang="en-US" altLang="ja-JP" dirty="0"/>
              <a:t>】</a:t>
            </a:r>
          </a:p>
          <a:p>
            <a:endParaRPr kumimoji="1" lang="en-US" altLang="ja-JP" dirty="0"/>
          </a:p>
          <a:p>
            <a:endParaRPr kumimoji="1" lang="ja-JP" altLang="en-US" dirty="0"/>
          </a:p>
        </p:txBody>
      </p:sp>
      <p:sp>
        <p:nvSpPr>
          <p:cNvPr id="4" name="スライド番号プレースホルダー 3"/>
          <p:cNvSpPr>
            <a:spLocks noGrp="1"/>
          </p:cNvSpPr>
          <p:nvPr>
            <p:ph type="sldNum" sz="quarter" idx="5"/>
          </p:nvPr>
        </p:nvSpPr>
        <p:spPr/>
        <p:txBody>
          <a:bodyPr/>
          <a:lstStyle/>
          <a:p>
            <a:fld id="{41E704F4-6AE6-E44B-AD73-93CB67CF0FEF}" type="slidenum">
              <a:rPr kumimoji="1" lang="ja-JP" altLang="en-US" smtClean="0"/>
              <a:t>25</a:t>
            </a:fld>
            <a:endParaRPr kumimoji="1" lang="ja-JP" altLang="en-US" dirty="0"/>
          </a:p>
        </p:txBody>
      </p:sp>
    </p:spTree>
    <p:extLst>
      <p:ext uri="{BB962C8B-B14F-4D97-AF65-F5344CB8AC3E}">
        <p14:creationId xmlns:p14="http://schemas.microsoft.com/office/powerpoint/2010/main" val="96889284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振り返り（まとめ）ます</a:t>
            </a: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プロジェクトには</a:t>
            </a: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　必ず開始と終了があります。</a:t>
            </a: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　そして明確な目的があります。</a:t>
            </a: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プロジェクトの成功とは</a:t>
            </a: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　プロジェクトに課された様々な制約事項を満たし、目的が達成されたかどうかであり、</a:t>
            </a: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　「目的は達成できなかったけど、みんなで頑張った、学ぶことが多かった」ということは</a:t>
            </a:r>
            <a:r>
              <a:rPr kumimoji="1" lang="en-US" altLang="ja-JP" dirty="0"/>
              <a:t>PMBOK</a:t>
            </a:r>
            <a:r>
              <a:rPr kumimoji="1" lang="ja-JP" altLang="en-US" dirty="0"/>
              <a:t>的には成功とは言えません。</a:t>
            </a: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dirty="0"/>
              <a:t>【</a:t>
            </a:r>
            <a:r>
              <a:rPr kumimoji="1" lang="ja-JP" altLang="en-US" dirty="0"/>
              <a:t>クリックして次のスライドへ</a:t>
            </a:r>
            <a:r>
              <a:rPr kumimoji="1" lang="en-US" altLang="ja-JP" dirty="0"/>
              <a: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dirty="0"/>
          </a:p>
        </p:txBody>
      </p:sp>
      <p:sp>
        <p:nvSpPr>
          <p:cNvPr id="4" name="スライド番号プレースホルダー 3"/>
          <p:cNvSpPr>
            <a:spLocks noGrp="1"/>
          </p:cNvSpPr>
          <p:nvPr>
            <p:ph type="sldNum" sz="quarter" idx="5"/>
          </p:nvPr>
        </p:nvSpPr>
        <p:spPr/>
        <p:txBody>
          <a:bodyPr/>
          <a:lstStyle/>
          <a:p>
            <a:fld id="{19F031E1-5FCD-4F22-AF80-EECF0AFA111E}" type="slidenum">
              <a:rPr kumimoji="1" lang="ja-JP" altLang="en-US" smtClean="0"/>
              <a:t>26</a:t>
            </a:fld>
            <a:endParaRPr kumimoji="1" lang="ja-JP" altLang="en-US"/>
          </a:p>
        </p:txBody>
      </p:sp>
    </p:spTree>
    <p:extLst>
      <p:ext uri="{BB962C8B-B14F-4D97-AF65-F5344CB8AC3E}">
        <p14:creationId xmlns:p14="http://schemas.microsoft.com/office/powerpoint/2010/main" val="353667120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プロジェクトマネジメントの目的は、</a:t>
            </a: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　期限と予算の中で、未知なことを踏まえ目標を達成するために必要な管理を行うことです。</a:t>
            </a: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プロジェクトマネジメントに必要な力とは、</a:t>
            </a: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　状況を俯瞰して見る力</a:t>
            </a: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　状況に応じ対処する調整力などがあります。</a:t>
            </a: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そして、そんなプロジェクトマネジメントを行うためにフレームワーク（型）があります。</a:t>
            </a:r>
            <a:endParaRPr lang="ja-JP" altLang="en-US" b="0" i="0" dirty="0">
              <a:solidFill>
                <a:srgbClr val="0065BD"/>
              </a:solidFill>
              <a:effectLst/>
              <a:latin typeface="Verdan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solidFill>
                  <a:srgbClr val="FF0000"/>
                </a:solidFill>
              </a:rPr>
              <a:t>以上のことを念頭にいれ、</a:t>
            </a:r>
            <a:r>
              <a:rPr kumimoji="1" lang="en-US" altLang="ja-JP" dirty="0">
                <a:solidFill>
                  <a:srgbClr val="FF0000"/>
                </a:solidFill>
              </a:rPr>
              <a:t>PBL</a:t>
            </a:r>
            <a:r>
              <a:rPr kumimoji="1" lang="ja-JP" altLang="en-US" dirty="0">
                <a:solidFill>
                  <a:srgbClr val="FF0000"/>
                </a:solidFill>
              </a:rPr>
              <a:t>に取り組むことで、教育活動が充実することが期待されます。</a:t>
            </a:r>
            <a:endParaRPr kumimoji="1" lang="en-US" altLang="ja-JP" dirty="0">
              <a:solidFill>
                <a:srgbClr val="FF000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dirty="0"/>
              <a:t>【</a:t>
            </a:r>
            <a:r>
              <a:rPr kumimoji="1" lang="ja-JP" altLang="en-US" dirty="0"/>
              <a:t>終了</a:t>
            </a:r>
            <a:r>
              <a:rPr kumimoji="1" lang="en-US" altLang="ja-JP" dirty="0"/>
              <a: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　</a:t>
            </a:r>
          </a:p>
        </p:txBody>
      </p:sp>
      <p:sp>
        <p:nvSpPr>
          <p:cNvPr id="4" name="スライド番号プレースホルダー 3"/>
          <p:cNvSpPr>
            <a:spLocks noGrp="1"/>
          </p:cNvSpPr>
          <p:nvPr>
            <p:ph type="sldNum" sz="quarter" idx="5"/>
          </p:nvPr>
        </p:nvSpPr>
        <p:spPr/>
        <p:txBody>
          <a:bodyPr/>
          <a:lstStyle/>
          <a:p>
            <a:fld id="{19F031E1-5FCD-4F22-AF80-EECF0AFA111E}" type="slidenum">
              <a:rPr kumimoji="1" lang="ja-JP" altLang="en-US" smtClean="0"/>
              <a:t>27</a:t>
            </a:fld>
            <a:endParaRPr kumimoji="1" lang="ja-JP" altLang="en-US"/>
          </a:p>
        </p:txBody>
      </p:sp>
    </p:spTree>
    <p:extLst>
      <p:ext uri="{BB962C8B-B14F-4D97-AF65-F5344CB8AC3E}">
        <p14:creationId xmlns:p14="http://schemas.microsoft.com/office/powerpoint/2010/main" val="24794579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では、この</a:t>
            </a:r>
            <a:r>
              <a:rPr kumimoji="1" lang="en-US" altLang="ja-JP" dirty="0"/>
              <a:t>『</a:t>
            </a:r>
            <a:r>
              <a:rPr kumimoji="1" lang="ja-JP" altLang="en-US" dirty="0"/>
              <a:t>プロジェクト</a:t>
            </a:r>
            <a:r>
              <a:rPr kumimoji="1" lang="en-US" altLang="ja-JP" dirty="0"/>
              <a:t>』</a:t>
            </a:r>
            <a:r>
              <a:rPr kumimoji="1" lang="ja-JP" altLang="en-US" dirty="0"/>
              <a:t>とは一体何なのでしょう？</a:t>
            </a:r>
            <a:endParaRPr kumimoji="1" lang="en-US" altLang="ja-JP" dirty="0"/>
          </a:p>
          <a:p>
            <a:endParaRPr kumimoji="1" lang="en-US" altLang="ja-JP" dirty="0"/>
          </a:p>
          <a:p>
            <a:r>
              <a:rPr kumimoji="1" lang="en-US" altLang="ja-JP" dirty="0"/>
              <a:t>PBL</a:t>
            </a:r>
            <a:r>
              <a:rPr kumimoji="1" lang="ja-JP" altLang="en-US" dirty="0"/>
              <a:t>の</a:t>
            </a:r>
            <a:r>
              <a:rPr kumimoji="1" lang="en-US" altLang="ja-JP" dirty="0"/>
              <a:t>P</a:t>
            </a:r>
            <a:r>
              <a:rPr kumimoji="1" lang="ja-JP" altLang="en-US" dirty="0"/>
              <a:t>はプロジェクト（</a:t>
            </a:r>
            <a:r>
              <a:rPr kumimoji="1" lang="en-US" altLang="ja-JP" dirty="0"/>
              <a:t>Project</a:t>
            </a:r>
            <a:r>
              <a:rPr kumimoji="1" lang="ja-JP" altLang="en-US" dirty="0"/>
              <a:t>）、プロブレム（</a:t>
            </a:r>
            <a:r>
              <a:rPr kumimoji="1" lang="en-US" altLang="ja-JP" dirty="0"/>
              <a:t>Problem</a:t>
            </a:r>
            <a:r>
              <a:rPr kumimoji="1" lang="ja-JP" altLang="en-US" dirty="0"/>
              <a:t>）の頭文字の</a:t>
            </a:r>
            <a:r>
              <a:rPr kumimoji="1" lang="en-US" altLang="ja-JP" dirty="0"/>
              <a:t>P</a:t>
            </a:r>
            <a:r>
              <a:rPr kumimoji="1" lang="ja-JP" altLang="en-US" dirty="0"/>
              <a:t>ですが、</a:t>
            </a:r>
            <a:endParaRPr kumimoji="1" lang="en-US" altLang="ja-JP" dirty="0"/>
          </a:p>
          <a:p>
            <a:r>
              <a:rPr kumimoji="1" lang="ja-JP" altLang="en-US" dirty="0"/>
              <a:t>学校での課題探究型のプロジェクトを実践する前に、</a:t>
            </a:r>
            <a:endParaRPr kumimoji="1" lang="en-US" altLang="ja-JP" dirty="0"/>
          </a:p>
          <a:p>
            <a:r>
              <a:rPr kumimoji="1" lang="ja-JP" altLang="en-US" dirty="0"/>
              <a:t>この</a:t>
            </a:r>
            <a:r>
              <a:rPr kumimoji="1" lang="en-US" altLang="ja-JP" dirty="0"/>
              <a:t>『</a:t>
            </a:r>
            <a:r>
              <a:rPr kumimoji="1" lang="ja-JP" altLang="en-US" dirty="0"/>
              <a:t>プロジェクト</a:t>
            </a:r>
            <a:r>
              <a:rPr kumimoji="1" lang="en-US" altLang="ja-JP" dirty="0"/>
              <a:t>』</a:t>
            </a:r>
            <a:r>
              <a:rPr kumimoji="1" lang="ja-JP" altLang="en-US" dirty="0"/>
              <a:t>とは何か？を知るところから始めましょう。</a:t>
            </a:r>
            <a:endParaRPr kumimoji="1" lang="en-US" altLang="ja-JP" dirty="0"/>
          </a:p>
          <a:p>
            <a:endParaRPr kumimoji="1" lang="en-US" altLang="ja-JP" dirty="0"/>
          </a:p>
          <a:p>
            <a:pPr marL="0" marR="0" lvl="0" indent="0" algn="l" defTabSz="779252" rtl="0" eaLnBrk="1" fontAlgn="auto" latinLnBrk="0" hangingPunct="1">
              <a:lnSpc>
                <a:spcPct val="100000"/>
              </a:lnSpc>
              <a:spcBef>
                <a:spcPts val="0"/>
              </a:spcBef>
              <a:spcAft>
                <a:spcPts val="0"/>
              </a:spcAft>
              <a:buClrTx/>
              <a:buSzTx/>
              <a:buFontTx/>
              <a:buNone/>
              <a:tabLst/>
              <a:defRPr/>
            </a:pPr>
            <a:r>
              <a:rPr kumimoji="1" lang="en-US" altLang="ja-JP" dirty="0"/>
              <a:t>【</a:t>
            </a:r>
            <a:r>
              <a:rPr kumimoji="1" lang="ja-JP" altLang="en-US" dirty="0"/>
              <a:t>クリックして次のスライドへ</a:t>
            </a:r>
            <a:r>
              <a:rPr kumimoji="1" lang="en-US" altLang="ja-JP" dirty="0"/>
              <a:t>】</a:t>
            </a:r>
          </a:p>
          <a:p>
            <a:endParaRPr kumimoji="1" lang="en-US" altLang="ja-JP" dirty="0"/>
          </a:p>
        </p:txBody>
      </p:sp>
      <p:sp>
        <p:nvSpPr>
          <p:cNvPr id="4" name="スライド番号プレースホルダー 3"/>
          <p:cNvSpPr>
            <a:spLocks noGrp="1"/>
          </p:cNvSpPr>
          <p:nvPr>
            <p:ph type="sldNum" sz="quarter" idx="5"/>
          </p:nvPr>
        </p:nvSpPr>
        <p:spPr/>
        <p:txBody>
          <a:bodyPr/>
          <a:lstStyle/>
          <a:p>
            <a:fld id="{19F031E1-5FCD-4F22-AF80-EECF0AFA111E}" type="slidenum">
              <a:rPr kumimoji="1" lang="ja-JP" altLang="en-US" smtClean="0"/>
              <a:t>2</a:t>
            </a:fld>
            <a:endParaRPr kumimoji="1" lang="ja-JP" altLang="en-US"/>
          </a:p>
        </p:txBody>
      </p:sp>
    </p:spTree>
    <p:extLst>
      <p:ext uri="{BB962C8B-B14F-4D97-AF65-F5344CB8AC3E}">
        <p14:creationId xmlns:p14="http://schemas.microsoft.com/office/powerpoint/2010/main" val="10937755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実は、</a:t>
            </a:r>
            <a:endParaRPr kumimoji="1" lang="en-US" altLang="ja-JP" dirty="0"/>
          </a:p>
          <a:p>
            <a:r>
              <a:rPr kumimoji="1" lang="en-US" altLang="ja-JP" dirty="0"/>
              <a:t>『</a:t>
            </a:r>
            <a:r>
              <a:rPr kumimoji="1" lang="ja-JP" altLang="en-US" dirty="0"/>
              <a:t>プロジェクト</a:t>
            </a:r>
            <a:r>
              <a:rPr kumimoji="1" lang="en-US" altLang="ja-JP" dirty="0"/>
              <a:t>』</a:t>
            </a:r>
            <a:r>
              <a:rPr kumimoji="1" lang="ja-JP" altLang="en-US" dirty="0"/>
              <a:t>には、明確な定義があるのです。</a:t>
            </a:r>
            <a:endParaRPr kumimoji="1" lang="en-US" altLang="ja-JP" dirty="0"/>
          </a:p>
          <a:p>
            <a:endParaRPr kumimoji="1" lang="en-US" altLang="ja-JP" dirty="0"/>
          </a:p>
          <a:p>
            <a:pPr marL="0" marR="0" lvl="0" indent="0" algn="l" defTabSz="779252" rtl="0" eaLnBrk="1" fontAlgn="auto" latinLnBrk="0" hangingPunct="1">
              <a:lnSpc>
                <a:spcPct val="100000"/>
              </a:lnSpc>
              <a:spcBef>
                <a:spcPts val="0"/>
              </a:spcBef>
              <a:spcAft>
                <a:spcPts val="0"/>
              </a:spcAft>
              <a:buClrTx/>
              <a:buSzTx/>
              <a:buFontTx/>
              <a:buNone/>
              <a:tabLst/>
              <a:defRPr/>
            </a:pPr>
            <a:r>
              <a:rPr kumimoji="1" lang="en-US" altLang="ja-JP" dirty="0"/>
              <a:t>【</a:t>
            </a:r>
            <a:r>
              <a:rPr kumimoji="1" lang="ja-JP" altLang="en-US" dirty="0"/>
              <a:t>クリックして次のスライドへ</a:t>
            </a:r>
            <a:r>
              <a:rPr kumimoji="1" lang="en-US" altLang="ja-JP" dirty="0"/>
              <a:t>】</a:t>
            </a:r>
          </a:p>
          <a:p>
            <a:endParaRPr kumimoji="1" lang="ja-JP" altLang="en-US" dirty="0"/>
          </a:p>
        </p:txBody>
      </p:sp>
      <p:sp>
        <p:nvSpPr>
          <p:cNvPr id="4" name="スライド番号プレースホルダー 3"/>
          <p:cNvSpPr>
            <a:spLocks noGrp="1"/>
          </p:cNvSpPr>
          <p:nvPr>
            <p:ph type="sldNum" sz="quarter" idx="5"/>
          </p:nvPr>
        </p:nvSpPr>
        <p:spPr/>
        <p:txBody>
          <a:bodyPr/>
          <a:lstStyle/>
          <a:p>
            <a:fld id="{41E704F4-6AE6-E44B-AD73-93CB67CF0FEF}" type="slidenum">
              <a:rPr kumimoji="1" lang="ja-JP" altLang="en-US" smtClean="0"/>
              <a:t>3</a:t>
            </a:fld>
            <a:endParaRPr kumimoji="1" lang="ja-JP" altLang="en-US" dirty="0"/>
          </a:p>
        </p:txBody>
      </p:sp>
    </p:spTree>
    <p:extLst>
      <p:ext uri="{BB962C8B-B14F-4D97-AF65-F5344CB8AC3E}">
        <p14:creationId xmlns:p14="http://schemas.microsoft.com/office/powerpoint/2010/main" val="384651357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dirty="0"/>
              <a:t>国際標準であるプロジェクトマネジメント協会（通称</a:t>
            </a:r>
            <a:r>
              <a:rPr lang="en-US" altLang="ja-JP" dirty="0"/>
              <a:t>PMI</a:t>
            </a:r>
            <a:r>
              <a:rPr lang="ja-JP" altLang="en-US" dirty="0"/>
              <a:t>）が制定している</a:t>
            </a:r>
            <a:r>
              <a:rPr lang="en-US" altLang="ja-JP" dirty="0"/>
              <a:t>PMBOK</a:t>
            </a:r>
            <a:r>
              <a:rPr lang="ja-JP" altLang="en-US" dirty="0"/>
              <a:t>（第５版）の定義では、　</a:t>
            </a:r>
            <a:endParaRPr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dirty="0"/>
              <a:t>※PMBOK</a:t>
            </a:r>
            <a:r>
              <a:rPr lang="ja-JP" altLang="en-US" dirty="0"/>
              <a:t>：ピンボックと発音。詳細は後程説明</a:t>
            </a:r>
            <a:endParaRPr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dirty="0"/>
              <a:t>「プロジェクトとは、独自のプロダクト、サービス、所産を創造するために実施する有期性のある業務」とされています。</a:t>
            </a:r>
            <a:endParaRPr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dirty="0"/>
              <a:t>業務とありますが、仕事⇒ワーク⇒活動と広義でとらえてください。</a:t>
            </a:r>
            <a:endParaRPr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dirty="0"/>
              <a:t>ちょっと分かりにくいですが</a:t>
            </a:r>
            <a:endParaRPr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dirty="0"/>
              <a:t>先に進めます。</a:t>
            </a:r>
            <a:endParaRPr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dirty="0"/>
              <a:t>【</a:t>
            </a:r>
            <a:r>
              <a:rPr kumimoji="1" lang="ja-JP" altLang="en-US" dirty="0"/>
              <a:t>クリックして次のスライドへ</a:t>
            </a:r>
            <a:r>
              <a:rPr kumimoji="1" lang="en-US" altLang="ja-JP" dirty="0"/>
              <a: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dirty="0"/>
          </a:p>
        </p:txBody>
      </p:sp>
      <p:sp>
        <p:nvSpPr>
          <p:cNvPr id="4" name="スライド番号プレースホルダー 3"/>
          <p:cNvSpPr>
            <a:spLocks noGrp="1"/>
          </p:cNvSpPr>
          <p:nvPr>
            <p:ph type="sldNum" sz="quarter" idx="5"/>
          </p:nvPr>
        </p:nvSpPr>
        <p:spPr/>
        <p:txBody>
          <a:bodyPr/>
          <a:lstStyle/>
          <a:p>
            <a:fld id="{19F031E1-5FCD-4F22-AF80-EECF0AFA111E}" type="slidenum">
              <a:rPr kumimoji="1" lang="ja-JP" altLang="en-US" smtClean="0"/>
              <a:t>4</a:t>
            </a:fld>
            <a:endParaRPr kumimoji="1" lang="ja-JP" altLang="en-US"/>
          </a:p>
        </p:txBody>
      </p:sp>
    </p:spTree>
    <p:extLst>
      <p:ext uri="{BB962C8B-B14F-4D97-AF65-F5344CB8AC3E}">
        <p14:creationId xmlns:p14="http://schemas.microsoft.com/office/powerpoint/2010/main" val="76280690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dirty="0"/>
              <a:t>そして、</a:t>
            </a:r>
            <a:r>
              <a:rPr lang="en-US" altLang="ja-JP" dirty="0"/>
              <a:t>PMBOK</a:t>
            </a:r>
            <a:r>
              <a:rPr lang="ja-JP" altLang="en-US" dirty="0"/>
              <a:t>（ピンボックと発音）によると</a:t>
            </a:r>
            <a:endParaRPr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dirty="0"/>
              <a:t>プロジェクトには</a:t>
            </a:r>
            <a:endParaRPr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dirty="0"/>
              <a:t>明確な目的　と　使える資源（人、モノ、お金、時間）に制約がある</a:t>
            </a:r>
          </a:p>
          <a:p>
            <a:endParaRPr kumimoji="1" lang="en-US" altLang="ja-JP" dirty="0"/>
          </a:p>
          <a:p>
            <a:r>
              <a:rPr kumimoji="1" lang="ja-JP" altLang="en-US" dirty="0"/>
              <a:t>とされています。</a:t>
            </a:r>
            <a:endParaRPr kumimoji="1" lang="en-US" altLang="ja-JP" dirty="0"/>
          </a:p>
          <a:p>
            <a:endParaRPr kumimoji="1" lang="en-US" altLang="ja-JP" dirty="0"/>
          </a:p>
          <a:p>
            <a:pPr marL="0" marR="0" lvl="0" indent="0" algn="l" defTabSz="779252" rtl="0" eaLnBrk="1" fontAlgn="auto" latinLnBrk="0" hangingPunct="1">
              <a:lnSpc>
                <a:spcPct val="100000"/>
              </a:lnSpc>
              <a:spcBef>
                <a:spcPts val="0"/>
              </a:spcBef>
              <a:spcAft>
                <a:spcPts val="0"/>
              </a:spcAft>
              <a:buClrTx/>
              <a:buSzTx/>
              <a:buFontTx/>
              <a:buNone/>
              <a:tabLst/>
              <a:defRPr/>
            </a:pPr>
            <a:r>
              <a:rPr kumimoji="1" lang="en-US" altLang="ja-JP" dirty="0"/>
              <a:t>【</a:t>
            </a:r>
            <a:r>
              <a:rPr kumimoji="1" lang="ja-JP" altLang="en-US" dirty="0"/>
              <a:t>クリックして次のスライドへ</a:t>
            </a:r>
            <a:r>
              <a:rPr kumimoji="1" lang="en-US" altLang="ja-JP" dirty="0"/>
              <a:t>】</a:t>
            </a:r>
          </a:p>
          <a:p>
            <a:endParaRPr kumimoji="1" lang="en-US" altLang="ja-JP" dirty="0"/>
          </a:p>
        </p:txBody>
      </p:sp>
      <p:sp>
        <p:nvSpPr>
          <p:cNvPr id="4" name="スライド番号プレースホルダー 3"/>
          <p:cNvSpPr>
            <a:spLocks noGrp="1"/>
          </p:cNvSpPr>
          <p:nvPr>
            <p:ph type="sldNum" sz="quarter" idx="5"/>
          </p:nvPr>
        </p:nvSpPr>
        <p:spPr/>
        <p:txBody>
          <a:bodyPr/>
          <a:lstStyle/>
          <a:p>
            <a:fld id="{19F031E1-5FCD-4F22-AF80-EECF0AFA111E}" type="slidenum">
              <a:rPr kumimoji="1" lang="ja-JP" altLang="en-US" smtClean="0"/>
              <a:t>5</a:t>
            </a:fld>
            <a:endParaRPr kumimoji="1" lang="ja-JP" altLang="en-US"/>
          </a:p>
        </p:txBody>
      </p:sp>
    </p:spTree>
    <p:extLst>
      <p:ext uri="{BB962C8B-B14F-4D97-AF65-F5344CB8AC3E}">
        <p14:creationId xmlns:p14="http://schemas.microsoft.com/office/powerpoint/2010/main" val="34116443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dirty="0"/>
              <a:t>さらに、</a:t>
            </a:r>
            <a:endParaRPr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dirty="0"/>
              <a:t>プロジェクトは、独自性　と　有期性　があるもので・・・</a:t>
            </a:r>
            <a:endParaRPr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dirty="0"/>
              <a:t>ここでの独自性とは　“未体験の要素＝初めてのこと”　が含まれ、そのために新たな行動を伴い、</a:t>
            </a:r>
            <a:endParaRPr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dirty="0"/>
              <a:t>そして、有期性というのは、“明確な始まり　そして　明確な終わりがある”　ということになります。</a:t>
            </a:r>
            <a:endParaRPr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dirty="0"/>
              <a:t>【</a:t>
            </a:r>
            <a:r>
              <a:rPr kumimoji="1" lang="ja-JP" altLang="en-US" dirty="0"/>
              <a:t>クリックして次のスライドへ</a:t>
            </a:r>
            <a:r>
              <a:rPr kumimoji="1" lang="en-US" altLang="ja-JP" dirty="0"/>
              <a: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dirty="0"/>
          </a:p>
        </p:txBody>
      </p:sp>
      <p:sp>
        <p:nvSpPr>
          <p:cNvPr id="4" name="スライド番号プレースホルダー 3"/>
          <p:cNvSpPr>
            <a:spLocks noGrp="1"/>
          </p:cNvSpPr>
          <p:nvPr>
            <p:ph type="sldNum" sz="quarter" idx="5"/>
          </p:nvPr>
        </p:nvSpPr>
        <p:spPr/>
        <p:txBody>
          <a:bodyPr/>
          <a:lstStyle/>
          <a:p>
            <a:fld id="{19F031E1-5FCD-4F22-AF80-EECF0AFA111E}" type="slidenum">
              <a:rPr kumimoji="1" lang="ja-JP" altLang="en-US" smtClean="0"/>
              <a:t>6</a:t>
            </a:fld>
            <a:endParaRPr kumimoji="1" lang="ja-JP" altLang="en-US"/>
          </a:p>
        </p:txBody>
      </p:sp>
    </p:spTree>
    <p:extLst>
      <p:ext uri="{BB962C8B-B14F-4D97-AF65-F5344CB8AC3E}">
        <p14:creationId xmlns:p14="http://schemas.microsoft.com/office/powerpoint/2010/main" val="240249963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dirty="0"/>
              <a:t>つまり、通常業務や、継続的な運用管理などは、特に開始と終了が定義されず、新しいことを生み出すことではないので「プロジェクト」ではありません。</a:t>
            </a:r>
            <a:endParaRPr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dirty="0"/>
              <a:t>例えば、特定の期限までに特定の建築物を作る、製品を開発する、システムを構築する、などは個々のプロジェクトになり得ます。</a:t>
            </a:r>
            <a:endParaRPr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dirty="0"/>
              <a:t>学校では、体育祭、文化祭、修学旅行などは、</a:t>
            </a:r>
            <a:endParaRPr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dirty="0"/>
              <a:t>明確な実施目標を定め、準備から振り返りまで期間がはっきりとしており、</a:t>
            </a:r>
            <a:endParaRPr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dirty="0"/>
              <a:t>毎回全く同じとは限らないので、新たな行動が必要となりますのでプロジェクトと言えます。</a:t>
            </a:r>
            <a:endParaRPr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dirty="0"/>
              <a:t>また、授業カリキュラムの設計から実施、振り返りも一つのプロジェクトとなります。</a:t>
            </a:r>
            <a:endParaRPr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dirty="0"/>
              <a:t>教材研究をし、新しい要素を入れ授業をする。想定外の展開がされ、新たな考えや行動につながっていきます。</a:t>
            </a:r>
            <a:endParaRPr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dirty="0"/>
              <a:t>児童・生徒たちが</a:t>
            </a:r>
            <a:r>
              <a:rPr lang="en-US" altLang="ja-JP" dirty="0"/>
              <a:t>PBL</a:t>
            </a:r>
            <a:r>
              <a:rPr lang="ja-JP" altLang="en-US" dirty="0"/>
              <a:t>（課題解決型授業）を実施する際には、</a:t>
            </a:r>
            <a:endParaRPr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dirty="0"/>
              <a:t>プロジェクトの考え方とどうすればプロジェクトがうまく進むのかを意識して行うことが重要になってきます。</a:t>
            </a:r>
            <a:endParaRPr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dirty="0"/>
              <a:t>【</a:t>
            </a:r>
            <a:r>
              <a:rPr kumimoji="1" lang="ja-JP" altLang="en-US" dirty="0"/>
              <a:t>クリックして次のスライドへ</a:t>
            </a:r>
            <a:r>
              <a:rPr kumimoji="1" lang="en-US" altLang="ja-JP" dirty="0"/>
              <a: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dirty="0"/>
          </a:p>
          <a:p>
            <a:endParaRPr kumimoji="1" lang="ja-JP" altLang="en-US" dirty="0"/>
          </a:p>
        </p:txBody>
      </p:sp>
      <p:sp>
        <p:nvSpPr>
          <p:cNvPr id="4" name="スライド番号プレースホルダー 3"/>
          <p:cNvSpPr>
            <a:spLocks noGrp="1"/>
          </p:cNvSpPr>
          <p:nvPr>
            <p:ph type="sldNum" sz="quarter" idx="5"/>
          </p:nvPr>
        </p:nvSpPr>
        <p:spPr/>
        <p:txBody>
          <a:bodyPr/>
          <a:lstStyle/>
          <a:p>
            <a:fld id="{19F031E1-5FCD-4F22-AF80-EECF0AFA111E}" type="slidenum">
              <a:rPr kumimoji="1" lang="ja-JP" altLang="en-US" smtClean="0"/>
              <a:t>7</a:t>
            </a:fld>
            <a:endParaRPr kumimoji="1" lang="ja-JP" altLang="en-US"/>
          </a:p>
        </p:txBody>
      </p:sp>
    </p:spTree>
    <p:extLst>
      <p:ext uri="{BB962C8B-B14F-4D97-AF65-F5344CB8AC3E}">
        <p14:creationId xmlns:p14="http://schemas.microsoft.com/office/powerpoint/2010/main" val="153177980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一般社会では、プロジェクトを確実に遂行するために</a:t>
            </a:r>
            <a:endParaRPr kumimoji="1" lang="en-US" altLang="ja-JP" dirty="0"/>
          </a:p>
          <a:p>
            <a:r>
              <a:rPr kumimoji="1" lang="en-US" altLang="ja-JP" dirty="0"/>
              <a:t>『</a:t>
            </a:r>
            <a:r>
              <a:rPr kumimoji="1" lang="ja-JP" altLang="en-US" dirty="0"/>
              <a:t>プロジェクトマネジメント</a:t>
            </a:r>
            <a:r>
              <a:rPr kumimoji="1" lang="en-US" altLang="ja-JP" dirty="0"/>
              <a:t>』</a:t>
            </a:r>
            <a:r>
              <a:rPr kumimoji="1" lang="ja-JP" altLang="en-US" dirty="0"/>
              <a:t>と言われる管理手法が使われます。</a:t>
            </a:r>
            <a:endParaRPr kumimoji="1" lang="en-US" altLang="ja-JP" dirty="0"/>
          </a:p>
          <a:p>
            <a:endParaRPr kumimoji="1" lang="en-US" altLang="ja-JP" dirty="0"/>
          </a:p>
          <a:p>
            <a:r>
              <a:rPr kumimoji="1" lang="ja-JP" altLang="en-US" dirty="0"/>
              <a:t>なぜなら、プロジェクトは各々規模や状況、そして関わる人たちの知識や経験によってもに困難さが違うもので、</a:t>
            </a:r>
            <a:endParaRPr kumimoji="1" lang="en-US" altLang="ja-JP" dirty="0"/>
          </a:p>
          <a:p>
            <a:r>
              <a:rPr kumimoji="1" lang="ja-JP" altLang="en-US" dirty="0"/>
              <a:t>プロジェクトを円滑に、そして確実に進めるためには、</a:t>
            </a:r>
            <a:endParaRPr kumimoji="1" lang="en-US" altLang="ja-JP" dirty="0"/>
          </a:p>
          <a:p>
            <a:endParaRPr kumimoji="1" lang="en-US" altLang="ja-JP" dirty="0"/>
          </a:p>
          <a:p>
            <a:r>
              <a:rPr kumimoji="1" lang="ja-JP" altLang="en-US" dirty="0"/>
              <a:t>「プロジェクトマネジメント」という、型（フレームワーク）と知識を知っているととても役に立つからです。</a:t>
            </a:r>
            <a:endParaRPr kumimoji="1" lang="en-US" altLang="ja-JP" dirty="0"/>
          </a:p>
          <a:p>
            <a:endParaRPr kumimoji="1" lang="en-US" altLang="ja-JP" dirty="0"/>
          </a:p>
          <a:p>
            <a:pPr marL="0" marR="0" lvl="0" indent="0" algn="l" defTabSz="779252" rtl="0" eaLnBrk="1" fontAlgn="auto" latinLnBrk="0" hangingPunct="1">
              <a:lnSpc>
                <a:spcPct val="100000"/>
              </a:lnSpc>
              <a:spcBef>
                <a:spcPts val="0"/>
              </a:spcBef>
              <a:spcAft>
                <a:spcPts val="0"/>
              </a:spcAft>
              <a:buClrTx/>
              <a:buSzTx/>
              <a:buFontTx/>
              <a:buNone/>
              <a:tabLst/>
              <a:defRPr/>
            </a:pPr>
            <a:r>
              <a:rPr kumimoji="1" lang="en-US" altLang="ja-JP" dirty="0"/>
              <a:t>【</a:t>
            </a:r>
            <a:r>
              <a:rPr kumimoji="1" lang="ja-JP" altLang="en-US" dirty="0"/>
              <a:t>クリックして次のスライドへ</a:t>
            </a:r>
            <a:r>
              <a:rPr kumimoji="1" lang="en-US" altLang="ja-JP" dirty="0"/>
              <a:t>】</a:t>
            </a:r>
          </a:p>
          <a:p>
            <a:endParaRPr kumimoji="1" lang="en-US" altLang="ja-JP" dirty="0"/>
          </a:p>
          <a:p>
            <a:endParaRPr kumimoji="1" lang="en-US" altLang="ja-JP" dirty="0"/>
          </a:p>
          <a:p>
            <a:endParaRPr kumimoji="1" lang="ja-JP" altLang="en-US" dirty="0"/>
          </a:p>
        </p:txBody>
      </p:sp>
      <p:sp>
        <p:nvSpPr>
          <p:cNvPr id="4" name="スライド番号プレースホルダー 3"/>
          <p:cNvSpPr>
            <a:spLocks noGrp="1"/>
          </p:cNvSpPr>
          <p:nvPr>
            <p:ph type="sldNum" sz="quarter" idx="5"/>
          </p:nvPr>
        </p:nvSpPr>
        <p:spPr/>
        <p:txBody>
          <a:bodyPr/>
          <a:lstStyle/>
          <a:p>
            <a:fld id="{19F031E1-5FCD-4F22-AF80-EECF0AFA111E}" type="slidenum">
              <a:rPr kumimoji="1" lang="ja-JP" altLang="en-US" smtClean="0"/>
              <a:t>8</a:t>
            </a:fld>
            <a:endParaRPr kumimoji="1" lang="ja-JP" altLang="en-US"/>
          </a:p>
        </p:txBody>
      </p:sp>
    </p:spTree>
    <p:extLst>
      <p:ext uri="{BB962C8B-B14F-4D97-AF65-F5344CB8AC3E}">
        <p14:creationId xmlns:p14="http://schemas.microsoft.com/office/powerpoint/2010/main" val="13933273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841772"/>
            <a:ext cx="6858000" cy="1790700"/>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2701528"/>
            <a:ext cx="6858000" cy="124182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BD4F530A-A53B-BD48-B74B-053766599F98}" type="slidenum">
              <a:rPr kumimoji="1" lang="ja-JP" altLang="en-US" smtClean="0"/>
              <a:t>‹#›</a:t>
            </a:fld>
            <a:endParaRPr kumimoji="1" lang="ja-JP" altLang="en-US" dirty="0"/>
          </a:p>
        </p:txBody>
      </p:sp>
    </p:spTree>
    <p:extLst>
      <p:ext uri="{BB962C8B-B14F-4D97-AF65-F5344CB8AC3E}">
        <p14:creationId xmlns:p14="http://schemas.microsoft.com/office/powerpoint/2010/main" val="20241941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BD4F530A-A53B-BD48-B74B-053766599F98}" type="slidenum">
              <a:rPr kumimoji="1" lang="ja-JP" altLang="en-US" smtClean="0"/>
              <a:t>‹#›</a:t>
            </a:fld>
            <a:endParaRPr kumimoji="1" lang="ja-JP" altLang="en-US" dirty="0"/>
          </a:p>
        </p:txBody>
      </p:sp>
    </p:spTree>
    <p:extLst>
      <p:ext uri="{BB962C8B-B14F-4D97-AF65-F5344CB8AC3E}">
        <p14:creationId xmlns:p14="http://schemas.microsoft.com/office/powerpoint/2010/main" val="36030080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273844"/>
            <a:ext cx="1971675" cy="4358879"/>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273844"/>
            <a:ext cx="5800725" cy="4358879"/>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BD4F530A-A53B-BD48-B74B-053766599F98}" type="slidenum">
              <a:rPr kumimoji="1" lang="ja-JP" altLang="en-US" smtClean="0"/>
              <a:t>‹#›</a:t>
            </a:fld>
            <a:endParaRPr kumimoji="1" lang="ja-JP" altLang="en-US" dirty="0"/>
          </a:p>
        </p:txBody>
      </p:sp>
    </p:spTree>
    <p:extLst>
      <p:ext uri="{BB962C8B-B14F-4D97-AF65-F5344CB8AC3E}">
        <p14:creationId xmlns:p14="http://schemas.microsoft.com/office/powerpoint/2010/main" val="8624068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BD4F530A-A53B-BD48-B74B-053766599F98}" type="slidenum">
              <a:rPr kumimoji="1" lang="ja-JP" altLang="en-US" smtClean="0"/>
              <a:t>‹#›</a:t>
            </a:fld>
            <a:endParaRPr kumimoji="1" lang="ja-JP" altLang="en-US" dirty="0"/>
          </a:p>
        </p:txBody>
      </p:sp>
    </p:spTree>
    <p:extLst>
      <p:ext uri="{BB962C8B-B14F-4D97-AF65-F5344CB8AC3E}">
        <p14:creationId xmlns:p14="http://schemas.microsoft.com/office/powerpoint/2010/main" val="33640225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282304"/>
            <a:ext cx="7886700" cy="2139553"/>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3442098"/>
            <a:ext cx="7886700" cy="1125140"/>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BD4F530A-A53B-BD48-B74B-053766599F98}" type="slidenum">
              <a:rPr kumimoji="1" lang="ja-JP" altLang="en-US" smtClean="0"/>
              <a:t>‹#›</a:t>
            </a:fld>
            <a:endParaRPr kumimoji="1" lang="ja-JP" altLang="en-US" dirty="0"/>
          </a:p>
        </p:txBody>
      </p:sp>
    </p:spTree>
    <p:extLst>
      <p:ext uri="{BB962C8B-B14F-4D97-AF65-F5344CB8AC3E}">
        <p14:creationId xmlns:p14="http://schemas.microsoft.com/office/powerpoint/2010/main" val="20305512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369219"/>
            <a:ext cx="3886200" cy="3263504"/>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369219"/>
            <a:ext cx="3886200" cy="3263504"/>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endParaRPr kumimoji="1" lang="ja-JP" altLang="en-US" dirty="0"/>
          </a:p>
        </p:txBody>
      </p:sp>
      <p:sp>
        <p:nvSpPr>
          <p:cNvPr id="6" name="Footer Placeholder 5"/>
          <p:cNvSpPr>
            <a:spLocks noGrp="1"/>
          </p:cNvSpPr>
          <p:nvPr>
            <p:ph type="ftr" sz="quarter" idx="11"/>
          </p:nvPr>
        </p:nvSpPr>
        <p:spPr/>
        <p:txBody>
          <a:bodyPr/>
          <a:lstStyle/>
          <a:p>
            <a:endParaRPr kumimoji="1" lang="ja-JP" altLang="en-US" dirty="0"/>
          </a:p>
        </p:txBody>
      </p:sp>
      <p:sp>
        <p:nvSpPr>
          <p:cNvPr id="7" name="Slide Number Placeholder 6"/>
          <p:cNvSpPr>
            <a:spLocks noGrp="1"/>
          </p:cNvSpPr>
          <p:nvPr>
            <p:ph type="sldNum" sz="quarter" idx="12"/>
          </p:nvPr>
        </p:nvSpPr>
        <p:spPr/>
        <p:txBody>
          <a:bodyPr/>
          <a:lstStyle/>
          <a:p>
            <a:fld id="{BD4F530A-A53B-BD48-B74B-053766599F98}" type="slidenum">
              <a:rPr kumimoji="1" lang="ja-JP" altLang="en-US" smtClean="0"/>
              <a:t>‹#›</a:t>
            </a:fld>
            <a:endParaRPr kumimoji="1" lang="ja-JP" altLang="en-US" dirty="0"/>
          </a:p>
        </p:txBody>
      </p:sp>
    </p:spTree>
    <p:extLst>
      <p:ext uri="{BB962C8B-B14F-4D97-AF65-F5344CB8AC3E}">
        <p14:creationId xmlns:p14="http://schemas.microsoft.com/office/powerpoint/2010/main" val="42323438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273844"/>
            <a:ext cx="7886700" cy="99417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260872"/>
            <a:ext cx="3868340"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629842" y="1878806"/>
            <a:ext cx="3868340" cy="2763441"/>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260872"/>
            <a:ext cx="3887391"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4629150" y="1878806"/>
            <a:ext cx="3887391" cy="2763441"/>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endParaRPr kumimoji="1" lang="ja-JP" altLang="en-US" dirty="0"/>
          </a:p>
        </p:txBody>
      </p:sp>
      <p:sp>
        <p:nvSpPr>
          <p:cNvPr id="8" name="Footer Placeholder 7"/>
          <p:cNvSpPr>
            <a:spLocks noGrp="1"/>
          </p:cNvSpPr>
          <p:nvPr>
            <p:ph type="ftr" sz="quarter" idx="11"/>
          </p:nvPr>
        </p:nvSpPr>
        <p:spPr/>
        <p:txBody>
          <a:bodyPr/>
          <a:lstStyle/>
          <a:p>
            <a:endParaRPr kumimoji="1" lang="ja-JP" altLang="en-US" dirty="0"/>
          </a:p>
        </p:txBody>
      </p:sp>
      <p:sp>
        <p:nvSpPr>
          <p:cNvPr id="9" name="Slide Number Placeholder 8"/>
          <p:cNvSpPr>
            <a:spLocks noGrp="1"/>
          </p:cNvSpPr>
          <p:nvPr>
            <p:ph type="sldNum" sz="quarter" idx="12"/>
          </p:nvPr>
        </p:nvSpPr>
        <p:spPr/>
        <p:txBody>
          <a:bodyPr/>
          <a:lstStyle/>
          <a:p>
            <a:fld id="{BD4F530A-A53B-BD48-B74B-053766599F98}" type="slidenum">
              <a:rPr kumimoji="1" lang="ja-JP" altLang="en-US" smtClean="0"/>
              <a:t>‹#›</a:t>
            </a:fld>
            <a:endParaRPr kumimoji="1" lang="ja-JP" altLang="en-US" dirty="0"/>
          </a:p>
        </p:txBody>
      </p:sp>
    </p:spTree>
    <p:extLst>
      <p:ext uri="{BB962C8B-B14F-4D97-AF65-F5344CB8AC3E}">
        <p14:creationId xmlns:p14="http://schemas.microsoft.com/office/powerpoint/2010/main" val="3022981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endParaRPr kumimoji="1" lang="ja-JP" altLang="en-US" dirty="0"/>
          </a:p>
        </p:txBody>
      </p:sp>
      <p:sp>
        <p:nvSpPr>
          <p:cNvPr id="4" name="Footer Placeholder 3"/>
          <p:cNvSpPr>
            <a:spLocks noGrp="1"/>
          </p:cNvSpPr>
          <p:nvPr>
            <p:ph type="ftr" sz="quarter" idx="11"/>
          </p:nvPr>
        </p:nvSpPr>
        <p:spPr/>
        <p:txBody>
          <a:bodyPr/>
          <a:lstStyle/>
          <a:p>
            <a:endParaRPr kumimoji="1" lang="ja-JP" altLang="en-US" dirty="0"/>
          </a:p>
        </p:txBody>
      </p:sp>
      <p:sp>
        <p:nvSpPr>
          <p:cNvPr id="5" name="Slide Number Placeholder 4"/>
          <p:cNvSpPr>
            <a:spLocks noGrp="1"/>
          </p:cNvSpPr>
          <p:nvPr>
            <p:ph type="sldNum" sz="quarter" idx="12"/>
          </p:nvPr>
        </p:nvSpPr>
        <p:spPr/>
        <p:txBody>
          <a:bodyPr/>
          <a:lstStyle/>
          <a:p>
            <a:fld id="{BD4F530A-A53B-BD48-B74B-053766599F98}" type="slidenum">
              <a:rPr lang="ja-JP" altLang="en-US" smtClean="0"/>
              <a:pPr/>
              <a:t>‹#›</a:t>
            </a:fld>
            <a:endParaRPr lang="ja-JP" altLang="en-US" dirty="0"/>
          </a:p>
        </p:txBody>
      </p:sp>
    </p:spTree>
    <p:extLst>
      <p:ext uri="{BB962C8B-B14F-4D97-AF65-F5344CB8AC3E}">
        <p14:creationId xmlns:p14="http://schemas.microsoft.com/office/powerpoint/2010/main" val="38269735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白紙">
    <p:spTree>
      <p:nvGrpSpPr>
        <p:cNvPr id="1" name=""/>
        <p:cNvGrpSpPr/>
        <p:nvPr/>
      </p:nvGrpSpPr>
      <p:grpSpPr>
        <a:xfrm>
          <a:off x="0" y="0"/>
          <a:ext cx="0" cy="0"/>
          <a:chOff x="0" y="0"/>
          <a:chExt cx="0" cy="0"/>
        </a:xfrm>
      </p:grpSpPr>
    </p:spTree>
    <p:extLst>
      <p:ext uri="{BB962C8B-B14F-4D97-AF65-F5344CB8AC3E}">
        <p14:creationId xmlns:p14="http://schemas.microsoft.com/office/powerpoint/2010/main" val="40283770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740569"/>
            <a:ext cx="4629150" cy="3655219"/>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endParaRPr kumimoji="1" lang="ja-JP" altLang="en-US" dirty="0"/>
          </a:p>
        </p:txBody>
      </p:sp>
      <p:sp>
        <p:nvSpPr>
          <p:cNvPr id="6" name="Footer Placeholder 5"/>
          <p:cNvSpPr>
            <a:spLocks noGrp="1"/>
          </p:cNvSpPr>
          <p:nvPr>
            <p:ph type="ftr" sz="quarter" idx="11"/>
          </p:nvPr>
        </p:nvSpPr>
        <p:spPr/>
        <p:txBody>
          <a:bodyPr/>
          <a:lstStyle/>
          <a:p>
            <a:endParaRPr kumimoji="1" lang="ja-JP" altLang="en-US" dirty="0"/>
          </a:p>
        </p:txBody>
      </p:sp>
      <p:sp>
        <p:nvSpPr>
          <p:cNvPr id="7" name="Slide Number Placeholder 6"/>
          <p:cNvSpPr>
            <a:spLocks noGrp="1"/>
          </p:cNvSpPr>
          <p:nvPr>
            <p:ph type="sldNum" sz="quarter" idx="12"/>
          </p:nvPr>
        </p:nvSpPr>
        <p:spPr/>
        <p:txBody>
          <a:bodyPr/>
          <a:lstStyle/>
          <a:p>
            <a:fld id="{BD4F530A-A53B-BD48-B74B-053766599F98}" type="slidenum">
              <a:rPr kumimoji="1" lang="ja-JP" altLang="en-US" smtClean="0"/>
              <a:t>‹#›</a:t>
            </a:fld>
            <a:endParaRPr kumimoji="1" lang="ja-JP" altLang="en-US" dirty="0"/>
          </a:p>
        </p:txBody>
      </p:sp>
    </p:spTree>
    <p:extLst>
      <p:ext uri="{BB962C8B-B14F-4D97-AF65-F5344CB8AC3E}">
        <p14:creationId xmlns:p14="http://schemas.microsoft.com/office/powerpoint/2010/main" val="9216594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740569"/>
            <a:ext cx="4629150" cy="3655219"/>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endParaRPr kumimoji="1" lang="ja-JP" altLang="en-US" dirty="0"/>
          </a:p>
        </p:txBody>
      </p:sp>
      <p:sp>
        <p:nvSpPr>
          <p:cNvPr id="6" name="Footer Placeholder 5"/>
          <p:cNvSpPr>
            <a:spLocks noGrp="1"/>
          </p:cNvSpPr>
          <p:nvPr>
            <p:ph type="ftr" sz="quarter" idx="11"/>
          </p:nvPr>
        </p:nvSpPr>
        <p:spPr/>
        <p:txBody>
          <a:bodyPr/>
          <a:lstStyle/>
          <a:p>
            <a:endParaRPr kumimoji="1" lang="ja-JP" altLang="en-US" dirty="0"/>
          </a:p>
        </p:txBody>
      </p:sp>
      <p:sp>
        <p:nvSpPr>
          <p:cNvPr id="7" name="Slide Number Placeholder 6"/>
          <p:cNvSpPr>
            <a:spLocks noGrp="1"/>
          </p:cNvSpPr>
          <p:nvPr>
            <p:ph type="sldNum" sz="quarter" idx="12"/>
          </p:nvPr>
        </p:nvSpPr>
        <p:spPr/>
        <p:txBody>
          <a:bodyPr/>
          <a:lstStyle/>
          <a:p>
            <a:fld id="{BD4F530A-A53B-BD48-B74B-053766599F98}" type="slidenum">
              <a:rPr kumimoji="1" lang="ja-JP" altLang="en-US" smtClean="0"/>
              <a:t>‹#›</a:t>
            </a:fld>
            <a:endParaRPr kumimoji="1" lang="ja-JP" altLang="en-US" dirty="0"/>
          </a:p>
        </p:txBody>
      </p:sp>
    </p:spTree>
    <p:extLst>
      <p:ext uri="{BB962C8B-B14F-4D97-AF65-F5344CB8AC3E}">
        <p14:creationId xmlns:p14="http://schemas.microsoft.com/office/powerpoint/2010/main" val="28135901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273844"/>
            <a:ext cx="7886700" cy="99417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369219"/>
            <a:ext cx="7886700" cy="3263504"/>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4767263"/>
            <a:ext cx="2057400" cy="273844"/>
          </a:xfrm>
          <a:prstGeom prst="rect">
            <a:avLst/>
          </a:prstGeom>
        </p:spPr>
        <p:txBody>
          <a:bodyPr vert="horz" lIns="91440" tIns="45720" rIns="91440" bIns="45720" rtlCol="0" anchor="ctr"/>
          <a:lstStyle>
            <a:lvl1pPr algn="l">
              <a:defRPr sz="900">
                <a:solidFill>
                  <a:schemeClr val="tx1">
                    <a:tint val="75000"/>
                  </a:schemeClr>
                </a:solidFill>
              </a:defRPr>
            </a:lvl1pPr>
          </a:lstStyle>
          <a:p>
            <a:endParaRPr kumimoji="1" lang="ja-JP" altLang="en-US" dirty="0"/>
          </a:p>
        </p:txBody>
      </p:sp>
      <p:sp>
        <p:nvSpPr>
          <p:cNvPr id="5" name="Footer Placeholder 4"/>
          <p:cNvSpPr>
            <a:spLocks noGrp="1"/>
          </p:cNvSpPr>
          <p:nvPr>
            <p:ph type="ftr" sz="quarter" idx="3"/>
          </p:nvPr>
        </p:nvSpPr>
        <p:spPr>
          <a:xfrm>
            <a:off x="3028950" y="4767263"/>
            <a:ext cx="3086100" cy="273844"/>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dirty="0"/>
          </a:p>
        </p:txBody>
      </p:sp>
      <p:sp>
        <p:nvSpPr>
          <p:cNvPr id="6" name="Slide Number Placeholder 5"/>
          <p:cNvSpPr>
            <a:spLocks noGrp="1"/>
          </p:cNvSpPr>
          <p:nvPr>
            <p:ph type="sldNum" sz="quarter" idx="4"/>
          </p:nvPr>
        </p:nvSpPr>
        <p:spPr>
          <a:xfrm>
            <a:off x="6457950" y="4767263"/>
            <a:ext cx="2057400" cy="273844"/>
          </a:xfrm>
          <a:prstGeom prst="rect">
            <a:avLst/>
          </a:prstGeom>
        </p:spPr>
        <p:txBody>
          <a:bodyPr vert="horz" lIns="91440" tIns="45720" rIns="91440" bIns="45720" rtlCol="0" anchor="ctr"/>
          <a:lstStyle>
            <a:lvl1pPr algn="r">
              <a:defRPr sz="900">
                <a:solidFill>
                  <a:schemeClr val="tx1">
                    <a:tint val="75000"/>
                  </a:schemeClr>
                </a:solidFill>
              </a:defRPr>
            </a:lvl1pPr>
          </a:lstStyle>
          <a:p>
            <a:fld id="{48F63A3B-78C7-47BE-AE5E-E10140E04643}" type="slidenum">
              <a:rPr lang="en-US" dirty="0"/>
              <a:t>‹#›</a:t>
            </a:fld>
            <a:endParaRPr lang="en-US" dirty="0"/>
          </a:p>
        </p:txBody>
      </p:sp>
      <p:sp>
        <p:nvSpPr>
          <p:cNvPr id="7" name="Slide Number Placeholder 3">
            <a:extLst>
              <a:ext uri="{FF2B5EF4-FFF2-40B4-BE49-F238E27FC236}">
                <a16:creationId xmlns:a16="http://schemas.microsoft.com/office/drawing/2014/main" id="{0F48C6A9-6ED7-F840-A4DD-54DFF597420E}"/>
              </a:ext>
            </a:extLst>
          </p:cNvPr>
          <p:cNvSpPr txBox="1">
            <a:spLocks/>
          </p:cNvSpPr>
          <p:nvPr userDrawn="1"/>
        </p:nvSpPr>
        <p:spPr>
          <a:xfrm>
            <a:off x="7086600" y="8821"/>
            <a:ext cx="2057400" cy="102392"/>
          </a:xfrm>
          <a:prstGeom prst="rect">
            <a:avLst/>
          </a:prstGeom>
        </p:spPr>
        <p:txBody>
          <a:bodyPr/>
          <a:lstStyle>
            <a:defPPr>
              <a:defRPr lang="ja-JP"/>
            </a:defPPr>
            <a:lvl1pPr marL="0" algn="l" defTabSz="914400" rtl="0" eaLnBrk="1" latinLnBrk="0" hangingPunct="1">
              <a:defRPr kumimoji="1" sz="1800" b="1" i="0" kern="1200">
                <a:solidFill>
                  <a:schemeClr val="bg1"/>
                </a:solidFill>
                <a:latin typeface="Hiragino Sans W6" panose="020B0400000000000000" pitchFamily="34" charset="-128"/>
                <a:ea typeface="Hiragino Sans W6" panose="020B0400000000000000" pitchFamily="34" charset="-128"/>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r"/>
            <a:fld id="{BD4F530A-A53B-BD48-B74B-053766599F98}" type="slidenum">
              <a:rPr lang="ja-JP" altLang="en-US" sz="1350" smtClean="0"/>
              <a:pPr algn="r"/>
              <a:t>‹#›</a:t>
            </a:fld>
            <a:endParaRPr lang="ja-JP" altLang="en-US" sz="1350" dirty="0"/>
          </a:p>
        </p:txBody>
      </p:sp>
    </p:spTree>
    <p:extLst>
      <p:ext uri="{BB962C8B-B14F-4D97-AF65-F5344CB8AC3E}">
        <p14:creationId xmlns:p14="http://schemas.microsoft.com/office/powerpoint/2010/main" val="3999518112"/>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sldNum="0" hdr="0" ftr="0" dt="0"/>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7.xml"/><Relationship Id="rId5" Type="http://schemas.openxmlformats.org/officeDocument/2006/relationships/image" Target="../media/image3.svg"/><Relationship Id="rId4" Type="http://schemas.openxmlformats.org/officeDocument/2006/relationships/image" Target="../media/image2.png"/></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7.xml"/><Relationship Id="rId5" Type="http://schemas.openxmlformats.org/officeDocument/2006/relationships/image" Target="../media/image6.svg"/><Relationship Id="rId4" Type="http://schemas.openxmlformats.org/officeDocument/2006/relationships/image" Target="../media/image4.png"/></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8" Type="http://schemas.openxmlformats.org/officeDocument/2006/relationships/image" Target="../media/image12.svg"/><Relationship Id="rId13" Type="http://schemas.openxmlformats.org/officeDocument/2006/relationships/image" Target="../media/image17.png"/><Relationship Id="rId18" Type="http://schemas.openxmlformats.org/officeDocument/2006/relationships/image" Target="../media/image22.svg"/><Relationship Id="rId26" Type="http://schemas.openxmlformats.org/officeDocument/2006/relationships/image" Target="../media/image30.svg"/><Relationship Id="rId3" Type="http://schemas.openxmlformats.org/officeDocument/2006/relationships/image" Target="../media/image7.png"/><Relationship Id="rId21" Type="http://schemas.openxmlformats.org/officeDocument/2006/relationships/image" Target="../media/image25.png"/><Relationship Id="rId7" Type="http://schemas.openxmlformats.org/officeDocument/2006/relationships/image" Target="../media/image11.png"/><Relationship Id="rId12" Type="http://schemas.openxmlformats.org/officeDocument/2006/relationships/image" Target="../media/image16.svg"/><Relationship Id="rId17" Type="http://schemas.openxmlformats.org/officeDocument/2006/relationships/image" Target="../media/image21.png"/><Relationship Id="rId25" Type="http://schemas.openxmlformats.org/officeDocument/2006/relationships/image" Target="../media/image29.png"/><Relationship Id="rId2" Type="http://schemas.openxmlformats.org/officeDocument/2006/relationships/notesSlide" Target="../notesSlides/notesSlide22.xml"/><Relationship Id="rId16" Type="http://schemas.openxmlformats.org/officeDocument/2006/relationships/image" Target="../media/image20.svg"/><Relationship Id="rId20" Type="http://schemas.openxmlformats.org/officeDocument/2006/relationships/image" Target="../media/image24.svg"/><Relationship Id="rId1" Type="http://schemas.openxmlformats.org/officeDocument/2006/relationships/slideLayout" Target="../slideLayouts/slideLayout7.xml"/><Relationship Id="rId6" Type="http://schemas.openxmlformats.org/officeDocument/2006/relationships/image" Target="../media/image10.svg"/><Relationship Id="rId11" Type="http://schemas.openxmlformats.org/officeDocument/2006/relationships/image" Target="../media/image15.png"/><Relationship Id="rId24" Type="http://schemas.openxmlformats.org/officeDocument/2006/relationships/image" Target="../media/image28.svg"/><Relationship Id="rId5" Type="http://schemas.openxmlformats.org/officeDocument/2006/relationships/image" Target="../media/image9.png"/><Relationship Id="rId15" Type="http://schemas.openxmlformats.org/officeDocument/2006/relationships/image" Target="../media/image19.png"/><Relationship Id="rId23" Type="http://schemas.openxmlformats.org/officeDocument/2006/relationships/image" Target="../media/image27.png"/><Relationship Id="rId10" Type="http://schemas.openxmlformats.org/officeDocument/2006/relationships/image" Target="../media/image14.svg"/><Relationship Id="rId19" Type="http://schemas.openxmlformats.org/officeDocument/2006/relationships/image" Target="../media/image23.png"/><Relationship Id="rId4" Type="http://schemas.openxmlformats.org/officeDocument/2006/relationships/image" Target="../media/image8.svg"/><Relationship Id="rId9" Type="http://schemas.openxmlformats.org/officeDocument/2006/relationships/image" Target="../media/image13.png"/><Relationship Id="rId14" Type="http://schemas.openxmlformats.org/officeDocument/2006/relationships/image" Target="../media/image18.svg"/><Relationship Id="rId22" Type="http://schemas.openxmlformats.org/officeDocument/2006/relationships/image" Target="../media/image26.svg"/></Relationships>
</file>

<file path=ppt/slides/_rels/slide23.xml.rels><?xml version="1.0" encoding="UTF-8" standalone="yes"?>
<Relationships xmlns="http://schemas.openxmlformats.org/package/2006/relationships"><Relationship Id="rId8" Type="http://schemas.openxmlformats.org/officeDocument/2006/relationships/image" Target="../media/image12.svg"/><Relationship Id="rId13" Type="http://schemas.openxmlformats.org/officeDocument/2006/relationships/image" Target="../media/image17.png"/><Relationship Id="rId3" Type="http://schemas.openxmlformats.org/officeDocument/2006/relationships/image" Target="../media/image7.png"/><Relationship Id="rId7" Type="http://schemas.openxmlformats.org/officeDocument/2006/relationships/image" Target="../media/image11.png"/><Relationship Id="rId12" Type="http://schemas.openxmlformats.org/officeDocument/2006/relationships/image" Target="../media/image16.svg"/><Relationship Id="rId2" Type="http://schemas.openxmlformats.org/officeDocument/2006/relationships/notesSlide" Target="../notesSlides/notesSlide23.xml"/><Relationship Id="rId1" Type="http://schemas.openxmlformats.org/officeDocument/2006/relationships/slideLayout" Target="../slideLayouts/slideLayout7.xml"/><Relationship Id="rId6" Type="http://schemas.openxmlformats.org/officeDocument/2006/relationships/image" Target="../media/image10.svg"/><Relationship Id="rId11" Type="http://schemas.openxmlformats.org/officeDocument/2006/relationships/image" Target="../media/image15.png"/><Relationship Id="rId5" Type="http://schemas.openxmlformats.org/officeDocument/2006/relationships/image" Target="../media/image9.png"/><Relationship Id="rId10" Type="http://schemas.openxmlformats.org/officeDocument/2006/relationships/image" Target="../media/image14.svg"/><Relationship Id="rId4" Type="http://schemas.openxmlformats.org/officeDocument/2006/relationships/image" Target="../media/image31.svg"/><Relationship Id="rId9" Type="http://schemas.openxmlformats.org/officeDocument/2006/relationships/image" Target="../media/image13.png"/><Relationship Id="rId14" Type="http://schemas.openxmlformats.org/officeDocument/2006/relationships/image" Target="../media/image18.svg"/></Relationships>
</file>

<file path=ppt/slides/_rels/slide24.xml.rels><?xml version="1.0" encoding="UTF-8" standalone="yes"?>
<Relationships xmlns="http://schemas.openxmlformats.org/package/2006/relationships"><Relationship Id="rId8" Type="http://schemas.openxmlformats.org/officeDocument/2006/relationships/image" Target="../media/image24.svg"/><Relationship Id="rId13" Type="http://schemas.openxmlformats.org/officeDocument/2006/relationships/image" Target="../media/image29.png"/><Relationship Id="rId3" Type="http://schemas.openxmlformats.org/officeDocument/2006/relationships/image" Target="../media/image19.png"/><Relationship Id="rId7" Type="http://schemas.openxmlformats.org/officeDocument/2006/relationships/image" Target="../media/image23.png"/><Relationship Id="rId12" Type="http://schemas.openxmlformats.org/officeDocument/2006/relationships/image" Target="../media/image28.svg"/><Relationship Id="rId2" Type="http://schemas.openxmlformats.org/officeDocument/2006/relationships/notesSlide" Target="../notesSlides/notesSlide24.xml"/><Relationship Id="rId1" Type="http://schemas.openxmlformats.org/officeDocument/2006/relationships/slideLayout" Target="../slideLayouts/slideLayout7.xml"/><Relationship Id="rId6" Type="http://schemas.openxmlformats.org/officeDocument/2006/relationships/image" Target="../media/image22.svg"/><Relationship Id="rId11" Type="http://schemas.openxmlformats.org/officeDocument/2006/relationships/image" Target="../media/image27.png"/><Relationship Id="rId5" Type="http://schemas.openxmlformats.org/officeDocument/2006/relationships/image" Target="../media/image21.png"/><Relationship Id="rId10" Type="http://schemas.openxmlformats.org/officeDocument/2006/relationships/image" Target="../media/image26.svg"/><Relationship Id="rId4" Type="http://schemas.openxmlformats.org/officeDocument/2006/relationships/image" Target="../media/image20.svg"/><Relationship Id="rId9" Type="http://schemas.openxmlformats.org/officeDocument/2006/relationships/image" Target="../media/image25.png"/><Relationship Id="rId14" Type="http://schemas.openxmlformats.org/officeDocument/2006/relationships/image" Target="../media/image30.svg"/></Relationships>
</file>

<file path=ppt/slides/_rels/slide25.xml.rels><?xml version="1.0" encoding="UTF-8" standalone="yes"?>
<Relationships xmlns="http://schemas.openxmlformats.org/package/2006/relationships"><Relationship Id="rId8" Type="http://schemas.openxmlformats.org/officeDocument/2006/relationships/image" Target="../media/image12.svg"/><Relationship Id="rId13" Type="http://schemas.openxmlformats.org/officeDocument/2006/relationships/image" Target="../media/image17.png"/><Relationship Id="rId18" Type="http://schemas.openxmlformats.org/officeDocument/2006/relationships/image" Target="../media/image22.svg"/><Relationship Id="rId26" Type="http://schemas.openxmlformats.org/officeDocument/2006/relationships/image" Target="../media/image30.svg"/><Relationship Id="rId3" Type="http://schemas.openxmlformats.org/officeDocument/2006/relationships/image" Target="../media/image7.png"/><Relationship Id="rId21" Type="http://schemas.openxmlformats.org/officeDocument/2006/relationships/image" Target="../media/image25.png"/><Relationship Id="rId7" Type="http://schemas.openxmlformats.org/officeDocument/2006/relationships/image" Target="../media/image11.png"/><Relationship Id="rId12" Type="http://schemas.openxmlformats.org/officeDocument/2006/relationships/image" Target="../media/image16.svg"/><Relationship Id="rId17" Type="http://schemas.openxmlformats.org/officeDocument/2006/relationships/image" Target="../media/image21.png"/><Relationship Id="rId25" Type="http://schemas.openxmlformats.org/officeDocument/2006/relationships/image" Target="../media/image29.png"/><Relationship Id="rId2" Type="http://schemas.openxmlformats.org/officeDocument/2006/relationships/notesSlide" Target="../notesSlides/notesSlide25.xml"/><Relationship Id="rId16" Type="http://schemas.openxmlformats.org/officeDocument/2006/relationships/image" Target="../media/image20.svg"/><Relationship Id="rId20" Type="http://schemas.openxmlformats.org/officeDocument/2006/relationships/image" Target="../media/image24.svg"/><Relationship Id="rId1" Type="http://schemas.openxmlformats.org/officeDocument/2006/relationships/slideLayout" Target="../slideLayouts/slideLayout7.xml"/><Relationship Id="rId6" Type="http://schemas.openxmlformats.org/officeDocument/2006/relationships/image" Target="../media/image10.svg"/><Relationship Id="rId11" Type="http://schemas.openxmlformats.org/officeDocument/2006/relationships/image" Target="../media/image15.png"/><Relationship Id="rId24" Type="http://schemas.openxmlformats.org/officeDocument/2006/relationships/image" Target="../media/image28.svg"/><Relationship Id="rId5" Type="http://schemas.openxmlformats.org/officeDocument/2006/relationships/image" Target="../media/image9.png"/><Relationship Id="rId15" Type="http://schemas.openxmlformats.org/officeDocument/2006/relationships/image" Target="../media/image19.png"/><Relationship Id="rId23" Type="http://schemas.openxmlformats.org/officeDocument/2006/relationships/image" Target="../media/image27.png"/><Relationship Id="rId10" Type="http://schemas.openxmlformats.org/officeDocument/2006/relationships/image" Target="../media/image14.svg"/><Relationship Id="rId19" Type="http://schemas.openxmlformats.org/officeDocument/2006/relationships/image" Target="../media/image23.png"/><Relationship Id="rId4" Type="http://schemas.openxmlformats.org/officeDocument/2006/relationships/image" Target="../media/image31.svg"/><Relationship Id="rId9" Type="http://schemas.openxmlformats.org/officeDocument/2006/relationships/image" Target="../media/image13.png"/><Relationship Id="rId14" Type="http://schemas.openxmlformats.org/officeDocument/2006/relationships/image" Target="../media/image18.svg"/><Relationship Id="rId22" Type="http://schemas.openxmlformats.org/officeDocument/2006/relationships/image" Target="../media/image26.svg"/><Relationship Id="rId27" Type="http://schemas.openxmlformats.org/officeDocument/2006/relationships/image" Target="../media/image32.png"/></Relationships>
</file>

<file path=ppt/slides/_rels/slide26.xml.rels><?xml version="1.0" encoding="UTF-8" standalone="yes"?>
<Relationships xmlns="http://schemas.openxmlformats.org/package/2006/relationships"><Relationship Id="rId3" Type="http://schemas.openxmlformats.org/officeDocument/2006/relationships/image" Target="../media/image33.png"/><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7.xml"/><Relationship Id="rId5" Type="http://schemas.openxmlformats.org/officeDocument/2006/relationships/image" Target="../media/image3.svg"/><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7.xml"/><Relationship Id="rId5" Type="http://schemas.openxmlformats.org/officeDocument/2006/relationships/image" Target="../media/image5.svg"/><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C622F"/>
        </a:solidFill>
        <a:effectLst/>
      </p:bgPr>
    </p:bg>
    <p:spTree>
      <p:nvGrpSpPr>
        <p:cNvPr id="1" name=""/>
        <p:cNvGrpSpPr/>
        <p:nvPr/>
      </p:nvGrpSpPr>
      <p:grpSpPr>
        <a:xfrm>
          <a:off x="0" y="0"/>
          <a:ext cx="0" cy="0"/>
          <a:chOff x="0" y="0"/>
          <a:chExt cx="0" cy="0"/>
        </a:xfrm>
      </p:grpSpPr>
      <p:sp>
        <p:nvSpPr>
          <p:cNvPr id="9" name="テキスト ボックス 8">
            <a:extLst>
              <a:ext uri="{FF2B5EF4-FFF2-40B4-BE49-F238E27FC236}">
                <a16:creationId xmlns:a16="http://schemas.microsoft.com/office/drawing/2014/main" id="{B982C3CD-EE80-D342-9705-31E1CCA7B919}"/>
              </a:ext>
            </a:extLst>
          </p:cNvPr>
          <p:cNvSpPr txBox="1"/>
          <p:nvPr/>
        </p:nvSpPr>
        <p:spPr>
          <a:xfrm>
            <a:off x="1248009" y="2248584"/>
            <a:ext cx="6647974" cy="646331"/>
          </a:xfrm>
          <a:prstGeom prst="rect">
            <a:avLst/>
          </a:prstGeom>
          <a:noFill/>
        </p:spPr>
        <p:txBody>
          <a:bodyPr wrap="none" rtlCol="0">
            <a:spAutoFit/>
          </a:bodyPr>
          <a:lstStyle/>
          <a:p>
            <a:pPr algn="ctr"/>
            <a:r>
              <a:rPr lang="ja-JP" altLang="en-US" sz="3600" b="1">
                <a:ln w="12700">
                  <a:noFill/>
                  <a:prstDash val="solid"/>
                </a:ln>
                <a:solidFill>
                  <a:schemeClr val="bg1"/>
                </a:solidFill>
                <a:latin typeface="Hiragino Sans W7" panose="020B0400000000000000" pitchFamily="34" charset="-128"/>
                <a:ea typeface="Hiragino Sans W7" panose="020B0400000000000000" pitchFamily="34" charset="-128"/>
              </a:rPr>
              <a:t>プロジェクトマネジメントの型</a:t>
            </a:r>
            <a:endParaRPr lang="en-US" altLang="ja-JP" sz="3600" b="1">
              <a:ln w="12700">
                <a:noFill/>
                <a:prstDash val="solid"/>
              </a:ln>
              <a:solidFill>
                <a:schemeClr val="bg1"/>
              </a:solidFill>
              <a:latin typeface="Hiragino Sans W7" panose="020B0400000000000000" pitchFamily="34" charset="-128"/>
              <a:ea typeface="Hiragino Sans W7" panose="020B0400000000000000" pitchFamily="34" charset="-128"/>
            </a:endParaRPr>
          </a:p>
        </p:txBody>
      </p:sp>
    </p:spTree>
    <p:extLst>
      <p:ext uri="{BB962C8B-B14F-4D97-AF65-F5344CB8AC3E}">
        <p14:creationId xmlns:p14="http://schemas.microsoft.com/office/powerpoint/2010/main" val="9012842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図 1">
            <a:extLst>
              <a:ext uri="{FF2B5EF4-FFF2-40B4-BE49-F238E27FC236}">
                <a16:creationId xmlns:a16="http://schemas.microsoft.com/office/drawing/2014/main" id="{53BFF3A6-B1CB-4C31-B47B-FD789F61E20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62913" y="110681"/>
            <a:ext cx="810000" cy="810000"/>
          </a:xfrm>
          <a:prstGeom prst="rect">
            <a:avLst/>
          </a:prstGeom>
        </p:spPr>
      </p:pic>
      <p:sp>
        <p:nvSpPr>
          <p:cNvPr id="4" name="正方形/長方形 3">
            <a:extLst>
              <a:ext uri="{FF2B5EF4-FFF2-40B4-BE49-F238E27FC236}">
                <a16:creationId xmlns:a16="http://schemas.microsoft.com/office/drawing/2014/main" id="{8CCE8561-C31E-4D3C-B051-0AD5CE423E29}"/>
              </a:ext>
            </a:extLst>
          </p:cNvPr>
          <p:cNvSpPr/>
          <p:nvPr/>
        </p:nvSpPr>
        <p:spPr>
          <a:xfrm>
            <a:off x="1409700" y="1189157"/>
            <a:ext cx="6324600" cy="304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700" b="1" dirty="0"/>
              <a:t>プロジェクトマネジメントって？</a:t>
            </a:r>
            <a:endParaRPr lang="en-US" altLang="ja-JP" sz="2700" b="1" dirty="0"/>
          </a:p>
        </p:txBody>
      </p:sp>
      <p:pic>
        <p:nvPicPr>
          <p:cNvPr id="7" name="グラフィックス 6" descr="ヘルプ">
            <a:extLst>
              <a:ext uri="{FF2B5EF4-FFF2-40B4-BE49-F238E27FC236}">
                <a16:creationId xmlns:a16="http://schemas.microsoft.com/office/drawing/2014/main" id="{F8A5D3B9-FA70-442D-962B-313C2C36CB6A}"/>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422400" y="1134533"/>
            <a:ext cx="685800" cy="685800"/>
          </a:xfrm>
          <a:prstGeom prst="rect">
            <a:avLst/>
          </a:prstGeom>
        </p:spPr>
      </p:pic>
    </p:spTree>
    <p:extLst>
      <p:ext uri="{BB962C8B-B14F-4D97-AF65-F5344CB8AC3E}">
        <p14:creationId xmlns:p14="http://schemas.microsoft.com/office/powerpoint/2010/main" val="3656200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a:extLst>
              <a:ext uri="{FF2B5EF4-FFF2-40B4-BE49-F238E27FC236}">
                <a16:creationId xmlns:a16="http://schemas.microsoft.com/office/drawing/2014/main" id="{8D834DA2-BAFC-4202-BB81-3C1285FB3E1F}"/>
              </a:ext>
            </a:extLst>
          </p:cNvPr>
          <p:cNvSpPr/>
          <p:nvPr/>
        </p:nvSpPr>
        <p:spPr>
          <a:xfrm>
            <a:off x="525985" y="545752"/>
            <a:ext cx="7036865" cy="507831"/>
          </a:xfrm>
          <a:prstGeom prst="rect">
            <a:avLst/>
          </a:prstGeom>
        </p:spPr>
        <p:txBody>
          <a:bodyPr wrap="square">
            <a:spAutoFit/>
          </a:bodyPr>
          <a:lstStyle/>
          <a:p>
            <a:r>
              <a:rPr lang="ja-JP" altLang="en-US" sz="2700" b="1" dirty="0"/>
              <a:t>プロジェクトマネジメント資格と</a:t>
            </a:r>
            <a:r>
              <a:rPr lang="en-US" altLang="ja-JP" sz="2700" b="1" dirty="0"/>
              <a:t>PMBOK</a:t>
            </a:r>
            <a:r>
              <a:rPr lang="ja-JP" altLang="en-US" sz="2700" b="1" dirty="0"/>
              <a:t>　</a:t>
            </a:r>
            <a:endParaRPr lang="en-US" altLang="ja-JP" sz="2700" b="1" dirty="0"/>
          </a:p>
        </p:txBody>
      </p:sp>
      <p:pic>
        <p:nvPicPr>
          <p:cNvPr id="5" name="図 4">
            <a:extLst>
              <a:ext uri="{FF2B5EF4-FFF2-40B4-BE49-F238E27FC236}">
                <a16:creationId xmlns:a16="http://schemas.microsoft.com/office/drawing/2014/main" id="{9FF29DE0-9515-4709-B2C1-089F8E9F60F3}"/>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62913" y="110681"/>
            <a:ext cx="810000" cy="810000"/>
          </a:xfrm>
          <a:prstGeom prst="rect">
            <a:avLst/>
          </a:prstGeom>
        </p:spPr>
      </p:pic>
      <p:sp>
        <p:nvSpPr>
          <p:cNvPr id="6" name="正方形/長方形 5">
            <a:extLst>
              <a:ext uri="{FF2B5EF4-FFF2-40B4-BE49-F238E27FC236}">
                <a16:creationId xmlns:a16="http://schemas.microsoft.com/office/drawing/2014/main" id="{0512B3EA-7913-4D95-9D8B-CE2A8C84B73B}"/>
              </a:ext>
            </a:extLst>
          </p:cNvPr>
          <p:cNvSpPr/>
          <p:nvPr/>
        </p:nvSpPr>
        <p:spPr>
          <a:xfrm>
            <a:off x="628651" y="1209568"/>
            <a:ext cx="7972425" cy="3323987"/>
          </a:xfrm>
          <a:prstGeom prst="rect">
            <a:avLst/>
          </a:prstGeom>
        </p:spPr>
        <p:txBody>
          <a:bodyPr wrap="square">
            <a:spAutoFit/>
          </a:bodyPr>
          <a:lstStyle/>
          <a:p>
            <a:r>
              <a:rPr lang="ja-JP" altLang="en-US" dirty="0"/>
              <a:t>業種にとらわれないプロジェクトマネジメント資格</a:t>
            </a:r>
            <a:endParaRPr lang="en-US" altLang="ja-JP" dirty="0"/>
          </a:p>
          <a:p>
            <a:endParaRPr lang="en-US" altLang="ja-JP" dirty="0"/>
          </a:p>
          <a:p>
            <a:r>
              <a:rPr lang="ja-JP" altLang="en-US" sz="2100" b="1" dirty="0"/>
              <a:t>　国際資格</a:t>
            </a:r>
            <a:r>
              <a:rPr lang="en-US" altLang="ja-JP" sz="2100" b="1" dirty="0"/>
              <a:t>PMP</a:t>
            </a:r>
            <a:r>
              <a:rPr lang="ja-JP" altLang="en-US" sz="2100" dirty="0"/>
              <a:t>（</a:t>
            </a:r>
            <a:r>
              <a:rPr lang="en-US" altLang="ja-JP" sz="2100" dirty="0"/>
              <a:t>Project Management Professional</a:t>
            </a:r>
            <a:r>
              <a:rPr lang="ja-JP" altLang="en-US" sz="2100" dirty="0"/>
              <a:t>）</a:t>
            </a:r>
            <a:endParaRPr lang="en-US" altLang="ja-JP" sz="2100" dirty="0"/>
          </a:p>
          <a:p>
            <a:r>
              <a:rPr lang="ja-JP" altLang="en-US" sz="2100" dirty="0"/>
              <a:t>　　米国の団体</a:t>
            </a:r>
            <a:r>
              <a:rPr lang="en-US" altLang="ja-JP" sz="2100" dirty="0"/>
              <a:t>PMI</a:t>
            </a:r>
            <a:r>
              <a:rPr lang="ja-JP" altLang="en-US" sz="2100" dirty="0"/>
              <a:t>（プロジェクトマネジメント協会）が主催　　</a:t>
            </a:r>
            <a:endParaRPr lang="en-US" altLang="ja-JP" sz="2100" dirty="0"/>
          </a:p>
          <a:p>
            <a:r>
              <a:rPr lang="ja-JP" altLang="en-US" sz="2100" dirty="0"/>
              <a:t>　　し実質的な世界標準。</a:t>
            </a:r>
            <a:r>
              <a:rPr lang="en-US" altLang="ja-JP" sz="2100" b="1" u="sng" dirty="0">
                <a:solidFill>
                  <a:schemeClr val="accent2"/>
                </a:solidFill>
              </a:rPr>
              <a:t>PMBOK</a:t>
            </a:r>
            <a:r>
              <a:rPr lang="ja-JP" altLang="en-US" sz="2100" dirty="0"/>
              <a:t>（プロジェクトマネジメント　</a:t>
            </a:r>
            <a:endParaRPr lang="en-US" altLang="ja-JP" sz="2100" dirty="0"/>
          </a:p>
          <a:p>
            <a:r>
              <a:rPr lang="ja-JP" altLang="en-US" sz="2100" dirty="0"/>
              <a:t>　　知識体系ガイド）に基づいて作られている。</a:t>
            </a:r>
            <a:endParaRPr lang="en-US" altLang="ja-JP" sz="2100" b="1" u="sng" dirty="0">
              <a:solidFill>
                <a:schemeClr val="accent2"/>
              </a:solidFill>
            </a:endParaRPr>
          </a:p>
          <a:p>
            <a:endParaRPr lang="en-US" altLang="ja-JP" dirty="0"/>
          </a:p>
          <a:p>
            <a:endParaRPr lang="en-US" altLang="ja-JP" dirty="0"/>
          </a:p>
          <a:p>
            <a:r>
              <a:rPr lang="ja-JP" altLang="en-US" b="1" dirty="0"/>
              <a:t>日本国内資格</a:t>
            </a:r>
            <a:r>
              <a:rPr lang="en-US" altLang="ja-JP" b="1" dirty="0"/>
              <a:t>P2M</a:t>
            </a:r>
          </a:p>
          <a:p>
            <a:r>
              <a:rPr lang="ja-JP" altLang="en-US" dirty="0"/>
              <a:t>日本プロジェクトマネジメント協会主催の資格試験。</a:t>
            </a:r>
            <a:endParaRPr lang="en-US" altLang="ja-JP" dirty="0"/>
          </a:p>
          <a:p>
            <a:r>
              <a:rPr lang="en-US" altLang="ja-JP" u="sng" dirty="0">
                <a:solidFill>
                  <a:schemeClr val="accent2"/>
                </a:solidFill>
              </a:rPr>
              <a:t>PMBOK</a:t>
            </a:r>
            <a:r>
              <a:rPr lang="ja-JP" altLang="en-US" u="sng" dirty="0">
                <a:solidFill>
                  <a:schemeClr val="accent2"/>
                </a:solidFill>
              </a:rPr>
              <a:t>などを参考にして</a:t>
            </a:r>
            <a:r>
              <a:rPr lang="ja-JP" altLang="en-US" dirty="0"/>
              <a:t>、日本独自のマネジメント体系を作り出した。</a:t>
            </a:r>
            <a:endParaRPr lang="en-US" altLang="ja-JP" dirty="0"/>
          </a:p>
        </p:txBody>
      </p:sp>
      <p:sp>
        <p:nvSpPr>
          <p:cNvPr id="7" name="四角形: 角を丸くする 6">
            <a:extLst>
              <a:ext uri="{FF2B5EF4-FFF2-40B4-BE49-F238E27FC236}">
                <a16:creationId xmlns:a16="http://schemas.microsoft.com/office/drawing/2014/main" id="{AB1E600D-057D-44E8-8A94-DEF11A94D124}"/>
              </a:ext>
            </a:extLst>
          </p:cNvPr>
          <p:cNvSpPr/>
          <p:nvPr/>
        </p:nvSpPr>
        <p:spPr>
          <a:xfrm>
            <a:off x="619991" y="1638301"/>
            <a:ext cx="7895359" cy="1621367"/>
          </a:xfrm>
          <a:prstGeom prst="roundRect">
            <a:avLst/>
          </a:prstGeom>
          <a:noFill/>
          <a:ln w="57150"/>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sz="1350"/>
          </a:p>
        </p:txBody>
      </p:sp>
    </p:spTree>
    <p:extLst>
      <p:ext uri="{BB962C8B-B14F-4D97-AF65-F5344CB8AC3E}">
        <p14:creationId xmlns:p14="http://schemas.microsoft.com/office/powerpoint/2010/main" val="5882747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DF8ED0A3-D0B9-4D5F-ADB8-C3C9E82605AB}"/>
              </a:ext>
            </a:extLst>
          </p:cNvPr>
          <p:cNvSpPr txBox="1"/>
          <p:nvPr/>
        </p:nvSpPr>
        <p:spPr>
          <a:xfrm>
            <a:off x="1268730" y="1319518"/>
            <a:ext cx="6606540" cy="2677656"/>
          </a:xfrm>
          <a:prstGeom prst="rect">
            <a:avLst/>
          </a:prstGeom>
          <a:noFill/>
        </p:spPr>
        <p:txBody>
          <a:bodyPr wrap="square" rtlCol="0">
            <a:spAutoFit/>
          </a:bodyPr>
          <a:lstStyle/>
          <a:p>
            <a:r>
              <a:rPr lang="en-US" altLang="ja-JP" sz="2700" b="1" dirty="0"/>
              <a:t>PMBOK</a:t>
            </a:r>
          </a:p>
          <a:p>
            <a:r>
              <a:rPr lang="ja-JP" altLang="en-US" sz="2100" b="1" dirty="0"/>
              <a:t>（</a:t>
            </a:r>
            <a:r>
              <a:rPr lang="en-US" altLang="ja-JP" sz="2100" b="1" u="sng" dirty="0">
                <a:solidFill>
                  <a:schemeClr val="accent2"/>
                </a:solidFill>
              </a:rPr>
              <a:t>P</a:t>
            </a:r>
            <a:r>
              <a:rPr lang="en-US" altLang="ja-JP" sz="2100" b="1" dirty="0"/>
              <a:t>roject </a:t>
            </a:r>
            <a:r>
              <a:rPr lang="en-US" altLang="ja-JP" sz="2100" b="1" u="sng" dirty="0">
                <a:solidFill>
                  <a:schemeClr val="accent2"/>
                </a:solidFill>
              </a:rPr>
              <a:t>M</a:t>
            </a:r>
            <a:r>
              <a:rPr lang="en-US" altLang="ja-JP" sz="2100" b="1" dirty="0"/>
              <a:t>anagement </a:t>
            </a:r>
            <a:r>
              <a:rPr lang="en-US" altLang="ja-JP" sz="2100" b="1" u="sng" dirty="0">
                <a:solidFill>
                  <a:schemeClr val="accent2"/>
                </a:solidFill>
              </a:rPr>
              <a:t>B</a:t>
            </a:r>
            <a:r>
              <a:rPr lang="en-US" altLang="ja-JP" sz="2100" b="1" dirty="0"/>
              <a:t>ody </a:t>
            </a:r>
            <a:r>
              <a:rPr lang="en-US" altLang="ja-JP" sz="2100" b="1" u="sng" dirty="0">
                <a:solidFill>
                  <a:schemeClr val="accent2"/>
                </a:solidFill>
              </a:rPr>
              <a:t>o</a:t>
            </a:r>
            <a:r>
              <a:rPr lang="en-US" altLang="ja-JP" sz="2100" b="1" dirty="0"/>
              <a:t>f</a:t>
            </a:r>
            <a:r>
              <a:rPr lang="ja-JP" altLang="en-US" sz="2100" b="1" dirty="0"/>
              <a:t> </a:t>
            </a:r>
            <a:r>
              <a:rPr lang="en-US" altLang="ja-JP" sz="2100" b="1" u="sng" dirty="0">
                <a:solidFill>
                  <a:schemeClr val="accent2"/>
                </a:solidFill>
              </a:rPr>
              <a:t>K</a:t>
            </a:r>
            <a:r>
              <a:rPr lang="en-US" altLang="ja-JP" sz="2100" b="1" dirty="0"/>
              <a:t>nowledge</a:t>
            </a:r>
            <a:r>
              <a:rPr lang="ja-JP" altLang="en-US" sz="2100" b="1" dirty="0"/>
              <a:t>）</a:t>
            </a:r>
            <a:endParaRPr lang="en-US" altLang="ja-JP" sz="2100" b="1" dirty="0"/>
          </a:p>
          <a:p>
            <a:endParaRPr lang="en-US" altLang="ja-JP" sz="2100" b="1" dirty="0"/>
          </a:p>
          <a:p>
            <a:pPr marL="342900" indent="-342900">
              <a:buFont typeface="Arial" panose="020B0604020202020204" pitchFamily="34" charset="0"/>
              <a:buChar char="•"/>
            </a:pPr>
            <a:r>
              <a:rPr lang="ja-JP" altLang="en-US" sz="2100" b="1" dirty="0"/>
              <a:t>国際的に標準とされているプロジェクトマネジメントの知識体系</a:t>
            </a:r>
            <a:r>
              <a:rPr lang="ja-JP" altLang="en-US" sz="1500" b="1" dirty="0"/>
              <a:t>（ガイド、手法、メソドロジー、ベストプラクティス</a:t>
            </a:r>
            <a:r>
              <a:rPr lang="en-US" altLang="ja-JP" sz="1500" b="1" dirty="0"/>
              <a:t>)</a:t>
            </a:r>
          </a:p>
          <a:p>
            <a:pPr marL="342900" indent="-342900">
              <a:buFont typeface="Arial" panose="020B0604020202020204" pitchFamily="34" charset="0"/>
              <a:buChar char="•"/>
            </a:pPr>
            <a:endParaRPr lang="en-US" altLang="ja-JP" sz="2100" b="1" dirty="0"/>
          </a:p>
          <a:p>
            <a:pPr marL="342900" indent="-342900">
              <a:buFont typeface="Arial" panose="020B0604020202020204" pitchFamily="34" charset="0"/>
              <a:buChar char="•"/>
            </a:pPr>
            <a:r>
              <a:rPr lang="ja-JP" altLang="en-US" sz="2100" b="1" dirty="0"/>
              <a:t>あらゆる業種で活用できる教本、ガイド</a:t>
            </a:r>
            <a:endParaRPr lang="en-US" altLang="ja-JP" sz="2100" b="1" dirty="0"/>
          </a:p>
        </p:txBody>
      </p:sp>
      <p:pic>
        <p:nvPicPr>
          <p:cNvPr id="6" name="図 5">
            <a:extLst>
              <a:ext uri="{FF2B5EF4-FFF2-40B4-BE49-F238E27FC236}">
                <a16:creationId xmlns:a16="http://schemas.microsoft.com/office/drawing/2014/main" id="{470B4484-8739-4749-8261-DDB1ADEBFEE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62913" y="110681"/>
            <a:ext cx="810000" cy="810000"/>
          </a:xfrm>
          <a:prstGeom prst="rect">
            <a:avLst/>
          </a:prstGeom>
        </p:spPr>
      </p:pic>
    </p:spTree>
    <p:extLst>
      <p:ext uri="{BB962C8B-B14F-4D97-AF65-F5344CB8AC3E}">
        <p14:creationId xmlns:p14="http://schemas.microsoft.com/office/powerpoint/2010/main" val="35549665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図 1">
            <a:extLst>
              <a:ext uri="{FF2B5EF4-FFF2-40B4-BE49-F238E27FC236}">
                <a16:creationId xmlns:a16="http://schemas.microsoft.com/office/drawing/2014/main" id="{53BFF3A6-B1CB-4C31-B47B-FD789F61E20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62913" y="110681"/>
            <a:ext cx="810000" cy="810000"/>
          </a:xfrm>
          <a:prstGeom prst="rect">
            <a:avLst/>
          </a:prstGeom>
        </p:spPr>
      </p:pic>
      <p:sp>
        <p:nvSpPr>
          <p:cNvPr id="4" name="正方形/長方形 3">
            <a:extLst>
              <a:ext uri="{FF2B5EF4-FFF2-40B4-BE49-F238E27FC236}">
                <a16:creationId xmlns:a16="http://schemas.microsoft.com/office/drawing/2014/main" id="{8CCE8561-C31E-4D3C-B051-0AD5CE423E29}"/>
              </a:ext>
            </a:extLst>
          </p:cNvPr>
          <p:cNvSpPr/>
          <p:nvPr/>
        </p:nvSpPr>
        <p:spPr>
          <a:xfrm>
            <a:off x="1519238" y="1128633"/>
            <a:ext cx="6324600" cy="304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b="1" dirty="0"/>
              <a:t>プロジェクトマネジメントとは</a:t>
            </a:r>
            <a:endParaRPr lang="en-US" altLang="ja-JP" sz="2400" b="1" dirty="0"/>
          </a:p>
        </p:txBody>
      </p:sp>
      <p:pic>
        <p:nvPicPr>
          <p:cNvPr id="5" name="グラフィックス 4" descr="電球と歯車">
            <a:extLst>
              <a:ext uri="{FF2B5EF4-FFF2-40B4-BE49-F238E27FC236}">
                <a16:creationId xmlns:a16="http://schemas.microsoft.com/office/drawing/2014/main" id="{793CD22D-25EA-4450-B93A-62F48652A137}"/>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595438" y="1221542"/>
            <a:ext cx="685800" cy="685800"/>
          </a:xfrm>
          <a:prstGeom prst="rect">
            <a:avLst/>
          </a:prstGeom>
        </p:spPr>
      </p:pic>
    </p:spTree>
    <p:extLst>
      <p:ext uri="{BB962C8B-B14F-4D97-AF65-F5344CB8AC3E}">
        <p14:creationId xmlns:p14="http://schemas.microsoft.com/office/powerpoint/2010/main" val="181315711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DF8ED0A3-D0B9-4D5F-ADB8-C3C9E82605AB}"/>
              </a:ext>
            </a:extLst>
          </p:cNvPr>
          <p:cNvSpPr txBox="1"/>
          <p:nvPr/>
        </p:nvSpPr>
        <p:spPr>
          <a:xfrm>
            <a:off x="858166" y="453955"/>
            <a:ext cx="7942934" cy="4247317"/>
          </a:xfrm>
          <a:prstGeom prst="rect">
            <a:avLst/>
          </a:prstGeom>
          <a:noFill/>
        </p:spPr>
        <p:txBody>
          <a:bodyPr wrap="square" rtlCol="0">
            <a:spAutoFit/>
          </a:bodyPr>
          <a:lstStyle/>
          <a:p>
            <a:r>
              <a:rPr lang="ja-JP" altLang="en-US" sz="2700" b="1" dirty="0"/>
              <a:t>プロジェクトマネジメントとは、</a:t>
            </a:r>
            <a:endParaRPr lang="en-US" altLang="ja-JP" sz="2700" b="1" dirty="0"/>
          </a:p>
          <a:p>
            <a:endParaRPr lang="en-US" altLang="ja-JP" sz="2700" b="1" dirty="0"/>
          </a:p>
          <a:p>
            <a:r>
              <a:rPr lang="ja-JP" altLang="en-US" sz="2700" b="1" dirty="0"/>
              <a:t>・「プロジェクト」を</a:t>
            </a:r>
            <a:endParaRPr lang="en-US" altLang="ja-JP" sz="2700" b="1" dirty="0"/>
          </a:p>
          <a:p>
            <a:r>
              <a:rPr lang="ja-JP" altLang="en-US" sz="2700" b="1" dirty="0"/>
              <a:t>　　定められた</a:t>
            </a:r>
            <a:r>
              <a:rPr lang="ja-JP" altLang="en-US" sz="2700" b="1" dirty="0">
                <a:solidFill>
                  <a:schemeClr val="accent2"/>
                </a:solidFill>
              </a:rPr>
              <a:t>期限と予算内</a:t>
            </a:r>
            <a:r>
              <a:rPr lang="ja-JP" altLang="en-US" sz="2700" b="1" dirty="0"/>
              <a:t>で、</a:t>
            </a:r>
            <a:endParaRPr lang="en-US" altLang="ja-JP" sz="2700" b="1" dirty="0"/>
          </a:p>
          <a:p>
            <a:r>
              <a:rPr lang="ja-JP" altLang="en-US" sz="2700" b="1" dirty="0"/>
              <a:t>　　成功に導く</a:t>
            </a:r>
            <a:r>
              <a:rPr lang="ja-JP" altLang="en-US" b="1" dirty="0"/>
              <a:t>（＝</a:t>
            </a:r>
            <a:r>
              <a:rPr lang="ja-JP" altLang="en-US" b="1" dirty="0">
                <a:solidFill>
                  <a:schemeClr val="accent2"/>
                </a:solidFill>
              </a:rPr>
              <a:t>目的を達成する</a:t>
            </a:r>
            <a:r>
              <a:rPr lang="ja-JP" altLang="en-US" b="1" dirty="0"/>
              <a:t>）</a:t>
            </a:r>
            <a:r>
              <a:rPr lang="ja-JP" altLang="en-US" sz="2700" b="1" dirty="0"/>
              <a:t>ために</a:t>
            </a:r>
            <a:endParaRPr lang="en-US" altLang="ja-JP" sz="2700" b="1" dirty="0"/>
          </a:p>
          <a:p>
            <a:r>
              <a:rPr lang="ja-JP" altLang="en-US" sz="2700" b="1" dirty="0"/>
              <a:t>　　</a:t>
            </a:r>
            <a:r>
              <a:rPr lang="ja-JP" altLang="en-US" sz="2700" b="1" dirty="0">
                <a:solidFill>
                  <a:schemeClr val="accent2"/>
                </a:solidFill>
              </a:rPr>
              <a:t>必要な管理を行う</a:t>
            </a:r>
            <a:r>
              <a:rPr lang="ja-JP" altLang="en-US" sz="2700" b="1" dirty="0"/>
              <a:t>こと</a:t>
            </a:r>
            <a:endParaRPr lang="en-US" altLang="ja-JP" sz="2700" b="1" dirty="0"/>
          </a:p>
          <a:p>
            <a:endParaRPr lang="en-US" altLang="ja-JP" sz="2700" b="1" dirty="0"/>
          </a:p>
          <a:p>
            <a:r>
              <a:rPr lang="ja-JP" altLang="en-US" sz="2700" b="1" dirty="0"/>
              <a:t>・プロジェクトの</a:t>
            </a:r>
            <a:r>
              <a:rPr lang="ja-JP" altLang="en-US" sz="2700" b="1" dirty="0">
                <a:solidFill>
                  <a:schemeClr val="accent2"/>
                </a:solidFill>
              </a:rPr>
              <a:t>立ち上げから完了</a:t>
            </a:r>
            <a:r>
              <a:rPr lang="ja-JP" altLang="en-US" sz="2700" b="1" dirty="0"/>
              <a:t>まで</a:t>
            </a:r>
            <a:endParaRPr lang="en-US" altLang="ja-JP" sz="2700" b="1" dirty="0"/>
          </a:p>
          <a:p>
            <a:r>
              <a:rPr lang="ja-JP" altLang="en-US" sz="2700" b="1" dirty="0"/>
              <a:t>　段階（プロセス）に応じ、広い視点と調整力で</a:t>
            </a:r>
            <a:endParaRPr lang="en-US" altLang="ja-JP" sz="2700" b="1" dirty="0"/>
          </a:p>
          <a:p>
            <a:r>
              <a:rPr lang="ja-JP" altLang="en-US" sz="2700" b="1" dirty="0"/>
              <a:t>　プロジェクトの</a:t>
            </a:r>
            <a:r>
              <a:rPr lang="ja-JP" altLang="en-US" sz="2700" b="1" dirty="0">
                <a:solidFill>
                  <a:schemeClr val="accent2"/>
                </a:solidFill>
              </a:rPr>
              <a:t>管理全般を行う</a:t>
            </a:r>
            <a:r>
              <a:rPr lang="ja-JP" altLang="en-US" sz="2700" b="1" dirty="0"/>
              <a:t>こと</a:t>
            </a:r>
            <a:endParaRPr lang="en-US" altLang="ja-JP" sz="2700" b="1" dirty="0"/>
          </a:p>
        </p:txBody>
      </p:sp>
      <p:pic>
        <p:nvPicPr>
          <p:cNvPr id="6" name="図 5">
            <a:extLst>
              <a:ext uri="{FF2B5EF4-FFF2-40B4-BE49-F238E27FC236}">
                <a16:creationId xmlns:a16="http://schemas.microsoft.com/office/drawing/2014/main" id="{470B4484-8739-4749-8261-DDB1ADEBFEE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62913" y="110681"/>
            <a:ext cx="810000" cy="810000"/>
          </a:xfrm>
          <a:prstGeom prst="rect">
            <a:avLst/>
          </a:prstGeom>
        </p:spPr>
      </p:pic>
    </p:spTree>
    <p:extLst>
      <p:ext uri="{BB962C8B-B14F-4D97-AF65-F5344CB8AC3E}">
        <p14:creationId xmlns:p14="http://schemas.microsoft.com/office/powerpoint/2010/main" val="292795606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図 5">
            <a:extLst>
              <a:ext uri="{FF2B5EF4-FFF2-40B4-BE49-F238E27FC236}">
                <a16:creationId xmlns:a16="http://schemas.microsoft.com/office/drawing/2014/main" id="{470B4484-8739-4749-8261-DDB1ADEBFEE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62913" y="110681"/>
            <a:ext cx="810000" cy="810000"/>
          </a:xfrm>
          <a:prstGeom prst="rect">
            <a:avLst/>
          </a:prstGeom>
        </p:spPr>
      </p:pic>
      <p:sp>
        <p:nvSpPr>
          <p:cNvPr id="5" name="正方形/長方形 4">
            <a:extLst>
              <a:ext uri="{FF2B5EF4-FFF2-40B4-BE49-F238E27FC236}">
                <a16:creationId xmlns:a16="http://schemas.microsoft.com/office/drawing/2014/main" id="{A47747A3-5E51-491D-8B6F-BD441D39B3F8}"/>
              </a:ext>
            </a:extLst>
          </p:cNvPr>
          <p:cNvSpPr/>
          <p:nvPr/>
        </p:nvSpPr>
        <p:spPr>
          <a:xfrm>
            <a:off x="664275" y="1030627"/>
            <a:ext cx="7815450" cy="3462486"/>
          </a:xfrm>
          <a:prstGeom prst="rect">
            <a:avLst/>
          </a:prstGeom>
        </p:spPr>
        <p:txBody>
          <a:bodyPr wrap="square">
            <a:spAutoFit/>
          </a:bodyPr>
          <a:lstStyle/>
          <a:p>
            <a:r>
              <a:rPr lang="en-US" altLang="ja-JP" b="1" dirty="0"/>
              <a:t>PMBOK</a:t>
            </a:r>
            <a:r>
              <a:rPr lang="ja-JP" altLang="en-US" b="1" dirty="0"/>
              <a:t>を活用した</a:t>
            </a:r>
            <a:endParaRPr lang="en-US" altLang="ja-JP" b="1" dirty="0"/>
          </a:p>
          <a:p>
            <a:r>
              <a:rPr lang="ja-JP" altLang="en-US" sz="2700" b="1" dirty="0"/>
              <a:t>プロジェクトマネジメントの「型」</a:t>
            </a:r>
            <a:r>
              <a:rPr lang="ja-JP" altLang="en-US" b="1" dirty="0"/>
              <a:t>（フレームワーク）</a:t>
            </a:r>
            <a:endParaRPr lang="en-US" altLang="ja-JP" b="1" dirty="0"/>
          </a:p>
          <a:p>
            <a:r>
              <a:rPr lang="ja-JP" altLang="en-US" sz="2700" b="1" dirty="0"/>
              <a:t>　　　　　　　　　</a:t>
            </a:r>
            <a:endParaRPr lang="en-US" altLang="ja-JP" sz="2700" b="1" dirty="0"/>
          </a:p>
          <a:p>
            <a:r>
              <a:rPr lang="ja-JP" altLang="en-US" sz="2700" b="1" dirty="0"/>
              <a:t>　・５つのプロセス（＝</a:t>
            </a:r>
            <a:r>
              <a:rPr lang="ja-JP" altLang="en-US" sz="2700" b="1" dirty="0">
                <a:solidFill>
                  <a:schemeClr val="accent6"/>
                </a:solidFill>
              </a:rPr>
              <a:t>段階</a:t>
            </a:r>
            <a:r>
              <a:rPr lang="ja-JP" altLang="en-US" sz="2700" b="1" dirty="0"/>
              <a:t>）</a:t>
            </a:r>
            <a:endParaRPr lang="en-US" altLang="ja-JP" sz="2700" b="1" dirty="0"/>
          </a:p>
          <a:p>
            <a:r>
              <a:rPr lang="ja-JP" altLang="en-US" sz="2100" b="1" dirty="0"/>
              <a:t>　　　立ち上げ、計画、実行、監視・コントロール、終結</a:t>
            </a:r>
            <a:endParaRPr lang="en-US" altLang="ja-JP" sz="2700" b="1" dirty="0"/>
          </a:p>
          <a:p>
            <a:r>
              <a:rPr lang="ja-JP" altLang="en-US" sz="2700" b="1" dirty="0"/>
              <a:t>　・１０の知識エリア（＝</a:t>
            </a:r>
            <a:r>
              <a:rPr lang="ja-JP" altLang="en-US" sz="2700" b="1" dirty="0">
                <a:solidFill>
                  <a:schemeClr val="accent6"/>
                </a:solidFill>
              </a:rPr>
              <a:t>視点</a:t>
            </a:r>
            <a:r>
              <a:rPr lang="ja-JP" altLang="en-US" sz="2700" b="1" dirty="0"/>
              <a:t>）</a:t>
            </a:r>
            <a:endParaRPr lang="en-US" altLang="ja-JP" sz="2700" b="1" dirty="0"/>
          </a:p>
          <a:p>
            <a:endParaRPr lang="en-US" altLang="ja-JP" sz="2700" b="1" dirty="0"/>
          </a:p>
          <a:p>
            <a:r>
              <a:rPr lang="ja-JP" altLang="en-US" sz="1500" b="1" dirty="0"/>
              <a:t>プロジェクト活動の「やること」を</a:t>
            </a:r>
            <a:r>
              <a:rPr lang="en-US" altLang="ja-JP" sz="1500" b="1" dirty="0"/>
              <a:t>47</a:t>
            </a:r>
            <a:r>
              <a:rPr lang="ja-JP" altLang="en-US" sz="1500" b="1" dirty="0"/>
              <a:t>のマネジメント・プロセスとして分類している。それぞれのプロセスは </a:t>
            </a:r>
            <a:r>
              <a:rPr lang="en-US" altLang="ja-JP" sz="1500" b="1" dirty="0"/>
              <a:t>INPUT</a:t>
            </a:r>
            <a:r>
              <a:rPr lang="ja-JP" altLang="en-US" sz="1500" b="1" dirty="0"/>
              <a:t>と</a:t>
            </a:r>
            <a:r>
              <a:rPr lang="en-US" altLang="ja-JP" sz="1500" b="1" dirty="0"/>
              <a:t>OUTPUT</a:t>
            </a:r>
            <a:r>
              <a:rPr lang="ja-JP" altLang="en-US" sz="1500" b="1" dirty="0"/>
              <a:t>でつながりをもち、他のプロセスの</a:t>
            </a:r>
            <a:r>
              <a:rPr lang="en-US" altLang="ja-JP" sz="1500" b="1" dirty="0"/>
              <a:t>OUTPUT</a:t>
            </a:r>
            <a:r>
              <a:rPr lang="ja-JP" altLang="en-US" sz="1500" b="1" dirty="0"/>
              <a:t>を他のプロセスの</a:t>
            </a:r>
            <a:r>
              <a:rPr lang="en-US" altLang="ja-JP" sz="1500" b="1" dirty="0"/>
              <a:t>INPUT</a:t>
            </a:r>
            <a:r>
              <a:rPr lang="ja-JP" altLang="en-US" sz="1500" b="1" dirty="0"/>
              <a:t>とすることを繰り返すことで、プロジェクトの成果物を創造して行く。</a:t>
            </a:r>
          </a:p>
        </p:txBody>
      </p:sp>
    </p:spTree>
    <p:extLst>
      <p:ext uri="{BB962C8B-B14F-4D97-AF65-F5344CB8AC3E}">
        <p14:creationId xmlns:p14="http://schemas.microsoft.com/office/powerpoint/2010/main" val="411619354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a:extLst>
              <a:ext uri="{FF2B5EF4-FFF2-40B4-BE49-F238E27FC236}">
                <a16:creationId xmlns:a16="http://schemas.microsoft.com/office/drawing/2014/main" id="{9E5470D7-A90A-4BA9-9965-01DE797237C7}"/>
              </a:ext>
            </a:extLst>
          </p:cNvPr>
          <p:cNvSpPr/>
          <p:nvPr/>
        </p:nvSpPr>
        <p:spPr>
          <a:xfrm>
            <a:off x="401477" y="1426636"/>
            <a:ext cx="1727584" cy="1145114"/>
          </a:xfrm>
          <a:prstGeom prst="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100" b="1" dirty="0"/>
              <a:t>①立ち上げ</a:t>
            </a:r>
          </a:p>
        </p:txBody>
      </p:sp>
      <p:sp>
        <p:nvSpPr>
          <p:cNvPr id="18" name="正方形/長方形 17">
            <a:extLst>
              <a:ext uri="{FF2B5EF4-FFF2-40B4-BE49-F238E27FC236}">
                <a16:creationId xmlns:a16="http://schemas.microsoft.com/office/drawing/2014/main" id="{8D4FB86E-BD43-4B11-8DE0-73F06138177F}"/>
              </a:ext>
            </a:extLst>
          </p:cNvPr>
          <p:cNvSpPr/>
          <p:nvPr/>
        </p:nvSpPr>
        <p:spPr>
          <a:xfrm>
            <a:off x="401477" y="388426"/>
            <a:ext cx="7582590" cy="461665"/>
          </a:xfrm>
          <a:prstGeom prst="rect">
            <a:avLst/>
          </a:prstGeom>
        </p:spPr>
        <p:txBody>
          <a:bodyPr wrap="square">
            <a:spAutoFit/>
          </a:bodyPr>
          <a:lstStyle/>
          <a:p>
            <a:r>
              <a:rPr lang="ja-JP" altLang="en-US" sz="2400" b="1" dirty="0"/>
              <a:t>プロジェクトの５つのプロセス（段階）　</a:t>
            </a:r>
            <a:endParaRPr lang="en-US" altLang="ja-JP" sz="2400" b="1" dirty="0"/>
          </a:p>
        </p:txBody>
      </p:sp>
      <p:sp>
        <p:nvSpPr>
          <p:cNvPr id="20" name="正方形/長方形 19">
            <a:extLst>
              <a:ext uri="{FF2B5EF4-FFF2-40B4-BE49-F238E27FC236}">
                <a16:creationId xmlns:a16="http://schemas.microsoft.com/office/drawing/2014/main" id="{839197F0-149D-4E34-BF30-33C64854163B}"/>
              </a:ext>
            </a:extLst>
          </p:cNvPr>
          <p:cNvSpPr/>
          <p:nvPr/>
        </p:nvSpPr>
        <p:spPr>
          <a:xfrm>
            <a:off x="2627017" y="1426636"/>
            <a:ext cx="1727584" cy="1145114"/>
          </a:xfrm>
          <a:prstGeom prst="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100" b="1" dirty="0"/>
              <a:t>②計画</a:t>
            </a:r>
            <a:endParaRPr kumimoji="1" lang="ja-JP" altLang="en-US" sz="2100" b="1" dirty="0"/>
          </a:p>
        </p:txBody>
      </p:sp>
      <p:sp>
        <p:nvSpPr>
          <p:cNvPr id="21" name="正方形/長方形 20">
            <a:extLst>
              <a:ext uri="{FF2B5EF4-FFF2-40B4-BE49-F238E27FC236}">
                <a16:creationId xmlns:a16="http://schemas.microsoft.com/office/drawing/2014/main" id="{3E5CBDCE-3AC9-4470-A913-477B3E86CC55}"/>
              </a:ext>
            </a:extLst>
          </p:cNvPr>
          <p:cNvSpPr/>
          <p:nvPr/>
        </p:nvSpPr>
        <p:spPr>
          <a:xfrm>
            <a:off x="4768290" y="1426636"/>
            <a:ext cx="1727584" cy="1145114"/>
          </a:xfrm>
          <a:prstGeom prst="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100" b="1" dirty="0"/>
              <a:t>③実行</a:t>
            </a:r>
          </a:p>
        </p:txBody>
      </p:sp>
      <p:sp>
        <p:nvSpPr>
          <p:cNvPr id="22" name="正方形/長方形 21">
            <a:extLst>
              <a:ext uri="{FF2B5EF4-FFF2-40B4-BE49-F238E27FC236}">
                <a16:creationId xmlns:a16="http://schemas.microsoft.com/office/drawing/2014/main" id="{4DD6639B-9273-4C1D-A5FF-D04A12C8C850}"/>
              </a:ext>
            </a:extLst>
          </p:cNvPr>
          <p:cNvSpPr/>
          <p:nvPr/>
        </p:nvSpPr>
        <p:spPr>
          <a:xfrm>
            <a:off x="3254434" y="3220672"/>
            <a:ext cx="2849665" cy="1145114"/>
          </a:xfrm>
          <a:prstGeom prst="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100" b="1" dirty="0"/>
              <a:t>④監視・</a:t>
            </a:r>
            <a:endParaRPr lang="en-US" altLang="ja-JP" sz="2100" b="1" dirty="0"/>
          </a:p>
          <a:p>
            <a:pPr algn="ctr"/>
            <a:r>
              <a:rPr kumimoji="1" lang="ja-JP" altLang="en-US" sz="2100" b="1" dirty="0"/>
              <a:t>コントロール</a:t>
            </a:r>
          </a:p>
        </p:txBody>
      </p:sp>
      <p:sp>
        <p:nvSpPr>
          <p:cNvPr id="24" name="正方形/長方形 23">
            <a:extLst>
              <a:ext uri="{FF2B5EF4-FFF2-40B4-BE49-F238E27FC236}">
                <a16:creationId xmlns:a16="http://schemas.microsoft.com/office/drawing/2014/main" id="{AE985618-8F88-4CF8-A636-B9B6470C94D9}"/>
              </a:ext>
            </a:extLst>
          </p:cNvPr>
          <p:cNvSpPr/>
          <p:nvPr/>
        </p:nvSpPr>
        <p:spPr>
          <a:xfrm>
            <a:off x="6993829" y="1426636"/>
            <a:ext cx="1727584" cy="1145114"/>
          </a:xfrm>
          <a:prstGeom prst="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100" b="1" dirty="0"/>
              <a:t>⑤終結</a:t>
            </a:r>
            <a:endParaRPr kumimoji="1" lang="ja-JP" altLang="en-US" sz="2100" b="1" dirty="0"/>
          </a:p>
        </p:txBody>
      </p:sp>
      <p:sp>
        <p:nvSpPr>
          <p:cNvPr id="25" name="矢印: 右 24">
            <a:extLst>
              <a:ext uri="{FF2B5EF4-FFF2-40B4-BE49-F238E27FC236}">
                <a16:creationId xmlns:a16="http://schemas.microsoft.com/office/drawing/2014/main" id="{6DC3A693-A759-4410-99DB-EAA8173CC723}"/>
              </a:ext>
            </a:extLst>
          </p:cNvPr>
          <p:cNvSpPr/>
          <p:nvPr/>
        </p:nvSpPr>
        <p:spPr>
          <a:xfrm>
            <a:off x="2263159" y="1475929"/>
            <a:ext cx="214535" cy="1145114"/>
          </a:xfrm>
          <a:prstGeom prst="rightArrow">
            <a:avLst/>
          </a:prstGeom>
        </p:spPr>
        <p:style>
          <a:lnRef idx="3">
            <a:schemeClr val="lt1"/>
          </a:lnRef>
          <a:fillRef idx="1">
            <a:schemeClr val="accent6"/>
          </a:fillRef>
          <a:effectRef idx="1">
            <a:schemeClr val="accent6"/>
          </a:effectRef>
          <a:fontRef idx="minor">
            <a:schemeClr val="lt1"/>
          </a:fontRef>
        </p:style>
        <p:txBody>
          <a:bodyPr rtlCol="0" anchor="ctr"/>
          <a:lstStyle/>
          <a:p>
            <a:pPr algn="ctr"/>
            <a:endParaRPr kumimoji="1" lang="ja-JP" altLang="en-US" sz="1350"/>
          </a:p>
        </p:txBody>
      </p:sp>
      <p:sp>
        <p:nvSpPr>
          <p:cNvPr id="26" name="矢印: 右 25">
            <a:extLst>
              <a:ext uri="{FF2B5EF4-FFF2-40B4-BE49-F238E27FC236}">
                <a16:creationId xmlns:a16="http://schemas.microsoft.com/office/drawing/2014/main" id="{21CBB986-F63A-4B3A-B797-4A835178166D}"/>
              </a:ext>
            </a:extLst>
          </p:cNvPr>
          <p:cNvSpPr/>
          <p:nvPr/>
        </p:nvSpPr>
        <p:spPr>
          <a:xfrm>
            <a:off x="4464732" y="1475929"/>
            <a:ext cx="214535" cy="1145114"/>
          </a:xfrm>
          <a:prstGeom prst="rightArrow">
            <a:avLst/>
          </a:prstGeom>
        </p:spPr>
        <p:style>
          <a:lnRef idx="3">
            <a:schemeClr val="lt1"/>
          </a:lnRef>
          <a:fillRef idx="1">
            <a:schemeClr val="accent6"/>
          </a:fillRef>
          <a:effectRef idx="1">
            <a:schemeClr val="accent6"/>
          </a:effectRef>
          <a:fontRef idx="minor">
            <a:schemeClr val="lt1"/>
          </a:fontRef>
        </p:style>
        <p:txBody>
          <a:bodyPr rtlCol="0" anchor="ctr"/>
          <a:lstStyle/>
          <a:p>
            <a:pPr algn="ctr"/>
            <a:endParaRPr kumimoji="1" lang="ja-JP" altLang="en-US" sz="1350"/>
          </a:p>
        </p:txBody>
      </p:sp>
      <p:sp>
        <p:nvSpPr>
          <p:cNvPr id="27" name="矢印: 右 26">
            <a:extLst>
              <a:ext uri="{FF2B5EF4-FFF2-40B4-BE49-F238E27FC236}">
                <a16:creationId xmlns:a16="http://schemas.microsoft.com/office/drawing/2014/main" id="{7B57C18D-8EA8-4664-97EC-8AAB245CC8EB}"/>
              </a:ext>
            </a:extLst>
          </p:cNvPr>
          <p:cNvSpPr/>
          <p:nvPr/>
        </p:nvSpPr>
        <p:spPr>
          <a:xfrm>
            <a:off x="6645995" y="1426636"/>
            <a:ext cx="214535" cy="1145114"/>
          </a:xfrm>
          <a:prstGeom prst="rightArrow">
            <a:avLst/>
          </a:prstGeom>
        </p:spPr>
        <p:style>
          <a:lnRef idx="3">
            <a:schemeClr val="lt1"/>
          </a:lnRef>
          <a:fillRef idx="1">
            <a:schemeClr val="accent6"/>
          </a:fillRef>
          <a:effectRef idx="1">
            <a:schemeClr val="accent6"/>
          </a:effectRef>
          <a:fontRef idx="minor">
            <a:schemeClr val="lt1"/>
          </a:fontRef>
        </p:style>
        <p:txBody>
          <a:bodyPr rtlCol="0" anchor="ctr"/>
          <a:lstStyle/>
          <a:p>
            <a:pPr algn="ctr"/>
            <a:endParaRPr kumimoji="1" lang="ja-JP" altLang="en-US" sz="1350"/>
          </a:p>
        </p:txBody>
      </p:sp>
      <p:sp>
        <p:nvSpPr>
          <p:cNvPr id="28" name="矢印: 上 27">
            <a:extLst>
              <a:ext uri="{FF2B5EF4-FFF2-40B4-BE49-F238E27FC236}">
                <a16:creationId xmlns:a16="http://schemas.microsoft.com/office/drawing/2014/main" id="{0A0BD347-E46E-4432-9548-C13145325A8A}"/>
              </a:ext>
            </a:extLst>
          </p:cNvPr>
          <p:cNvSpPr/>
          <p:nvPr/>
        </p:nvSpPr>
        <p:spPr>
          <a:xfrm>
            <a:off x="5181495" y="2695575"/>
            <a:ext cx="428730" cy="426512"/>
          </a:xfrm>
          <a:prstGeom prst="upArrow">
            <a:avLst/>
          </a:prstGeom>
        </p:spPr>
        <p:style>
          <a:lnRef idx="3">
            <a:schemeClr val="lt1"/>
          </a:lnRef>
          <a:fillRef idx="1">
            <a:schemeClr val="accent6"/>
          </a:fillRef>
          <a:effectRef idx="1">
            <a:schemeClr val="accent6"/>
          </a:effectRef>
          <a:fontRef idx="minor">
            <a:schemeClr val="lt1"/>
          </a:fontRef>
        </p:style>
        <p:txBody>
          <a:bodyPr rtlCol="0" anchor="ctr"/>
          <a:lstStyle/>
          <a:p>
            <a:pPr algn="ctr"/>
            <a:endParaRPr kumimoji="1" lang="ja-JP" altLang="en-US" sz="1350"/>
          </a:p>
        </p:txBody>
      </p:sp>
      <p:sp>
        <p:nvSpPr>
          <p:cNvPr id="29" name="矢印: 上 28">
            <a:extLst>
              <a:ext uri="{FF2B5EF4-FFF2-40B4-BE49-F238E27FC236}">
                <a16:creationId xmlns:a16="http://schemas.microsoft.com/office/drawing/2014/main" id="{B387EC78-F6A8-4448-9484-B435333AE925}"/>
              </a:ext>
            </a:extLst>
          </p:cNvPr>
          <p:cNvSpPr/>
          <p:nvPr/>
        </p:nvSpPr>
        <p:spPr>
          <a:xfrm rot="10800000">
            <a:off x="5632081" y="2720221"/>
            <a:ext cx="428730" cy="426512"/>
          </a:xfrm>
          <a:prstGeom prst="upArrow">
            <a:avLst/>
          </a:prstGeom>
        </p:spPr>
        <p:style>
          <a:lnRef idx="3">
            <a:schemeClr val="lt1"/>
          </a:lnRef>
          <a:fillRef idx="1">
            <a:schemeClr val="accent6"/>
          </a:fillRef>
          <a:effectRef idx="1">
            <a:schemeClr val="accent6"/>
          </a:effectRef>
          <a:fontRef idx="minor">
            <a:schemeClr val="lt1"/>
          </a:fontRef>
        </p:style>
        <p:txBody>
          <a:bodyPr rtlCol="0" anchor="ctr"/>
          <a:lstStyle/>
          <a:p>
            <a:pPr algn="ctr"/>
            <a:endParaRPr kumimoji="1" lang="ja-JP" altLang="en-US" sz="1350"/>
          </a:p>
        </p:txBody>
      </p:sp>
      <p:sp>
        <p:nvSpPr>
          <p:cNvPr id="30" name="矢印: 上 29">
            <a:extLst>
              <a:ext uri="{FF2B5EF4-FFF2-40B4-BE49-F238E27FC236}">
                <a16:creationId xmlns:a16="http://schemas.microsoft.com/office/drawing/2014/main" id="{AB56A043-7523-4B48-A215-7516807205B9}"/>
              </a:ext>
            </a:extLst>
          </p:cNvPr>
          <p:cNvSpPr/>
          <p:nvPr/>
        </p:nvSpPr>
        <p:spPr>
          <a:xfrm>
            <a:off x="3362221" y="2702986"/>
            <a:ext cx="428730" cy="426512"/>
          </a:xfrm>
          <a:prstGeom prst="upArrow">
            <a:avLst/>
          </a:prstGeom>
        </p:spPr>
        <p:style>
          <a:lnRef idx="3">
            <a:schemeClr val="lt1"/>
          </a:lnRef>
          <a:fillRef idx="1">
            <a:schemeClr val="accent6"/>
          </a:fillRef>
          <a:effectRef idx="1">
            <a:schemeClr val="accent6"/>
          </a:effectRef>
          <a:fontRef idx="minor">
            <a:schemeClr val="lt1"/>
          </a:fontRef>
        </p:style>
        <p:txBody>
          <a:bodyPr rtlCol="0" anchor="ctr"/>
          <a:lstStyle/>
          <a:p>
            <a:pPr algn="ctr"/>
            <a:endParaRPr kumimoji="1" lang="ja-JP" altLang="en-US" sz="1350"/>
          </a:p>
        </p:txBody>
      </p:sp>
    </p:spTree>
    <p:extLst>
      <p:ext uri="{BB962C8B-B14F-4D97-AF65-F5344CB8AC3E}">
        <p14:creationId xmlns:p14="http://schemas.microsoft.com/office/powerpoint/2010/main" val="60469690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a:extLst>
              <a:ext uri="{FF2B5EF4-FFF2-40B4-BE49-F238E27FC236}">
                <a16:creationId xmlns:a16="http://schemas.microsoft.com/office/drawing/2014/main" id="{9E5470D7-A90A-4BA9-9965-01DE797237C7}"/>
              </a:ext>
            </a:extLst>
          </p:cNvPr>
          <p:cNvSpPr/>
          <p:nvPr/>
        </p:nvSpPr>
        <p:spPr>
          <a:xfrm>
            <a:off x="401477" y="1426636"/>
            <a:ext cx="1727584" cy="1145114"/>
          </a:xfrm>
          <a:prstGeom prst="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100" b="1" dirty="0"/>
              <a:t>①立ち上げ</a:t>
            </a:r>
          </a:p>
        </p:txBody>
      </p:sp>
      <p:sp>
        <p:nvSpPr>
          <p:cNvPr id="18" name="正方形/長方形 17">
            <a:extLst>
              <a:ext uri="{FF2B5EF4-FFF2-40B4-BE49-F238E27FC236}">
                <a16:creationId xmlns:a16="http://schemas.microsoft.com/office/drawing/2014/main" id="{8D4FB86E-BD43-4B11-8DE0-73F06138177F}"/>
              </a:ext>
            </a:extLst>
          </p:cNvPr>
          <p:cNvSpPr/>
          <p:nvPr/>
        </p:nvSpPr>
        <p:spPr>
          <a:xfrm>
            <a:off x="401477" y="388426"/>
            <a:ext cx="7582590" cy="461665"/>
          </a:xfrm>
          <a:prstGeom prst="rect">
            <a:avLst/>
          </a:prstGeom>
        </p:spPr>
        <p:txBody>
          <a:bodyPr wrap="square">
            <a:spAutoFit/>
          </a:bodyPr>
          <a:lstStyle/>
          <a:p>
            <a:r>
              <a:rPr lang="ja-JP" altLang="en-US" sz="2400" b="1" dirty="0"/>
              <a:t>プロジェクトの５つのプロセス（段階）　</a:t>
            </a:r>
            <a:endParaRPr lang="en-US" altLang="ja-JP" sz="2400" b="1" dirty="0"/>
          </a:p>
        </p:txBody>
      </p:sp>
      <p:sp>
        <p:nvSpPr>
          <p:cNvPr id="20" name="正方形/長方形 19">
            <a:extLst>
              <a:ext uri="{FF2B5EF4-FFF2-40B4-BE49-F238E27FC236}">
                <a16:creationId xmlns:a16="http://schemas.microsoft.com/office/drawing/2014/main" id="{839197F0-149D-4E34-BF30-33C64854163B}"/>
              </a:ext>
            </a:extLst>
          </p:cNvPr>
          <p:cNvSpPr/>
          <p:nvPr/>
        </p:nvSpPr>
        <p:spPr>
          <a:xfrm>
            <a:off x="2627017" y="1426636"/>
            <a:ext cx="1727584" cy="1145114"/>
          </a:xfrm>
          <a:prstGeom prst="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100" dirty="0"/>
              <a:t>②計画</a:t>
            </a:r>
            <a:endParaRPr kumimoji="1" lang="ja-JP" altLang="en-US" sz="2100" dirty="0"/>
          </a:p>
        </p:txBody>
      </p:sp>
      <p:sp>
        <p:nvSpPr>
          <p:cNvPr id="21" name="正方形/長方形 20">
            <a:extLst>
              <a:ext uri="{FF2B5EF4-FFF2-40B4-BE49-F238E27FC236}">
                <a16:creationId xmlns:a16="http://schemas.microsoft.com/office/drawing/2014/main" id="{3E5CBDCE-3AC9-4470-A913-477B3E86CC55}"/>
              </a:ext>
            </a:extLst>
          </p:cNvPr>
          <p:cNvSpPr/>
          <p:nvPr/>
        </p:nvSpPr>
        <p:spPr>
          <a:xfrm>
            <a:off x="4768290" y="1426636"/>
            <a:ext cx="1727584" cy="1145114"/>
          </a:xfrm>
          <a:prstGeom prst="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100" dirty="0"/>
              <a:t>③実行</a:t>
            </a:r>
          </a:p>
        </p:txBody>
      </p:sp>
      <p:sp>
        <p:nvSpPr>
          <p:cNvPr id="22" name="正方形/長方形 21">
            <a:extLst>
              <a:ext uri="{FF2B5EF4-FFF2-40B4-BE49-F238E27FC236}">
                <a16:creationId xmlns:a16="http://schemas.microsoft.com/office/drawing/2014/main" id="{4DD6639B-9273-4C1D-A5FF-D04A12C8C850}"/>
              </a:ext>
            </a:extLst>
          </p:cNvPr>
          <p:cNvSpPr/>
          <p:nvPr/>
        </p:nvSpPr>
        <p:spPr>
          <a:xfrm>
            <a:off x="3254434" y="3220672"/>
            <a:ext cx="2849665" cy="1145114"/>
          </a:xfrm>
          <a:prstGeom prst="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100" dirty="0"/>
              <a:t>④監視・</a:t>
            </a:r>
            <a:endParaRPr lang="en-US" altLang="ja-JP" sz="2100" dirty="0"/>
          </a:p>
          <a:p>
            <a:pPr algn="ctr"/>
            <a:r>
              <a:rPr kumimoji="1" lang="ja-JP" altLang="en-US" sz="2100" dirty="0"/>
              <a:t>コントロール</a:t>
            </a:r>
          </a:p>
        </p:txBody>
      </p:sp>
      <p:sp>
        <p:nvSpPr>
          <p:cNvPr id="24" name="正方形/長方形 23">
            <a:extLst>
              <a:ext uri="{FF2B5EF4-FFF2-40B4-BE49-F238E27FC236}">
                <a16:creationId xmlns:a16="http://schemas.microsoft.com/office/drawing/2014/main" id="{AE985618-8F88-4CF8-A636-B9B6470C94D9}"/>
              </a:ext>
            </a:extLst>
          </p:cNvPr>
          <p:cNvSpPr/>
          <p:nvPr/>
        </p:nvSpPr>
        <p:spPr>
          <a:xfrm>
            <a:off x="6993829" y="1426636"/>
            <a:ext cx="1727584" cy="1145114"/>
          </a:xfrm>
          <a:prstGeom prst="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100" dirty="0"/>
              <a:t>⑤終結</a:t>
            </a:r>
            <a:endParaRPr kumimoji="1" lang="ja-JP" altLang="en-US" sz="2100" dirty="0"/>
          </a:p>
        </p:txBody>
      </p:sp>
      <p:sp>
        <p:nvSpPr>
          <p:cNvPr id="25" name="矢印: 右 24">
            <a:extLst>
              <a:ext uri="{FF2B5EF4-FFF2-40B4-BE49-F238E27FC236}">
                <a16:creationId xmlns:a16="http://schemas.microsoft.com/office/drawing/2014/main" id="{6DC3A693-A759-4410-99DB-EAA8173CC723}"/>
              </a:ext>
            </a:extLst>
          </p:cNvPr>
          <p:cNvSpPr/>
          <p:nvPr/>
        </p:nvSpPr>
        <p:spPr>
          <a:xfrm>
            <a:off x="2263159" y="1475929"/>
            <a:ext cx="214535" cy="1145114"/>
          </a:xfrm>
          <a:prstGeom prst="rightArrow">
            <a:avLst/>
          </a:prstGeom>
        </p:spPr>
        <p:style>
          <a:lnRef idx="3">
            <a:schemeClr val="lt1"/>
          </a:lnRef>
          <a:fillRef idx="1">
            <a:schemeClr val="accent6"/>
          </a:fillRef>
          <a:effectRef idx="1">
            <a:schemeClr val="accent6"/>
          </a:effectRef>
          <a:fontRef idx="minor">
            <a:schemeClr val="lt1"/>
          </a:fontRef>
        </p:style>
        <p:txBody>
          <a:bodyPr rtlCol="0" anchor="ctr"/>
          <a:lstStyle/>
          <a:p>
            <a:pPr algn="ctr"/>
            <a:endParaRPr kumimoji="1" lang="ja-JP" altLang="en-US" sz="1350"/>
          </a:p>
        </p:txBody>
      </p:sp>
      <p:sp>
        <p:nvSpPr>
          <p:cNvPr id="26" name="矢印: 右 25">
            <a:extLst>
              <a:ext uri="{FF2B5EF4-FFF2-40B4-BE49-F238E27FC236}">
                <a16:creationId xmlns:a16="http://schemas.microsoft.com/office/drawing/2014/main" id="{21CBB986-F63A-4B3A-B797-4A835178166D}"/>
              </a:ext>
            </a:extLst>
          </p:cNvPr>
          <p:cNvSpPr/>
          <p:nvPr/>
        </p:nvSpPr>
        <p:spPr>
          <a:xfrm>
            <a:off x="4464732" y="1475929"/>
            <a:ext cx="214535" cy="1145114"/>
          </a:xfrm>
          <a:prstGeom prst="rightArrow">
            <a:avLst/>
          </a:prstGeom>
        </p:spPr>
        <p:style>
          <a:lnRef idx="3">
            <a:schemeClr val="lt1"/>
          </a:lnRef>
          <a:fillRef idx="1">
            <a:schemeClr val="accent6"/>
          </a:fillRef>
          <a:effectRef idx="1">
            <a:schemeClr val="accent6"/>
          </a:effectRef>
          <a:fontRef idx="minor">
            <a:schemeClr val="lt1"/>
          </a:fontRef>
        </p:style>
        <p:txBody>
          <a:bodyPr rtlCol="0" anchor="ctr"/>
          <a:lstStyle/>
          <a:p>
            <a:pPr algn="ctr"/>
            <a:endParaRPr kumimoji="1" lang="ja-JP" altLang="en-US" sz="1350"/>
          </a:p>
        </p:txBody>
      </p:sp>
      <p:sp>
        <p:nvSpPr>
          <p:cNvPr id="27" name="矢印: 右 26">
            <a:extLst>
              <a:ext uri="{FF2B5EF4-FFF2-40B4-BE49-F238E27FC236}">
                <a16:creationId xmlns:a16="http://schemas.microsoft.com/office/drawing/2014/main" id="{7B57C18D-8EA8-4664-97EC-8AAB245CC8EB}"/>
              </a:ext>
            </a:extLst>
          </p:cNvPr>
          <p:cNvSpPr/>
          <p:nvPr/>
        </p:nvSpPr>
        <p:spPr>
          <a:xfrm>
            <a:off x="6645995" y="1426636"/>
            <a:ext cx="214535" cy="1145114"/>
          </a:xfrm>
          <a:prstGeom prst="rightArrow">
            <a:avLst/>
          </a:prstGeom>
        </p:spPr>
        <p:style>
          <a:lnRef idx="3">
            <a:schemeClr val="lt1"/>
          </a:lnRef>
          <a:fillRef idx="1">
            <a:schemeClr val="accent6"/>
          </a:fillRef>
          <a:effectRef idx="1">
            <a:schemeClr val="accent6"/>
          </a:effectRef>
          <a:fontRef idx="minor">
            <a:schemeClr val="lt1"/>
          </a:fontRef>
        </p:style>
        <p:txBody>
          <a:bodyPr rtlCol="0" anchor="ctr"/>
          <a:lstStyle/>
          <a:p>
            <a:pPr algn="ctr"/>
            <a:endParaRPr kumimoji="1" lang="ja-JP" altLang="en-US" sz="1350"/>
          </a:p>
        </p:txBody>
      </p:sp>
      <p:sp>
        <p:nvSpPr>
          <p:cNvPr id="28" name="矢印: 上 27">
            <a:extLst>
              <a:ext uri="{FF2B5EF4-FFF2-40B4-BE49-F238E27FC236}">
                <a16:creationId xmlns:a16="http://schemas.microsoft.com/office/drawing/2014/main" id="{0A0BD347-E46E-4432-9548-C13145325A8A}"/>
              </a:ext>
            </a:extLst>
          </p:cNvPr>
          <p:cNvSpPr/>
          <p:nvPr/>
        </p:nvSpPr>
        <p:spPr>
          <a:xfrm>
            <a:off x="5181495" y="2695575"/>
            <a:ext cx="428730" cy="426512"/>
          </a:xfrm>
          <a:prstGeom prst="upArrow">
            <a:avLst/>
          </a:prstGeom>
        </p:spPr>
        <p:style>
          <a:lnRef idx="3">
            <a:schemeClr val="lt1"/>
          </a:lnRef>
          <a:fillRef idx="1">
            <a:schemeClr val="accent6"/>
          </a:fillRef>
          <a:effectRef idx="1">
            <a:schemeClr val="accent6"/>
          </a:effectRef>
          <a:fontRef idx="minor">
            <a:schemeClr val="lt1"/>
          </a:fontRef>
        </p:style>
        <p:txBody>
          <a:bodyPr rtlCol="0" anchor="ctr"/>
          <a:lstStyle/>
          <a:p>
            <a:pPr algn="ctr"/>
            <a:endParaRPr kumimoji="1" lang="ja-JP" altLang="en-US" sz="1350"/>
          </a:p>
        </p:txBody>
      </p:sp>
      <p:sp>
        <p:nvSpPr>
          <p:cNvPr id="29" name="矢印: 上 28">
            <a:extLst>
              <a:ext uri="{FF2B5EF4-FFF2-40B4-BE49-F238E27FC236}">
                <a16:creationId xmlns:a16="http://schemas.microsoft.com/office/drawing/2014/main" id="{B387EC78-F6A8-4448-9484-B435333AE925}"/>
              </a:ext>
            </a:extLst>
          </p:cNvPr>
          <p:cNvSpPr/>
          <p:nvPr/>
        </p:nvSpPr>
        <p:spPr>
          <a:xfrm rot="10800000">
            <a:off x="5632081" y="2720221"/>
            <a:ext cx="428730" cy="426512"/>
          </a:xfrm>
          <a:prstGeom prst="upArrow">
            <a:avLst/>
          </a:prstGeom>
        </p:spPr>
        <p:style>
          <a:lnRef idx="3">
            <a:schemeClr val="lt1"/>
          </a:lnRef>
          <a:fillRef idx="1">
            <a:schemeClr val="accent6"/>
          </a:fillRef>
          <a:effectRef idx="1">
            <a:schemeClr val="accent6"/>
          </a:effectRef>
          <a:fontRef idx="minor">
            <a:schemeClr val="lt1"/>
          </a:fontRef>
        </p:style>
        <p:txBody>
          <a:bodyPr rtlCol="0" anchor="ctr"/>
          <a:lstStyle/>
          <a:p>
            <a:pPr algn="ctr"/>
            <a:endParaRPr kumimoji="1" lang="ja-JP" altLang="en-US" sz="1350"/>
          </a:p>
        </p:txBody>
      </p:sp>
      <p:sp>
        <p:nvSpPr>
          <p:cNvPr id="30" name="矢印: 上 29">
            <a:extLst>
              <a:ext uri="{FF2B5EF4-FFF2-40B4-BE49-F238E27FC236}">
                <a16:creationId xmlns:a16="http://schemas.microsoft.com/office/drawing/2014/main" id="{AB56A043-7523-4B48-A215-7516807205B9}"/>
              </a:ext>
            </a:extLst>
          </p:cNvPr>
          <p:cNvSpPr/>
          <p:nvPr/>
        </p:nvSpPr>
        <p:spPr>
          <a:xfrm>
            <a:off x="3362221" y="2702986"/>
            <a:ext cx="428730" cy="426512"/>
          </a:xfrm>
          <a:prstGeom prst="upArrow">
            <a:avLst/>
          </a:prstGeom>
        </p:spPr>
        <p:style>
          <a:lnRef idx="3">
            <a:schemeClr val="lt1"/>
          </a:lnRef>
          <a:fillRef idx="1">
            <a:schemeClr val="accent6"/>
          </a:fillRef>
          <a:effectRef idx="1">
            <a:schemeClr val="accent6"/>
          </a:effectRef>
          <a:fontRef idx="minor">
            <a:schemeClr val="lt1"/>
          </a:fontRef>
        </p:style>
        <p:txBody>
          <a:bodyPr rtlCol="0" anchor="ctr"/>
          <a:lstStyle/>
          <a:p>
            <a:pPr algn="ctr"/>
            <a:endParaRPr kumimoji="1" lang="ja-JP" altLang="en-US" sz="1350"/>
          </a:p>
        </p:txBody>
      </p:sp>
      <p:sp>
        <p:nvSpPr>
          <p:cNvPr id="2" name="正方形/長方形 1">
            <a:extLst>
              <a:ext uri="{FF2B5EF4-FFF2-40B4-BE49-F238E27FC236}">
                <a16:creationId xmlns:a16="http://schemas.microsoft.com/office/drawing/2014/main" id="{E66B809A-60E8-4B89-859F-0DD496019245}"/>
              </a:ext>
            </a:extLst>
          </p:cNvPr>
          <p:cNvSpPr/>
          <p:nvPr/>
        </p:nvSpPr>
        <p:spPr>
          <a:xfrm>
            <a:off x="2191285" y="906974"/>
            <a:ext cx="6881590" cy="3848100"/>
          </a:xfrm>
          <a:prstGeom prst="rect">
            <a:avLst/>
          </a:pr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350"/>
          </a:p>
        </p:txBody>
      </p:sp>
      <p:sp>
        <p:nvSpPr>
          <p:cNvPr id="5" name="吹き出し: 角を丸めた四角形 4">
            <a:extLst>
              <a:ext uri="{FF2B5EF4-FFF2-40B4-BE49-F238E27FC236}">
                <a16:creationId xmlns:a16="http://schemas.microsoft.com/office/drawing/2014/main" id="{71E51D7E-CAC8-41DE-B746-46106E690D52}"/>
              </a:ext>
            </a:extLst>
          </p:cNvPr>
          <p:cNvSpPr/>
          <p:nvPr/>
        </p:nvSpPr>
        <p:spPr>
          <a:xfrm>
            <a:off x="3536254" y="1181100"/>
            <a:ext cx="3457575" cy="3184686"/>
          </a:xfrm>
          <a:prstGeom prst="wedgeRoundRectCallout">
            <a:avLst>
              <a:gd name="adj1" fmla="val -84469"/>
              <a:gd name="adj2" fmla="val -21000"/>
              <a:gd name="adj3" fmla="val 16667"/>
            </a:avLst>
          </a:prstGeom>
        </p:spPr>
        <p:style>
          <a:lnRef idx="1">
            <a:schemeClr val="accent2"/>
          </a:lnRef>
          <a:fillRef idx="2">
            <a:schemeClr val="accent2"/>
          </a:fillRef>
          <a:effectRef idx="1">
            <a:schemeClr val="accent2"/>
          </a:effectRef>
          <a:fontRef idx="minor">
            <a:schemeClr val="dk1"/>
          </a:fontRef>
        </p:style>
        <p:txBody>
          <a:bodyPr rtlCol="0" anchor="ctr"/>
          <a:lstStyle/>
          <a:p>
            <a:r>
              <a:rPr lang="ja-JP" altLang="en-US" sz="2100" dirty="0"/>
              <a:t>プロジェクトの</a:t>
            </a:r>
          </a:p>
          <a:p>
            <a:r>
              <a:rPr lang="ja-JP" altLang="en-US" sz="2100" b="1" dirty="0"/>
              <a:t>目的、目標、予算、成果を定義</a:t>
            </a:r>
            <a:r>
              <a:rPr lang="ja-JP" altLang="en-US" sz="2100" dirty="0"/>
              <a:t>し、</a:t>
            </a:r>
            <a:endParaRPr lang="en-US" altLang="ja-JP" sz="2100" dirty="0"/>
          </a:p>
          <a:p>
            <a:r>
              <a:rPr lang="ja-JP" altLang="en-US" sz="2100" b="1" dirty="0"/>
              <a:t>ステークホルダー</a:t>
            </a:r>
            <a:endParaRPr lang="en-US" altLang="ja-JP" sz="2100" b="1" dirty="0"/>
          </a:p>
          <a:p>
            <a:r>
              <a:rPr lang="ja-JP" altLang="en-US" sz="2100" b="1" dirty="0"/>
              <a:t>（</a:t>
            </a:r>
            <a:r>
              <a:rPr lang="en-US" altLang="ja-JP" sz="2100" b="1" dirty="0"/>
              <a:t>=</a:t>
            </a:r>
            <a:r>
              <a:rPr lang="ja-JP" altLang="en-US" sz="2100" b="1" dirty="0"/>
              <a:t>関係者）の特定</a:t>
            </a:r>
            <a:r>
              <a:rPr lang="ja-JP" altLang="en-US" sz="2100" dirty="0"/>
              <a:t>を行う</a:t>
            </a:r>
          </a:p>
        </p:txBody>
      </p:sp>
    </p:spTree>
    <p:extLst>
      <p:ext uri="{BB962C8B-B14F-4D97-AF65-F5344CB8AC3E}">
        <p14:creationId xmlns:p14="http://schemas.microsoft.com/office/powerpoint/2010/main" val="291838974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a:extLst>
              <a:ext uri="{FF2B5EF4-FFF2-40B4-BE49-F238E27FC236}">
                <a16:creationId xmlns:a16="http://schemas.microsoft.com/office/drawing/2014/main" id="{9E5470D7-A90A-4BA9-9965-01DE797237C7}"/>
              </a:ext>
            </a:extLst>
          </p:cNvPr>
          <p:cNvSpPr/>
          <p:nvPr/>
        </p:nvSpPr>
        <p:spPr>
          <a:xfrm>
            <a:off x="401477" y="1426636"/>
            <a:ext cx="1727584" cy="1145114"/>
          </a:xfrm>
          <a:prstGeom prst="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100" dirty="0"/>
              <a:t>①立ち上げ</a:t>
            </a:r>
          </a:p>
        </p:txBody>
      </p:sp>
      <p:sp>
        <p:nvSpPr>
          <p:cNvPr id="18" name="正方形/長方形 17">
            <a:extLst>
              <a:ext uri="{FF2B5EF4-FFF2-40B4-BE49-F238E27FC236}">
                <a16:creationId xmlns:a16="http://schemas.microsoft.com/office/drawing/2014/main" id="{8D4FB86E-BD43-4B11-8DE0-73F06138177F}"/>
              </a:ext>
            </a:extLst>
          </p:cNvPr>
          <p:cNvSpPr/>
          <p:nvPr/>
        </p:nvSpPr>
        <p:spPr>
          <a:xfrm>
            <a:off x="401477" y="388426"/>
            <a:ext cx="7582590" cy="461665"/>
          </a:xfrm>
          <a:prstGeom prst="rect">
            <a:avLst/>
          </a:prstGeom>
        </p:spPr>
        <p:txBody>
          <a:bodyPr wrap="square">
            <a:spAutoFit/>
          </a:bodyPr>
          <a:lstStyle/>
          <a:p>
            <a:r>
              <a:rPr lang="ja-JP" altLang="en-US" sz="2400" b="1" dirty="0"/>
              <a:t>プロジェクトの５つのプロセス（段階）　</a:t>
            </a:r>
            <a:endParaRPr lang="en-US" altLang="ja-JP" sz="2400" b="1" dirty="0"/>
          </a:p>
        </p:txBody>
      </p:sp>
      <p:sp>
        <p:nvSpPr>
          <p:cNvPr id="20" name="正方形/長方形 19">
            <a:extLst>
              <a:ext uri="{FF2B5EF4-FFF2-40B4-BE49-F238E27FC236}">
                <a16:creationId xmlns:a16="http://schemas.microsoft.com/office/drawing/2014/main" id="{839197F0-149D-4E34-BF30-33C64854163B}"/>
              </a:ext>
            </a:extLst>
          </p:cNvPr>
          <p:cNvSpPr/>
          <p:nvPr/>
        </p:nvSpPr>
        <p:spPr>
          <a:xfrm>
            <a:off x="2627017" y="1426636"/>
            <a:ext cx="1727584" cy="1145114"/>
          </a:xfrm>
          <a:prstGeom prst="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100" b="1" dirty="0"/>
              <a:t>②計画</a:t>
            </a:r>
            <a:endParaRPr kumimoji="1" lang="ja-JP" altLang="en-US" sz="2100" b="1" dirty="0"/>
          </a:p>
        </p:txBody>
      </p:sp>
      <p:sp>
        <p:nvSpPr>
          <p:cNvPr id="21" name="正方形/長方形 20">
            <a:extLst>
              <a:ext uri="{FF2B5EF4-FFF2-40B4-BE49-F238E27FC236}">
                <a16:creationId xmlns:a16="http://schemas.microsoft.com/office/drawing/2014/main" id="{3E5CBDCE-3AC9-4470-A913-477B3E86CC55}"/>
              </a:ext>
            </a:extLst>
          </p:cNvPr>
          <p:cNvSpPr/>
          <p:nvPr/>
        </p:nvSpPr>
        <p:spPr>
          <a:xfrm>
            <a:off x="4768290" y="1426636"/>
            <a:ext cx="1727584" cy="1145114"/>
          </a:xfrm>
          <a:prstGeom prst="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100" dirty="0"/>
              <a:t>③実行</a:t>
            </a:r>
          </a:p>
        </p:txBody>
      </p:sp>
      <p:sp>
        <p:nvSpPr>
          <p:cNvPr id="22" name="正方形/長方形 21">
            <a:extLst>
              <a:ext uri="{FF2B5EF4-FFF2-40B4-BE49-F238E27FC236}">
                <a16:creationId xmlns:a16="http://schemas.microsoft.com/office/drawing/2014/main" id="{4DD6639B-9273-4C1D-A5FF-D04A12C8C850}"/>
              </a:ext>
            </a:extLst>
          </p:cNvPr>
          <p:cNvSpPr/>
          <p:nvPr/>
        </p:nvSpPr>
        <p:spPr>
          <a:xfrm>
            <a:off x="3254434" y="3220672"/>
            <a:ext cx="2849665" cy="1145114"/>
          </a:xfrm>
          <a:prstGeom prst="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100" dirty="0"/>
              <a:t>④監視・</a:t>
            </a:r>
            <a:endParaRPr lang="en-US" altLang="ja-JP" sz="2100" dirty="0"/>
          </a:p>
          <a:p>
            <a:pPr algn="ctr"/>
            <a:r>
              <a:rPr kumimoji="1" lang="ja-JP" altLang="en-US" sz="2100" dirty="0"/>
              <a:t>コントロール</a:t>
            </a:r>
          </a:p>
        </p:txBody>
      </p:sp>
      <p:sp>
        <p:nvSpPr>
          <p:cNvPr id="24" name="正方形/長方形 23">
            <a:extLst>
              <a:ext uri="{FF2B5EF4-FFF2-40B4-BE49-F238E27FC236}">
                <a16:creationId xmlns:a16="http://schemas.microsoft.com/office/drawing/2014/main" id="{AE985618-8F88-4CF8-A636-B9B6470C94D9}"/>
              </a:ext>
            </a:extLst>
          </p:cNvPr>
          <p:cNvSpPr/>
          <p:nvPr/>
        </p:nvSpPr>
        <p:spPr>
          <a:xfrm>
            <a:off x="6993829" y="1426636"/>
            <a:ext cx="1727584" cy="1145114"/>
          </a:xfrm>
          <a:prstGeom prst="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100" dirty="0"/>
              <a:t>⑤終結</a:t>
            </a:r>
            <a:endParaRPr kumimoji="1" lang="ja-JP" altLang="en-US" sz="2100" dirty="0"/>
          </a:p>
        </p:txBody>
      </p:sp>
      <p:sp>
        <p:nvSpPr>
          <p:cNvPr id="25" name="矢印: 右 24">
            <a:extLst>
              <a:ext uri="{FF2B5EF4-FFF2-40B4-BE49-F238E27FC236}">
                <a16:creationId xmlns:a16="http://schemas.microsoft.com/office/drawing/2014/main" id="{6DC3A693-A759-4410-99DB-EAA8173CC723}"/>
              </a:ext>
            </a:extLst>
          </p:cNvPr>
          <p:cNvSpPr/>
          <p:nvPr/>
        </p:nvSpPr>
        <p:spPr>
          <a:xfrm>
            <a:off x="2263159" y="1475929"/>
            <a:ext cx="214535" cy="1145114"/>
          </a:xfrm>
          <a:prstGeom prst="rightArrow">
            <a:avLst/>
          </a:prstGeom>
        </p:spPr>
        <p:style>
          <a:lnRef idx="3">
            <a:schemeClr val="lt1"/>
          </a:lnRef>
          <a:fillRef idx="1">
            <a:schemeClr val="accent6"/>
          </a:fillRef>
          <a:effectRef idx="1">
            <a:schemeClr val="accent6"/>
          </a:effectRef>
          <a:fontRef idx="minor">
            <a:schemeClr val="lt1"/>
          </a:fontRef>
        </p:style>
        <p:txBody>
          <a:bodyPr rtlCol="0" anchor="ctr"/>
          <a:lstStyle/>
          <a:p>
            <a:pPr algn="ctr"/>
            <a:endParaRPr kumimoji="1" lang="ja-JP" altLang="en-US" sz="1350"/>
          </a:p>
        </p:txBody>
      </p:sp>
      <p:sp>
        <p:nvSpPr>
          <p:cNvPr id="26" name="矢印: 右 25">
            <a:extLst>
              <a:ext uri="{FF2B5EF4-FFF2-40B4-BE49-F238E27FC236}">
                <a16:creationId xmlns:a16="http://schemas.microsoft.com/office/drawing/2014/main" id="{21CBB986-F63A-4B3A-B797-4A835178166D}"/>
              </a:ext>
            </a:extLst>
          </p:cNvPr>
          <p:cNvSpPr/>
          <p:nvPr/>
        </p:nvSpPr>
        <p:spPr>
          <a:xfrm>
            <a:off x="4464732" y="1475929"/>
            <a:ext cx="214535" cy="1145114"/>
          </a:xfrm>
          <a:prstGeom prst="rightArrow">
            <a:avLst/>
          </a:prstGeom>
        </p:spPr>
        <p:style>
          <a:lnRef idx="3">
            <a:schemeClr val="lt1"/>
          </a:lnRef>
          <a:fillRef idx="1">
            <a:schemeClr val="accent6"/>
          </a:fillRef>
          <a:effectRef idx="1">
            <a:schemeClr val="accent6"/>
          </a:effectRef>
          <a:fontRef idx="minor">
            <a:schemeClr val="lt1"/>
          </a:fontRef>
        </p:style>
        <p:txBody>
          <a:bodyPr rtlCol="0" anchor="ctr"/>
          <a:lstStyle/>
          <a:p>
            <a:pPr algn="ctr"/>
            <a:endParaRPr kumimoji="1" lang="ja-JP" altLang="en-US" sz="1350"/>
          </a:p>
        </p:txBody>
      </p:sp>
      <p:sp>
        <p:nvSpPr>
          <p:cNvPr id="27" name="矢印: 右 26">
            <a:extLst>
              <a:ext uri="{FF2B5EF4-FFF2-40B4-BE49-F238E27FC236}">
                <a16:creationId xmlns:a16="http://schemas.microsoft.com/office/drawing/2014/main" id="{7B57C18D-8EA8-4664-97EC-8AAB245CC8EB}"/>
              </a:ext>
            </a:extLst>
          </p:cNvPr>
          <p:cNvSpPr/>
          <p:nvPr/>
        </p:nvSpPr>
        <p:spPr>
          <a:xfrm>
            <a:off x="6645995" y="1426636"/>
            <a:ext cx="214535" cy="1145114"/>
          </a:xfrm>
          <a:prstGeom prst="rightArrow">
            <a:avLst/>
          </a:prstGeom>
        </p:spPr>
        <p:style>
          <a:lnRef idx="3">
            <a:schemeClr val="lt1"/>
          </a:lnRef>
          <a:fillRef idx="1">
            <a:schemeClr val="accent6"/>
          </a:fillRef>
          <a:effectRef idx="1">
            <a:schemeClr val="accent6"/>
          </a:effectRef>
          <a:fontRef idx="minor">
            <a:schemeClr val="lt1"/>
          </a:fontRef>
        </p:style>
        <p:txBody>
          <a:bodyPr rtlCol="0" anchor="ctr"/>
          <a:lstStyle/>
          <a:p>
            <a:pPr algn="ctr"/>
            <a:endParaRPr kumimoji="1" lang="ja-JP" altLang="en-US" sz="1350"/>
          </a:p>
        </p:txBody>
      </p:sp>
      <p:sp>
        <p:nvSpPr>
          <p:cNvPr id="28" name="矢印: 上 27">
            <a:extLst>
              <a:ext uri="{FF2B5EF4-FFF2-40B4-BE49-F238E27FC236}">
                <a16:creationId xmlns:a16="http://schemas.microsoft.com/office/drawing/2014/main" id="{0A0BD347-E46E-4432-9548-C13145325A8A}"/>
              </a:ext>
            </a:extLst>
          </p:cNvPr>
          <p:cNvSpPr/>
          <p:nvPr/>
        </p:nvSpPr>
        <p:spPr>
          <a:xfrm>
            <a:off x="5181495" y="2695575"/>
            <a:ext cx="428730" cy="426512"/>
          </a:xfrm>
          <a:prstGeom prst="upArrow">
            <a:avLst/>
          </a:prstGeom>
        </p:spPr>
        <p:style>
          <a:lnRef idx="3">
            <a:schemeClr val="lt1"/>
          </a:lnRef>
          <a:fillRef idx="1">
            <a:schemeClr val="accent6"/>
          </a:fillRef>
          <a:effectRef idx="1">
            <a:schemeClr val="accent6"/>
          </a:effectRef>
          <a:fontRef idx="minor">
            <a:schemeClr val="lt1"/>
          </a:fontRef>
        </p:style>
        <p:txBody>
          <a:bodyPr rtlCol="0" anchor="ctr"/>
          <a:lstStyle/>
          <a:p>
            <a:pPr algn="ctr"/>
            <a:endParaRPr kumimoji="1" lang="ja-JP" altLang="en-US" sz="1350"/>
          </a:p>
        </p:txBody>
      </p:sp>
      <p:sp>
        <p:nvSpPr>
          <p:cNvPr id="29" name="矢印: 上 28">
            <a:extLst>
              <a:ext uri="{FF2B5EF4-FFF2-40B4-BE49-F238E27FC236}">
                <a16:creationId xmlns:a16="http://schemas.microsoft.com/office/drawing/2014/main" id="{B387EC78-F6A8-4448-9484-B435333AE925}"/>
              </a:ext>
            </a:extLst>
          </p:cNvPr>
          <p:cNvSpPr/>
          <p:nvPr/>
        </p:nvSpPr>
        <p:spPr>
          <a:xfrm rot="10800000">
            <a:off x="5632081" y="2720221"/>
            <a:ext cx="428730" cy="426512"/>
          </a:xfrm>
          <a:prstGeom prst="upArrow">
            <a:avLst/>
          </a:prstGeom>
        </p:spPr>
        <p:style>
          <a:lnRef idx="3">
            <a:schemeClr val="lt1"/>
          </a:lnRef>
          <a:fillRef idx="1">
            <a:schemeClr val="accent6"/>
          </a:fillRef>
          <a:effectRef idx="1">
            <a:schemeClr val="accent6"/>
          </a:effectRef>
          <a:fontRef idx="minor">
            <a:schemeClr val="lt1"/>
          </a:fontRef>
        </p:style>
        <p:txBody>
          <a:bodyPr rtlCol="0" anchor="ctr"/>
          <a:lstStyle/>
          <a:p>
            <a:pPr algn="ctr"/>
            <a:endParaRPr kumimoji="1" lang="ja-JP" altLang="en-US" sz="1350"/>
          </a:p>
        </p:txBody>
      </p:sp>
      <p:sp>
        <p:nvSpPr>
          <p:cNvPr id="30" name="矢印: 上 29">
            <a:extLst>
              <a:ext uri="{FF2B5EF4-FFF2-40B4-BE49-F238E27FC236}">
                <a16:creationId xmlns:a16="http://schemas.microsoft.com/office/drawing/2014/main" id="{AB56A043-7523-4B48-A215-7516807205B9}"/>
              </a:ext>
            </a:extLst>
          </p:cNvPr>
          <p:cNvSpPr/>
          <p:nvPr/>
        </p:nvSpPr>
        <p:spPr>
          <a:xfrm>
            <a:off x="3362221" y="2702986"/>
            <a:ext cx="428730" cy="426512"/>
          </a:xfrm>
          <a:prstGeom prst="upArrow">
            <a:avLst/>
          </a:prstGeom>
        </p:spPr>
        <p:style>
          <a:lnRef idx="3">
            <a:schemeClr val="lt1"/>
          </a:lnRef>
          <a:fillRef idx="1">
            <a:schemeClr val="accent6"/>
          </a:fillRef>
          <a:effectRef idx="1">
            <a:schemeClr val="accent6"/>
          </a:effectRef>
          <a:fontRef idx="minor">
            <a:schemeClr val="lt1"/>
          </a:fontRef>
        </p:style>
        <p:txBody>
          <a:bodyPr rtlCol="0" anchor="ctr"/>
          <a:lstStyle/>
          <a:p>
            <a:pPr algn="ctr"/>
            <a:endParaRPr kumimoji="1" lang="ja-JP" altLang="en-US" sz="1350"/>
          </a:p>
        </p:txBody>
      </p:sp>
      <p:sp>
        <p:nvSpPr>
          <p:cNvPr id="14" name="正方形/長方形 13">
            <a:extLst>
              <a:ext uri="{FF2B5EF4-FFF2-40B4-BE49-F238E27FC236}">
                <a16:creationId xmlns:a16="http://schemas.microsoft.com/office/drawing/2014/main" id="{8D93C818-0277-4B55-B40C-009967D22E3E}"/>
              </a:ext>
            </a:extLst>
          </p:cNvPr>
          <p:cNvSpPr/>
          <p:nvPr/>
        </p:nvSpPr>
        <p:spPr>
          <a:xfrm>
            <a:off x="4464732" y="906975"/>
            <a:ext cx="4608143" cy="2239759"/>
          </a:xfrm>
          <a:prstGeom prst="rect">
            <a:avLst/>
          </a:pr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350"/>
          </a:p>
        </p:txBody>
      </p:sp>
      <p:sp>
        <p:nvSpPr>
          <p:cNvPr id="15" name="正方形/長方形 14">
            <a:extLst>
              <a:ext uri="{FF2B5EF4-FFF2-40B4-BE49-F238E27FC236}">
                <a16:creationId xmlns:a16="http://schemas.microsoft.com/office/drawing/2014/main" id="{D6A0BF87-AD62-427A-801C-7F944776A1AB}"/>
              </a:ext>
            </a:extLst>
          </p:cNvPr>
          <p:cNvSpPr/>
          <p:nvPr/>
        </p:nvSpPr>
        <p:spPr>
          <a:xfrm>
            <a:off x="2163571" y="2695575"/>
            <a:ext cx="4608143" cy="2239759"/>
          </a:xfrm>
          <a:prstGeom prst="rect">
            <a:avLst/>
          </a:pr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350"/>
          </a:p>
        </p:txBody>
      </p:sp>
      <p:sp>
        <p:nvSpPr>
          <p:cNvPr id="16" name="正方形/長方形 15">
            <a:extLst>
              <a:ext uri="{FF2B5EF4-FFF2-40B4-BE49-F238E27FC236}">
                <a16:creationId xmlns:a16="http://schemas.microsoft.com/office/drawing/2014/main" id="{B82E8A29-BCC9-4912-938E-56E4D7853D1F}"/>
              </a:ext>
            </a:extLst>
          </p:cNvPr>
          <p:cNvSpPr/>
          <p:nvPr/>
        </p:nvSpPr>
        <p:spPr>
          <a:xfrm>
            <a:off x="369658" y="1133475"/>
            <a:ext cx="2173873" cy="2239759"/>
          </a:xfrm>
          <a:prstGeom prst="rect">
            <a:avLst/>
          </a:pr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350"/>
          </a:p>
        </p:txBody>
      </p:sp>
      <p:sp>
        <p:nvSpPr>
          <p:cNvPr id="17" name="吹き出し: 角を丸めた四角形 16">
            <a:extLst>
              <a:ext uri="{FF2B5EF4-FFF2-40B4-BE49-F238E27FC236}">
                <a16:creationId xmlns:a16="http://schemas.microsoft.com/office/drawing/2014/main" id="{6D0B7F7A-A7A7-4DF1-B998-A02B2A9C3C66}"/>
              </a:ext>
            </a:extLst>
          </p:cNvPr>
          <p:cNvSpPr/>
          <p:nvPr/>
        </p:nvSpPr>
        <p:spPr>
          <a:xfrm>
            <a:off x="5610225" y="1103232"/>
            <a:ext cx="3457575" cy="3184686"/>
          </a:xfrm>
          <a:prstGeom prst="wedgeRoundRectCallout">
            <a:avLst>
              <a:gd name="adj1" fmla="val -84469"/>
              <a:gd name="adj2" fmla="val -21000"/>
              <a:gd name="adj3" fmla="val 16667"/>
            </a:avLst>
          </a:prstGeom>
        </p:spPr>
        <p:style>
          <a:lnRef idx="1">
            <a:schemeClr val="accent2"/>
          </a:lnRef>
          <a:fillRef idx="2">
            <a:schemeClr val="accent2"/>
          </a:fillRef>
          <a:effectRef idx="1">
            <a:schemeClr val="accent2"/>
          </a:effectRef>
          <a:fontRef idx="minor">
            <a:schemeClr val="dk1"/>
          </a:fontRef>
        </p:style>
        <p:txBody>
          <a:bodyPr rtlCol="0" anchor="ctr"/>
          <a:lstStyle/>
          <a:p>
            <a:r>
              <a:rPr lang="ja-JP" altLang="en-US" sz="2100" b="1" dirty="0"/>
              <a:t>具体的な作業計画を立案</a:t>
            </a:r>
            <a:r>
              <a:rPr lang="ja-JP" altLang="en-US" sz="2100" dirty="0"/>
              <a:t>する</a:t>
            </a:r>
            <a:endParaRPr lang="en-US" altLang="ja-JP" sz="2100" dirty="0"/>
          </a:p>
          <a:p>
            <a:r>
              <a:rPr lang="ja-JP" altLang="en-US" sz="2100" dirty="0"/>
              <a:t>・スコープ（</a:t>
            </a:r>
            <a:r>
              <a:rPr lang="ja-JP" altLang="en-US" sz="2100" b="1" dirty="0"/>
              <a:t>作業範囲</a:t>
            </a:r>
            <a:r>
              <a:rPr lang="ja-JP" altLang="en-US" sz="2100" dirty="0"/>
              <a:t>）　</a:t>
            </a:r>
            <a:endParaRPr lang="en-US" altLang="ja-JP" sz="2100" dirty="0"/>
          </a:p>
          <a:p>
            <a:r>
              <a:rPr lang="ja-JP" altLang="en-US" sz="2100" dirty="0"/>
              <a:t>　の洗い出し</a:t>
            </a:r>
            <a:endParaRPr lang="en-US" altLang="ja-JP" sz="2100" dirty="0"/>
          </a:p>
          <a:p>
            <a:r>
              <a:rPr lang="ja-JP" altLang="en-US" sz="2100" dirty="0"/>
              <a:t>・実行すべきタスク</a:t>
            </a:r>
            <a:endParaRPr lang="en-US" altLang="ja-JP" sz="2100" dirty="0"/>
          </a:p>
          <a:p>
            <a:r>
              <a:rPr lang="ja-JP" altLang="en-US" sz="2100" dirty="0"/>
              <a:t>（</a:t>
            </a:r>
            <a:r>
              <a:rPr lang="ja-JP" altLang="en-US" sz="2100" b="1" dirty="0"/>
              <a:t>作業</a:t>
            </a:r>
            <a:r>
              <a:rPr lang="ja-JP" altLang="en-US" sz="2100" dirty="0"/>
              <a:t>）や</a:t>
            </a:r>
            <a:r>
              <a:rPr lang="ja-JP" altLang="en-US" sz="2100" b="1" dirty="0"/>
              <a:t>要員</a:t>
            </a:r>
            <a:r>
              <a:rPr lang="ja-JP" altLang="en-US" sz="2100" dirty="0"/>
              <a:t>を明確化</a:t>
            </a:r>
          </a:p>
        </p:txBody>
      </p:sp>
    </p:spTree>
    <p:extLst>
      <p:ext uri="{BB962C8B-B14F-4D97-AF65-F5344CB8AC3E}">
        <p14:creationId xmlns:p14="http://schemas.microsoft.com/office/powerpoint/2010/main" val="315279659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a:extLst>
              <a:ext uri="{FF2B5EF4-FFF2-40B4-BE49-F238E27FC236}">
                <a16:creationId xmlns:a16="http://schemas.microsoft.com/office/drawing/2014/main" id="{9E5470D7-A90A-4BA9-9965-01DE797237C7}"/>
              </a:ext>
            </a:extLst>
          </p:cNvPr>
          <p:cNvSpPr/>
          <p:nvPr/>
        </p:nvSpPr>
        <p:spPr>
          <a:xfrm>
            <a:off x="401477" y="1426636"/>
            <a:ext cx="1727584" cy="1145114"/>
          </a:xfrm>
          <a:prstGeom prst="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100" dirty="0"/>
              <a:t>①立ち上げ</a:t>
            </a:r>
          </a:p>
        </p:txBody>
      </p:sp>
      <p:sp>
        <p:nvSpPr>
          <p:cNvPr id="18" name="正方形/長方形 17">
            <a:extLst>
              <a:ext uri="{FF2B5EF4-FFF2-40B4-BE49-F238E27FC236}">
                <a16:creationId xmlns:a16="http://schemas.microsoft.com/office/drawing/2014/main" id="{8D4FB86E-BD43-4B11-8DE0-73F06138177F}"/>
              </a:ext>
            </a:extLst>
          </p:cNvPr>
          <p:cNvSpPr/>
          <p:nvPr/>
        </p:nvSpPr>
        <p:spPr>
          <a:xfrm>
            <a:off x="401477" y="388426"/>
            <a:ext cx="7582590" cy="461665"/>
          </a:xfrm>
          <a:prstGeom prst="rect">
            <a:avLst/>
          </a:prstGeom>
        </p:spPr>
        <p:txBody>
          <a:bodyPr wrap="square">
            <a:spAutoFit/>
          </a:bodyPr>
          <a:lstStyle/>
          <a:p>
            <a:r>
              <a:rPr lang="ja-JP" altLang="en-US" sz="2400" b="1" dirty="0"/>
              <a:t>プロジェクトの５つのプロセス（段階）　</a:t>
            </a:r>
            <a:endParaRPr lang="en-US" altLang="ja-JP" sz="2400" b="1" dirty="0"/>
          </a:p>
        </p:txBody>
      </p:sp>
      <p:sp>
        <p:nvSpPr>
          <p:cNvPr id="20" name="正方形/長方形 19">
            <a:extLst>
              <a:ext uri="{FF2B5EF4-FFF2-40B4-BE49-F238E27FC236}">
                <a16:creationId xmlns:a16="http://schemas.microsoft.com/office/drawing/2014/main" id="{839197F0-149D-4E34-BF30-33C64854163B}"/>
              </a:ext>
            </a:extLst>
          </p:cNvPr>
          <p:cNvSpPr/>
          <p:nvPr/>
        </p:nvSpPr>
        <p:spPr>
          <a:xfrm>
            <a:off x="2627017" y="1426636"/>
            <a:ext cx="1727584" cy="1145114"/>
          </a:xfrm>
          <a:prstGeom prst="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100" dirty="0"/>
              <a:t>②計画</a:t>
            </a:r>
            <a:endParaRPr kumimoji="1" lang="ja-JP" altLang="en-US" sz="2100" dirty="0"/>
          </a:p>
        </p:txBody>
      </p:sp>
      <p:sp>
        <p:nvSpPr>
          <p:cNvPr id="21" name="正方形/長方形 20">
            <a:extLst>
              <a:ext uri="{FF2B5EF4-FFF2-40B4-BE49-F238E27FC236}">
                <a16:creationId xmlns:a16="http://schemas.microsoft.com/office/drawing/2014/main" id="{3E5CBDCE-3AC9-4470-A913-477B3E86CC55}"/>
              </a:ext>
            </a:extLst>
          </p:cNvPr>
          <p:cNvSpPr/>
          <p:nvPr/>
        </p:nvSpPr>
        <p:spPr>
          <a:xfrm>
            <a:off x="4768290" y="1426636"/>
            <a:ext cx="1727584" cy="1145114"/>
          </a:xfrm>
          <a:prstGeom prst="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100" b="1" dirty="0"/>
              <a:t>③実行</a:t>
            </a:r>
          </a:p>
        </p:txBody>
      </p:sp>
      <p:sp>
        <p:nvSpPr>
          <p:cNvPr id="22" name="正方形/長方形 21">
            <a:extLst>
              <a:ext uri="{FF2B5EF4-FFF2-40B4-BE49-F238E27FC236}">
                <a16:creationId xmlns:a16="http://schemas.microsoft.com/office/drawing/2014/main" id="{4DD6639B-9273-4C1D-A5FF-D04A12C8C850}"/>
              </a:ext>
            </a:extLst>
          </p:cNvPr>
          <p:cNvSpPr/>
          <p:nvPr/>
        </p:nvSpPr>
        <p:spPr>
          <a:xfrm>
            <a:off x="3254434" y="3220672"/>
            <a:ext cx="2849665" cy="1145114"/>
          </a:xfrm>
          <a:prstGeom prst="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100" dirty="0"/>
              <a:t>④監視・</a:t>
            </a:r>
            <a:endParaRPr lang="en-US" altLang="ja-JP" sz="2100" dirty="0"/>
          </a:p>
          <a:p>
            <a:pPr algn="ctr"/>
            <a:r>
              <a:rPr kumimoji="1" lang="ja-JP" altLang="en-US" sz="2100" dirty="0"/>
              <a:t>コントロール</a:t>
            </a:r>
          </a:p>
        </p:txBody>
      </p:sp>
      <p:sp>
        <p:nvSpPr>
          <p:cNvPr id="24" name="正方形/長方形 23">
            <a:extLst>
              <a:ext uri="{FF2B5EF4-FFF2-40B4-BE49-F238E27FC236}">
                <a16:creationId xmlns:a16="http://schemas.microsoft.com/office/drawing/2014/main" id="{AE985618-8F88-4CF8-A636-B9B6470C94D9}"/>
              </a:ext>
            </a:extLst>
          </p:cNvPr>
          <p:cNvSpPr/>
          <p:nvPr/>
        </p:nvSpPr>
        <p:spPr>
          <a:xfrm>
            <a:off x="6993829" y="1426636"/>
            <a:ext cx="1727584" cy="1145114"/>
          </a:xfrm>
          <a:prstGeom prst="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100" dirty="0"/>
              <a:t>⑤終結</a:t>
            </a:r>
            <a:endParaRPr kumimoji="1" lang="ja-JP" altLang="en-US" sz="2100" dirty="0"/>
          </a:p>
        </p:txBody>
      </p:sp>
      <p:sp>
        <p:nvSpPr>
          <p:cNvPr id="25" name="矢印: 右 24">
            <a:extLst>
              <a:ext uri="{FF2B5EF4-FFF2-40B4-BE49-F238E27FC236}">
                <a16:creationId xmlns:a16="http://schemas.microsoft.com/office/drawing/2014/main" id="{6DC3A693-A759-4410-99DB-EAA8173CC723}"/>
              </a:ext>
            </a:extLst>
          </p:cNvPr>
          <p:cNvSpPr/>
          <p:nvPr/>
        </p:nvSpPr>
        <p:spPr>
          <a:xfrm>
            <a:off x="2263159" y="1475929"/>
            <a:ext cx="214535" cy="1145114"/>
          </a:xfrm>
          <a:prstGeom prst="rightArrow">
            <a:avLst/>
          </a:prstGeom>
        </p:spPr>
        <p:style>
          <a:lnRef idx="3">
            <a:schemeClr val="lt1"/>
          </a:lnRef>
          <a:fillRef idx="1">
            <a:schemeClr val="accent6"/>
          </a:fillRef>
          <a:effectRef idx="1">
            <a:schemeClr val="accent6"/>
          </a:effectRef>
          <a:fontRef idx="minor">
            <a:schemeClr val="lt1"/>
          </a:fontRef>
        </p:style>
        <p:txBody>
          <a:bodyPr rtlCol="0" anchor="ctr"/>
          <a:lstStyle/>
          <a:p>
            <a:pPr algn="ctr"/>
            <a:endParaRPr kumimoji="1" lang="ja-JP" altLang="en-US" sz="1350"/>
          </a:p>
        </p:txBody>
      </p:sp>
      <p:sp>
        <p:nvSpPr>
          <p:cNvPr id="26" name="矢印: 右 25">
            <a:extLst>
              <a:ext uri="{FF2B5EF4-FFF2-40B4-BE49-F238E27FC236}">
                <a16:creationId xmlns:a16="http://schemas.microsoft.com/office/drawing/2014/main" id="{21CBB986-F63A-4B3A-B797-4A835178166D}"/>
              </a:ext>
            </a:extLst>
          </p:cNvPr>
          <p:cNvSpPr/>
          <p:nvPr/>
        </p:nvSpPr>
        <p:spPr>
          <a:xfrm>
            <a:off x="4464732" y="1475929"/>
            <a:ext cx="214535" cy="1145114"/>
          </a:xfrm>
          <a:prstGeom prst="rightArrow">
            <a:avLst/>
          </a:prstGeom>
        </p:spPr>
        <p:style>
          <a:lnRef idx="3">
            <a:schemeClr val="lt1"/>
          </a:lnRef>
          <a:fillRef idx="1">
            <a:schemeClr val="accent6"/>
          </a:fillRef>
          <a:effectRef idx="1">
            <a:schemeClr val="accent6"/>
          </a:effectRef>
          <a:fontRef idx="minor">
            <a:schemeClr val="lt1"/>
          </a:fontRef>
        </p:style>
        <p:txBody>
          <a:bodyPr rtlCol="0" anchor="ctr"/>
          <a:lstStyle/>
          <a:p>
            <a:pPr algn="ctr"/>
            <a:endParaRPr kumimoji="1" lang="ja-JP" altLang="en-US" sz="1350"/>
          </a:p>
        </p:txBody>
      </p:sp>
      <p:sp>
        <p:nvSpPr>
          <p:cNvPr id="27" name="矢印: 右 26">
            <a:extLst>
              <a:ext uri="{FF2B5EF4-FFF2-40B4-BE49-F238E27FC236}">
                <a16:creationId xmlns:a16="http://schemas.microsoft.com/office/drawing/2014/main" id="{7B57C18D-8EA8-4664-97EC-8AAB245CC8EB}"/>
              </a:ext>
            </a:extLst>
          </p:cNvPr>
          <p:cNvSpPr/>
          <p:nvPr/>
        </p:nvSpPr>
        <p:spPr>
          <a:xfrm>
            <a:off x="6645995" y="1426636"/>
            <a:ext cx="214535" cy="1145114"/>
          </a:xfrm>
          <a:prstGeom prst="rightArrow">
            <a:avLst/>
          </a:prstGeom>
        </p:spPr>
        <p:style>
          <a:lnRef idx="3">
            <a:schemeClr val="lt1"/>
          </a:lnRef>
          <a:fillRef idx="1">
            <a:schemeClr val="accent6"/>
          </a:fillRef>
          <a:effectRef idx="1">
            <a:schemeClr val="accent6"/>
          </a:effectRef>
          <a:fontRef idx="minor">
            <a:schemeClr val="lt1"/>
          </a:fontRef>
        </p:style>
        <p:txBody>
          <a:bodyPr rtlCol="0" anchor="ctr"/>
          <a:lstStyle/>
          <a:p>
            <a:pPr algn="ctr"/>
            <a:endParaRPr kumimoji="1" lang="ja-JP" altLang="en-US" sz="1350"/>
          </a:p>
        </p:txBody>
      </p:sp>
      <p:sp>
        <p:nvSpPr>
          <p:cNvPr id="28" name="矢印: 上 27">
            <a:extLst>
              <a:ext uri="{FF2B5EF4-FFF2-40B4-BE49-F238E27FC236}">
                <a16:creationId xmlns:a16="http://schemas.microsoft.com/office/drawing/2014/main" id="{0A0BD347-E46E-4432-9548-C13145325A8A}"/>
              </a:ext>
            </a:extLst>
          </p:cNvPr>
          <p:cNvSpPr/>
          <p:nvPr/>
        </p:nvSpPr>
        <p:spPr>
          <a:xfrm>
            <a:off x="5181495" y="2695575"/>
            <a:ext cx="428730" cy="426512"/>
          </a:xfrm>
          <a:prstGeom prst="upArrow">
            <a:avLst/>
          </a:prstGeom>
        </p:spPr>
        <p:style>
          <a:lnRef idx="3">
            <a:schemeClr val="lt1"/>
          </a:lnRef>
          <a:fillRef idx="1">
            <a:schemeClr val="accent6"/>
          </a:fillRef>
          <a:effectRef idx="1">
            <a:schemeClr val="accent6"/>
          </a:effectRef>
          <a:fontRef idx="minor">
            <a:schemeClr val="lt1"/>
          </a:fontRef>
        </p:style>
        <p:txBody>
          <a:bodyPr rtlCol="0" anchor="ctr"/>
          <a:lstStyle/>
          <a:p>
            <a:pPr algn="ctr"/>
            <a:endParaRPr kumimoji="1" lang="ja-JP" altLang="en-US" sz="1350"/>
          </a:p>
        </p:txBody>
      </p:sp>
      <p:sp>
        <p:nvSpPr>
          <p:cNvPr id="29" name="矢印: 上 28">
            <a:extLst>
              <a:ext uri="{FF2B5EF4-FFF2-40B4-BE49-F238E27FC236}">
                <a16:creationId xmlns:a16="http://schemas.microsoft.com/office/drawing/2014/main" id="{B387EC78-F6A8-4448-9484-B435333AE925}"/>
              </a:ext>
            </a:extLst>
          </p:cNvPr>
          <p:cNvSpPr/>
          <p:nvPr/>
        </p:nvSpPr>
        <p:spPr>
          <a:xfrm rot="10800000">
            <a:off x="5632081" y="2720221"/>
            <a:ext cx="428730" cy="426512"/>
          </a:xfrm>
          <a:prstGeom prst="upArrow">
            <a:avLst/>
          </a:prstGeom>
        </p:spPr>
        <p:style>
          <a:lnRef idx="3">
            <a:schemeClr val="lt1"/>
          </a:lnRef>
          <a:fillRef idx="1">
            <a:schemeClr val="accent6"/>
          </a:fillRef>
          <a:effectRef idx="1">
            <a:schemeClr val="accent6"/>
          </a:effectRef>
          <a:fontRef idx="minor">
            <a:schemeClr val="lt1"/>
          </a:fontRef>
        </p:style>
        <p:txBody>
          <a:bodyPr rtlCol="0" anchor="ctr"/>
          <a:lstStyle/>
          <a:p>
            <a:pPr algn="ctr"/>
            <a:endParaRPr kumimoji="1" lang="ja-JP" altLang="en-US" sz="1350"/>
          </a:p>
        </p:txBody>
      </p:sp>
      <p:sp>
        <p:nvSpPr>
          <p:cNvPr id="30" name="矢印: 上 29">
            <a:extLst>
              <a:ext uri="{FF2B5EF4-FFF2-40B4-BE49-F238E27FC236}">
                <a16:creationId xmlns:a16="http://schemas.microsoft.com/office/drawing/2014/main" id="{AB56A043-7523-4B48-A215-7516807205B9}"/>
              </a:ext>
            </a:extLst>
          </p:cNvPr>
          <p:cNvSpPr/>
          <p:nvPr/>
        </p:nvSpPr>
        <p:spPr>
          <a:xfrm>
            <a:off x="3362221" y="2702986"/>
            <a:ext cx="428730" cy="426512"/>
          </a:xfrm>
          <a:prstGeom prst="upArrow">
            <a:avLst/>
          </a:prstGeom>
        </p:spPr>
        <p:style>
          <a:lnRef idx="3">
            <a:schemeClr val="lt1"/>
          </a:lnRef>
          <a:fillRef idx="1">
            <a:schemeClr val="accent6"/>
          </a:fillRef>
          <a:effectRef idx="1">
            <a:schemeClr val="accent6"/>
          </a:effectRef>
          <a:fontRef idx="minor">
            <a:schemeClr val="lt1"/>
          </a:fontRef>
        </p:style>
        <p:txBody>
          <a:bodyPr rtlCol="0" anchor="ctr"/>
          <a:lstStyle/>
          <a:p>
            <a:pPr algn="ctr"/>
            <a:endParaRPr kumimoji="1" lang="ja-JP" altLang="en-US" sz="1350"/>
          </a:p>
        </p:txBody>
      </p:sp>
      <p:sp>
        <p:nvSpPr>
          <p:cNvPr id="14" name="正方形/長方形 13">
            <a:extLst>
              <a:ext uri="{FF2B5EF4-FFF2-40B4-BE49-F238E27FC236}">
                <a16:creationId xmlns:a16="http://schemas.microsoft.com/office/drawing/2014/main" id="{C436E706-EFDE-495B-8682-BE66E7D0A815}"/>
              </a:ext>
            </a:extLst>
          </p:cNvPr>
          <p:cNvSpPr/>
          <p:nvPr/>
        </p:nvSpPr>
        <p:spPr>
          <a:xfrm>
            <a:off x="165125" y="906975"/>
            <a:ext cx="4514142" cy="1788601"/>
          </a:xfrm>
          <a:prstGeom prst="rect">
            <a:avLst/>
          </a:pr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350"/>
          </a:p>
        </p:txBody>
      </p:sp>
      <p:sp>
        <p:nvSpPr>
          <p:cNvPr id="15" name="正方形/長方形 14">
            <a:extLst>
              <a:ext uri="{FF2B5EF4-FFF2-40B4-BE49-F238E27FC236}">
                <a16:creationId xmlns:a16="http://schemas.microsoft.com/office/drawing/2014/main" id="{B965AEAF-DCBB-428A-8FEF-9AC7FEFCA2C7}"/>
              </a:ext>
            </a:extLst>
          </p:cNvPr>
          <p:cNvSpPr/>
          <p:nvPr/>
        </p:nvSpPr>
        <p:spPr>
          <a:xfrm>
            <a:off x="6584896" y="1057275"/>
            <a:ext cx="2173873" cy="2239759"/>
          </a:xfrm>
          <a:prstGeom prst="rect">
            <a:avLst/>
          </a:pr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350"/>
          </a:p>
        </p:txBody>
      </p:sp>
      <p:sp>
        <p:nvSpPr>
          <p:cNvPr id="16" name="正方形/長方形 15">
            <a:extLst>
              <a:ext uri="{FF2B5EF4-FFF2-40B4-BE49-F238E27FC236}">
                <a16:creationId xmlns:a16="http://schemas.microsoft.com/office/drawing/2014/main" id="{77B0E86F-83B9-4DC5-8224-4E1E1E032D32}"/>
              </a:ext>
            </a:extLst>
          </p:cNvPr>
          <p:cNvSpPr/>
          <p:nvPr/>
        </p:nvSpPr>
        <p:spPr>
          <a:xfrm>
            <a:off x="2163571" y="2695575"/>
            <a:ext cx="4608143" cy="2239759"/>
          </a:xfrm>
          <a:prstGeom prst="rect">
            <a:avLst/>
          </a:pr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350"/>
          </a:p>
        </p:txBody>
      </p:sp>
      <p:sp>
        <p:nvSpPr>
          <p:cNvPr id="17" name="吹き出し: 角を丸めた四角形 16">
            <a:extLst>
              <a:ext uri="{FF2B5EF4-FFF2-40B4-BE49-F238E27FC236}">
                <a16:creationId xmlns:a16="http://schemas.microsoft.com/office/drawing/2014/main" id="{660C6BC0-154A-4136-800E-8414E2D1D8FE}"/>
              </a:ext>
            </a:extLst>
          </p:cNvPr>
          <p:cNvSpPr/>
          <p:nvPr/>
        </p:nvSpPr>
        <p:spPr>
          <a:xfrm>
            <a:off x="615443" y="1177764"/>
            <a:ext cx="3457575" cy="3184686"/>
          </a:xfrm>
          <a:prstGeom prst="wedgeRoundRectCallout">
            <a:avLst>
              <a:gd name="adj1" fmla="val 62914"/>
              <a:gd name="adj2" fmla="val -21897"/>
              <a:gd name="adj3" fmla="val 16667"/>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ja-JP" altLang="en-US" sz="2100" b="1" u="sng" dirty="0"/>
              <a:t>計画に基づき実行する</a:t>
            </a:r>
            <a:endParaRPr lang="en-US" altLang="ja-JP" sz="2100" b="1" u="sng" dirty="0"/>
          </a:p>
          <a:p>
            <a:r>
              <a:rPr lang="ja-JP" altLang="en-US" sz="2100" dirty="0"/>
              <a:t>・</a:t>
            </a:r>
            <a:r>
              <a:rPr lang="ja-JP" altLang="en-US" sz="2100" b="1" dirty="0"/>
              <a:t>人員と資源を調整</a:t>
            </a:r>
            <a:r>
              <a:rPr lang="ja-JP" altLang="en-US" sz="2100" dirty="0"/>
              <a:t>し、プロジェクトを実行する</a:t>
            </a:r>
            <a:endParaRPr lang="en-US" altLang="ja-JP" sz="2100" dirty="0"/>
          </a:p>
          <a:p>
            <a:r>
              <a:rPr lang="ja-JP" altLang="en-US" sz="2100" dirty="0"/>
              <a:t>・</a:t>
            </a:r>
            <a:r>
              <a:rPr lang="ja-JP" altLang="en-US" sz="2100" b="1" dirty="0"/>
              <a:t>実行の結果によっては計画を更新</a:t>
            </a:r>
            <a:r>
              <a:rPr lang="ja-JP" altLang="en-US" sz="2100" dirty="0"/>
              <a:t>し、ベースラインを再設定する</a:t>
            </a:r>
          </a:p>
        </p:txBody>
      </p:sp>
    </p:spTree>
    <p:extLst>
      <p:ext uri="{BB962C8B-B14F-4D97-AF65-F5344CB8AC3E}">
        <p14:creationId xmlns:p14="http://schemas.microsoft.com/office/powerpoint/2010/main" val="15863132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a:extLst>
              <a:ext uri="{FF2B5EF4-FFF2-40B4-BE49-F238E27FC236}">
                <a16:creationId xmlns:a16="http://schemas.microsoft.com/office/drawing/2014/main" id="{7A64BA92-5438-4F90-9CE5-50B17E6EAB93}"/>
              </a:ext>
            </a:extLst>
          </p:cNvPr>
          <p:cNvSpPr txBox="1"/>
          <p:nvPr/>
        </p:nvSpPr>
        <p:spPr>
          <a:xfrm>
            <a:off x="1115287" y="1269216"/>
            <a:ext cx="6913420" cy="2246769"/>
          </a:xfrm>
          <a:prstGeom prst="rect">
            <a:avLst/>
          </a:prstGeom>
          <a:noFill/>
        </p:spPr>
        <p:txBody>
          <a:bodyPr wrap="square" rtlCol="0">
            <a:spAutoFit/>
          </a:bodyPr>
          <a:lstStyle/>
          <a:p>
            <a:endParaRPr lang="en-US" altLang="ja-JP" sz="4400" b="1" dirty="0"/>
          </a:p>
          <a:p>
            <a:r>
              <a:rPr lang="en-US" altLang="ja-JP" sz="9600" b="1" u="sng" dirty="0">
                <a:solidFill>
                  <a:schemeClr val="accent2"/>
                </a:solidFill>
              </a:rPr>
              <a:t>P</a:t>
            </a:r>
            <a:r>
              <a:rPr lang="en-US" altLang="ja-JP" sz="4400" b="1" u="sng" dirty="0">
                <a:solidFill>
                  <a:schemeClr val="accent2"/>
                </a:solidFill>
              </a:rPr>
              <a:t>roject</a:t>
            </a:r>
            <a:r>
              <a:rPr lang="en-US" altLang="ja-JP" sz="4400" b="1" dirty="0"/>
              <a:t> </a:t>
            </a:r>
            <a:r>
              <a:rPr lang="en-US" altLang="ja-JP" sz="9600" b="1" dirty="0"/>
              <a:t>B</a:t>
            </a:r>
            <a:r>
              <a:rPr lang="en-US" altLang="ja-JP" sz="4400" b="1" dirty="0"/>
              <a:t>ased </a:t>
            </a:r>
            <a:r>
              <a:rPr lang="en-US" altLang="ja-JP" sz="9600" b="1" dirty="0"/>
              <a:t>L</a:t>
            </a:r>
            <a:r>
              <a:rPr lang="en-US" altLang="ja-JP" sz="4400" b="1" dirty="0"/>
              <a:t>earning</a:t>
            </a:r>
            <a:endParaRPr kumimoji="1" lang="ja-JP" altLang="en-US" sz="4400" b="1" dirty="0"/>
          </a:p>
        </p:txBody>
      </p:sp>
      <p:sp>
        <p:nvSpPr>
          <p:cNvPr id="5" name="正方形/長方形 4">
            <a:extLst>
              <a:ext uri="{FF2B5EF4-FFF2-40B4-BE49-F238E27FC236}">
                <a16:creationId xmlns:a16="http://schemas.microsoft.com/office/drawing/2014/main" id="{A19BE1F7-43B8-403A-854C-23AFD4A2C245}"/>
              </a:ext>
            </a:extLst>
          </p:cNvPr>
          <p:cNvSpPr/>
          <p:nvPr/>
        </p:nvSpPr>
        <p:spPr>
          <a:xfrm>
            <a:off x="1401899" y="976828"/>
            <a:ext cx="6340197" cy="584775"/>
          </a:xfrm>
          <a:prstGeom prst="rect">
            <a:avLst/>
          </a:prstGeom>
        </p:spPr>
        <p:txBody>
          <a:bodyPr wrap="none">
            <a:spAutoFit/>
          </a:bodyPr>
          <a:lstStyle/>
          <a:p>
            <a:r>
              <a:rPr lang="ja-JP" altLang="en-US" sz="3200" b="1" dirty="0"/>
              <a:t>課題解決能力を身につける学習法</a:t>
            </a:r>
            <a:endParaRPr lang="ja-JP" altLang="en-US" sz="3200" dirty="0"/>
          </a:p>
        </p:txBody>
      </p:sp>
    </p:spTree>
    <p:extLst>
      <p:ext uri="{BB962C8B-B14F-4D97-AF65-F5344CB8AC3E}">
        <p14:creationId xmlns:p14="http://schemas.microsoft.com/office/powerpoint/2010/main" val="295523904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a:extLst>
              <a:ext uri="{FF2B5EF4-FFF2-40B4-BE49-F238E27FC236}">
                <a16:creationId xmlns:a16="http://schemas.microsoft.com/office/drawing/2014/main" id="{9E5470D7-A90A-4BA9-9965-01DE797237C7}"/>
              </a:ext>
            </a:extLst>
          </p:cNvPr>
          <p:cNvSpPr/>
          <p:nvPr/>
        </p:nvSpPr>
        <p:spPr>
          <a:xfrm>
            <a:off x="401477" y="1426636"/>
            <a:ext cx="1727584" cy="1145114"/>
          </a:xfrm>
          <a:prstGeom prst="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100" dirty="0"/>
              <a:t>①立ち上げ</a:t>
            </a:r>
          </a:p>
        </p:txBody>
      </p:sp>
      <p:sp>
        <p:nvSpPr>
          <p:cNvPr id="18" name="正方形/長方形 17">
            <a:extLst>
              <a:ext uri="{FF2B5EF4-FFF2-40B4-BE49-F238E27FC236}">
                <a16:creationId xmlns:a16="http://schemas.microsoft.com/office/drawing/2014/main" id="{8D4FB86E-BD43-4B11-8DE0-73F06138177F}"/>
              </a:ext>
            </a:extLst>
          </p:cNvPr>
          <p:cNvSpPr/>
          <p:nvPr/>
        </p:nvSpPr>
        <p:spPr>
          <a:xfrm>
            <a:off x="401477" y="388426"/>
            <a:ext cx="7582590" cy="461665"/>
          </a:xfrm>
          <a:prstGeom prst="rect">
            <a:avLst/>
          </a:prstGeom>
        </p:spPr>
        <p:txBody>
          <a:bodyPr wrap="square">
            <a:spAutoFit/>
          </a:bodyPr>
          <a:lstStyle/>
          <a:p>
            <a:r>
              <a:rPr lang="ja-JP" altLang="en-US" sz="2400" b="1" dirty="0"/>
              <a:t>プロジェクトの５つのプロセス（段階）　</a:t>
            </a:r>
            <a:endParaRPr lang="en-US" altLang="ja-JP" sz="2400" b="1" dirty="0"/>
          </a:p>
        </p:txBody>
      </p:sp>
      <p:sp>
        <p:nvSpPr>
          <p:cNvPr id="20" name="正方形/長方形 19">
            <a:extLst>
              <a:ext uri="{FF2B5EF4-FFF2-40B4-BE49-F238E27FC236}">
                <a16:creationId xmlns:a16="http://schemas.microsoft.com/office/drawing/2014/main" id="{839197F0-149D-4E34-BF30-33C64854163B}"/>
              </a:ext>
            </a:extLst>
          </p:cNvPr>
          <p:cNvSpPr/>
          <p:nvPr/>
        </p:nvSpPr>
        <p:spPr>
          <a:xfrm>
            <a:off x="2627017" y="1426636"/>
            <a:ext cx="1727584" cy="1145114"/>
          </a:xfrm>
          <a:prstGeom prst="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100" dirty="0"/>
              <a:t>②計画</a:t>
            </a:r>
            <a:endParaRPr kumimoji="1" lang="ja-JP" altLang="en-US" sz="2100" dirty="0"/>
          </a:p>
        </p:txBody>
      </p:sp>
      <p:sp>
        <p:nvSpPr>
          <p:cNvPr id="21" name="正方形/長方形 20">
            <a:extLst>
              <a:ext uri="{FF2B5EF4-FFF2-40B4-BE49-F238E27FC236}">
                <a16:creationId xmlns:a16="http://schemas.microsoft.com/office/drawing/2014/main" id="{3E5CBDCE-3AC9-4470-A913-477B3E86CC55}"/>
              </a:ext>
            </a:extLst>
          </p:cNvPr>
          <p:cNvSpPr/>
          <p:nvPr/>
        </p:nvSpPr>
        <p:spPr>
          <a:xfrm>
            <a:off x="4768290" y="1426636"/>
            <a:ext cx="1727584" cy="1145114"/>
          </a:xfrm>
          <a:prstGeom prst="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100" dirty="0"/>
              <a:t>③実行</a:t>
            </a:r>
          </a:p>
        </p:txBody>
      </p:sp>
      <p:sp>
        <p:nvSpPr>
          <p:cNvPr id="22" name="正方形/長方形 21">
            <a:extLst>
              <a:ext uri="{FF2B5EF4-FFF2-40B4-BE49-F238E27FC236}">
                <a16:creationId xmlns:a16="http://schemas.microsoft.com/office/drawing/2014/main" id="{4DD6639B-9273-4C1D-A5FF-D04A12C8C850}"/>
              </a:ext>
            </a:extLst>
          </p:cNvPr>
          <p:cNvSpPr/>
          <p:nvPr/>
        </p:nvSpPr>
        <p:spPr>
          <a:xfrm>
            <a:off x="3254434" y="3220672"/>
            <a:ext cx="2849665" cy="1145114"/>
          </a:xfrm>
          <a:prstGeom prst="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100" b="1" dirty="0"/>
              <a:t>④監視・</a:t>
            </a:r>
            <a:endParaRPr lang="en-US" altLang="ja-JP" sz="2100" b="1" dirty="0"/>
          </a:p>
          <a:p>
            <a:pPr algn="ctr"/>
            <a:r>
              <a:rPr kumimoji="1" lang="ja-JP" altLang="en-US" sz="2100" b="1" dirty="0"/>
              <a:t>コントロール</a:t>
            </a:r>
          </a:p>
        </p:txBody>
      </p:sp>
      <p:sp>
        <p:nvSpPr>
          <p:cNvPr id="24" name="正方形/長方形 23">
            <a:extLst>
              <a:ext uri="{FF2B5EF4-FFF2-40B4-BE49-F238E27FC236}">
                <a16:creationId xmlns:a16="http://schemas.microsoft.com/office/drawing/2014/main" id="{AE985618-8F88-4CF8-A636-B9B6470C94D9}"/>
              </a:ext>
            </a:extLst>
          </p:cNvPr>
          <p:cNvSpPr/>
          <p:nvPr/>
        </p:nvSpPr>
        <p:spPr>
          <a:xfrm>
            <a:off x="6993829" y="1426636"/>
            <a:ext cx="1727584" cy="1145114"/>
          </a:xfrm>
          <a:prstGeom prst="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100" dirty="0"/>
              <a:t>⑤終結</a:t>
            </a:r>
            <a:endParaRPr kumimoji="1" lang="ja-JP" altLang="en-US" sz="2100" dirty="0"/>
          </a:p>
        </p:txBody>
      </p:sp>
      <p:sp>
        <p:nvSpPr>
          <p:cNvPr id="25" name="矢印: 右 24">
            <a:extLst>
              <a:ext uri="{FF2B5EF4-FFF2-40B4-BE49-F238E27FC236}">
                <a16:creationId xmlns:a16="http://schemas.microsoft.com/office/drawing/2014/main" id="{6DC3A693-A759-4410-99DB-EAA8173CC723}"/>
              </a:ext>
            </a:extLst>
          </p:cNvPr>
          <p:cNvSpPr/>
          <p:nvPr/>
        </p:nvSpPr>
        <p:spPr>
          <a:xfrm>
            <a:off x="2263159" y="1475929"/>
            <a:ext cx="214535" cy="1145114"/>
          </a:xfrm>
          <a:prstGeom prst="rightArrow">
            <a:avLst/>
          </a:prstGeom>
        </p:spPr>
        <p:style>
          <a:lnRef idx="3">
            <a:schemeClr val="lt1"/>
          </a:lnRef>
          <a:fillRef idx="1">
            <a:schemeClr val="accent6"/>
          </a:fillRef>
          <a:effectRef idx="1">
            <a:schemeClr val="accent6"/>
          </a:effectRef>
          <a:fontRef idx="minor">
            <a:schemeClr val="lt1"/>
          </a:fontRef>
        </p:style>
        <p:txBody>
          <a:bodyPr rtlCol="0" anchor="ctr"/>
          <a:lstStyle/>
          <a:p>
            <a:pPr algn="ctr"/>
            <a:endParaRPr kumimoji="1" lang="ja-JP" altLang="en-US" sz="1350"/>
          </a:p>
        </p:txBody>
      </p:sp>
      <p:sp>
        <p:nvSpPr>
          <p:cNvPr id="26" name="矢印: 右 25">
            <a:extLst>
              <a:ext uri="{FF2B5EF4-FFF2-40B4-BE49-F238E27FC236}">
                <a16:creationId xmlns:a16="http://schemas.microsoft.com/office/drawing/2014/main" id="{21CBB986-F63A-4B3A-B797-4A835178166D}"/>
              </a:ext>
            </a:extLst>
          </p:cNvPr>
          <p:cNvSpPr/>
          <p:nvPr/>
        </p:nvSpPr>
        <p:spPr>
          <a:xfrm>
            <a:off x="4464732" y="1475929"/>
            <a:ext cx="214535" cy="1145114"/>
          </a:xfrm>
          <a:prstGeom prst="rightArrow">
            <a:avLst/>
          </a:prstGeom>
        </p:spPr>
        <p:style>
          <a:lnRef idx="3">
            <a:schemeClr val="lt1"/>
          </a:lnRef>
          <a:fillRef idx="1">
            <a:schemeClr val="accent6"/>
          </a:fillRef>
          <a:effectRef idx="1">
            <a:schemeClr val="accent6"/>
          </a:effectRef>
          <a:fontRef idx="minor">
            <a:schemeClr val="lt1"/>
          </a:fontRef>
        </p:style>
        <p:txBody>
          <a:bodyPr rtlCol="0" anchor="ctr"/>
          <a:lstStyle/>
          <a:p>
            <a:pPr algn="ctr"/>
            <a:endParaRPr kumimoji="1" lang="ja-JP" altLang="en-US" sz="1350"/>
          </a:p>
        </p:txBody>
      </p:sp>
      <p:sp>
        <p:nvSpPr>
          <p:cNvPr id="27" name="矢印: 右 26">
            <a:extLst>
              <a:ext uri="{FF2B5EF4-FFF2-40B4-BE49-F238E27FC236}">
                <a16:creationId xmlns:a16="http://schemas.microsoft.com/office/drawing/2014/main" id="{7B57C18D-8EA8-4664-97EC-8AAB245CC8EB}"/>
              </a:ext>
            </a:extLst>
          </p:cNvPr>
          <p:cNvSpPr/>
          <p:nvPr/>
        </p:nvSpPr>
        <p:spPr>
          <a:xfrm>
            <a:off x="6645995" y="1426636"/>
            <a:ext cx="214535" cy="1145114"/>
          </a:xfrm>
          <a:prstGeom prst="rightArrow">
            <a:avLst/>
          </a:prstGeom>
        </p:spPr>
        <p:style>
          <a:lnRef idx="3">
            <a:schemeClr val="lt1"/>
          </a:lnRef>
          <a:fillRef idx="1">
            <a:schemeClr val="accent6"/>
          </a:fillRef>
          <a:effectRef idx="1">
            <a:schemeClr val="accent6"/>
          </a:effectRef>
          <a:fontRef idx="minor">
            <a:schemeClr val="lt1"/>
          </a:fontRef>
        </p:style>
        <p:txBody>
          <a:bodyPr rtlCol="0" anchor="ctr"/>
          <a:lstStyle/>
          <a:p>
            <a:pPr algn="ctr"/>
            <a:endParaRPr kumimoji="1" lang="ja-JP" altLang="en-US" sz="1350"/>
          </a:p>
        </p:txBody>
      </p:sp>
      <p:sp>
        <p:nvSpPr>
          <p:cNvPr id="28" name="矢印: 上 27">
            <a:extLst>
              <a:ext uri="{FF2B5EF4-FFF2-40B4-BE49-F238E27FC236}">
                <a16:creationId xmlns:a16="http://schemas.microsoft.com/office/drawing/2014/main" id="{0A0BD347-E46E-4432-9548-C13145325A8A}"/>
              </a:ext>
            </a:extLst>
          </p:cNvPr>
          <p:cNvSpPr/>
          <p:nvPr/>
        </p:nvSpPr>
        <p:spPr>
          <a:xfrm>
            <a:off x="5181495" y="2695575"/>
            <a:ext cx="428730" cy="426512"/>
          </a:xfrm>
          <a:prstGeom prst="upArrow">
            <a:avLst/>
          </a:prstGeom>
          <a:solidFill>
            <a:schemeClr val="accent2"/>
          </a:solidFill>
        </p:spPr>
        <p:style>
          <a:lnRef idx="3">
            <a:schemeClr val="lt1"/>
          </a:lnRef>
          <a:fillRef idx="1">
            <a:schemeClr val="accent6"/>
          </a:fillRef>
          <a:effectRef idx="1">
            <a:schemeClr val="accent6"/>
          </a:effectRef>
          <a:fontRef idx="minor">
            <a:schemeClr val="lt1"/>
          </a:fontRef>
        </p:style>
        <p:txBody>
          <a:bodyPr rtlCol="0" anchor="ctr"/>
          <a:lstStyle/>
          <a:p>
            <a:pPr algn="ctr"/>
            <a:endParaRPr kumimoji="1" lang="ja-JP" altLang="en-US" sz="1350"/>
          </a:p>
        </p:txBody>
      </p:sp>
      <p:sp>
        <p:nvSpPr>
          <p:cNvPr id="29" name="矢印: 上 28">
            <a:extLst>
              <a:ext uri="{FF2B5EF4-FFF2-40B4-BE49-F238E27FC236}">
                <a16:creationId xmlns:a16="http://schemas.microsoft.com/office/drawing/2014/main" id="{B387EC78-F6A8-4448-9484-B435333AE925}"/>
              </a:ext>
            </a:extLst>
          </p:cNvPr>
          <p:cNvSpPr/>
          <p:nvPr/>
        </p:nvSpPr>
        <p:spPr>
          <a:xfrm rot="10800000">
            <a:off x="5632081" y="2720221"/>
            <a:ext cx="428730" cy="426512"/>
          </a:xfrm>
          <a:prstGeom prst="upArrow">
            <a:avLst/>
          </a:prstGeom>
          <a:solidFill>
            <a:schemeClr val="accent2"/>
          </a:solidFill>
        </p:spPr>
        <p:style>
          <a:lnRef idx="3">
            <a:schemeClr val="lt1"/>
          </a:lnRef>
          <a:fillRef idx="1">
            <a:schemeClr val="accent6"/>
          </a:fillRef>
          <a:effectRef idx="1">
            <a:schemeClr val="accent6"/>
          </a:effectRef>
          <a:fontRef idx="minor">
            <a:schemeClr val="lt1"/>
          </a:fontRef>
        </p:style>
        <p:txBody>
          <a:bodyPr rtlCol="0" anchor="ctr"/>
          <a:lstStyle/>
          <a:p>
            <a:pPr algn="ctr"/>
            <a:endParaRPr kumimoji="1" lang="ja-JP" altLang="en-US" sz="1350"/>
          </a:p>
        </p:txBody>
      </p:sp>
      <p:sp>
        <p:nvSpPr>
          <p:cNvPr id="30" name="矢印: 上 29">
            <a:extLst>
              <a:ext uri="{FF2B5EF4-FFF2-40B4-BE49-F238E27FC236}">
                <a16:creationId xmlns:a16="http://schemas.microsoft.com/office/drawing/2014/main" id="{AB56A043-7523-4B48-A215-7516807205B9}"/>
              </a:ext>
            </a:extLst>
          </p:cNvPr>
          <p:cNvSpPr/>
          <p:nvPr/>
        </p:nvSpPr>
        <p:spPr>
          <a:xfrm>
            <a:off x="3362221" y="2702986"/>
            <a:ext cx="428730" cy="426512"/>
          </a:xfrm>
          <a:prstGeom prst="upArrow">
            <a:avLst/>
          </a:prstGeom>
          <a:solidFill>
            <a:schemeClr val="accent2"/>
          </a:solidFill>
        </p:spPr>
        <p:style>
          <a:lnRef idx="3">
            <a:schemeClr val="lt1"/>
          </a:lnRef>
          <a:fillRef idx="1">
            <a:schemeClr val="accent6"/>
          </a:fillRef>
          <a:effectRef idx="1">
            <a:schemeClr val="accent6"/>
          </a:effectRef>
          <a:fontRef idx="minor">
            <a:schemeClr val="lt1"/>
          </a:fontRef>
        </p:style>
        <p:txBody>
          <a:bodyPr rtlCol="0" anchor="ctr"/>
          <a:lstStyle/>
          <a:p>
            <a:pPr algn="ctr"/>
            <a:endParaRPr kumimoji="1" lang="ja-JP" altLang="en-US" sz="1350"/>
          </a:p>
        </p:txBody>
      </p:sp>
      <p:sp>
        <p:nvSpPr>
          <p:cNvPr id="15" name="正方形/長方形 14">
            <a:extLst>
              <a:ext uri="{FF2B5EF4-FFF2-40B4-BE49-F238E27FC236}">
                <a16:creationId xmlns:a16="http://schemas.microsoft.com/office/drawing/2014/main" id="{0EE46B30-A0B7-4B4D-B2E0-D930BC6040DE}"/>
              </a:ext>
            </a:extLst>
          </p:cNvPr>
          <p:cNvSpPr/>
          <p:nvPr/>
        </p:nvSpPr>
        <p:spPr>
          <a:xfrm>
            <a:off x="160146" y="1267275"/>
            <a:ext cx="2377848" cy="1428300"/>
          </a:xfrm>
          <a:prstGeom prst="rect">
            <a:avLst/>
          </a:pr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350"/>
          </a:p>
        </p:txBody>
      </p:sp>
      <p:sp>
        <p:nvSpPr>
          <p:cNvPr id="16" name="正方形/長方形 15">
            <a:extLst>
              <a:ext uri="{FF2B5EF4-FFF2-40B4-BE49-F238E27FC236}">
                <a16:creationId xmlns:a16="http://schemas.microsoft.com/office/drawing/2014/main" id="{6EE28A77-B6DE-4353-9FCF-245E72467C49}"/>
              </a:ext>
            </a:extLst>
          </p:cNvPr>
          <p:cNvSpPr/>
          <p:nvPr/>
        </p:nvSpPr>
        <p:spPr>
          <a:xfrm>
            <a:off x="6622496" y="1334336"/>
            <a:ext cx="2377848" cy="1428300"/>
          </a:xfrm>
          <a:prstGeom prst="rect">
            <a:avLst/>
          </a:pr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350"/>
          </a:p>
        </p:txBody>
      </p:sp>
      <p:sp>
        <p:nvSpPr>
          <p:cNvPr id="19" name="正方形/長方形 18">
            <a:extLst>
              <a:ext uri="{FF2B5EF4-FFF2-40B4-BE49-F238E27FC236}">
                <a16:creationId xmlns:a16="http://schemas.microsoft.com/office/drawing/2014/main" id="{21F3DF70-C4E1-40A0-9108-C8123506BF3D}"/>
              </a:ext>
            </a:extLst>
          </p:cNvPr>
          <p:cNvSpPr/>
          <p:nvPr/>
        </p:nvSpPr>
        <p:spPr>
          <a:xfrm>
            <a:off x="2549588" y="1334337"/>
            <a:ext cx="4072907" cy="1368650"/>
          </a:xfrm>
          <a:prstGeom prst="rect">
            <a:avLst/>
          </a:prstGeom>
          <a:solidFill>
            <a:srgbClr val="FFFFFF">
              <a:alpha val="30196"/>
            </a:srgbClr>
          </a:solid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350"/>
          </a:p>
        </p:txBody>
      </p:sp>
      <p:sp>
        <p:nvSpPr>
          <p:cNvPr id="23" name="吹き出し: 角を丸めた四角形 22">
            <a:extLst>
              <a:ext uri="{FF2B5EF4-FFF2-40B4-BE49-F238E27FC236}">
                <a16:creationId xmlns:a16="http://schemas.microsoft.com/office/drawing/2014/main" id="{EA40BA9D-715E-4474-9091-E4CDF24B6DEF}"/>
              </a:ext>
            </a:extLst>
          </p:cNvPr>
          <p:cNvSpPr/>
          <p:nvPr/>
        </p:nvSpPr>
        <p:spPr>
          <a:xfrm>
            <a:off x="5610225" y="3122087"/>
            <a:ext cx="3457575" cy="1632988"/>
          </a:xfrm>
          <a:prstGeom prst="wedgeRoundRectCallout">
            <a:avLst>
              <a:gd name="adj1" fmla="val -59125"/>
              <a:gd name="adj2" fmla="val -33848"/>
              <a:gd name="adj3" fmla="val 16667"/>
            </a:avLst>
          </a:prstGeom>
        </p:spPr>
        <p:style>
          <a:lnRef idx="1">
            <a:schemeClr val="accent2"/>
          </a:lnRef>
          <a:fillRef idx="2">
            <a:schemeClr val="accent2"/>
          </a:fillRef>
          <a:effectRef idx="1">
            <a:schemeClr val="accent2"/>
          </a:effectRef>
          <a:fontRef idx="minor">
            <a:schemeClr val="dk1"/>
          </a:fontRef>
        </p:style>
        <p:txBody>
          <a:bodyPr rtlCol="0" anchor="ctr"/>
          <a:lstStyle/>
          <a:p>
            <a:r>
              <a:rPr lang="ja-JP" altLang="en-US" sz="2100" b="1" dirty="0"/>
              <a:t>計画と実行時において</a:t>
            </a:r>
            <a:endParaRPr lang="en-US" altLang="ja-JP" sz="2100" b="1" dirty="0"/>
          </a:p>
          <a:p>
            <a:r>
              <a:rPr lang="ja-JP" altLang="en-US" sz="2100" b="1" dirty="0"/>
              <a:t>・計画と差異が発生していなか継続的にチェック</a:t>
            </a:r>
            <a:endParaRPr lang="en-US" altLang="ja-JP" sz="2100" b="1" dirty="0"/>
          </a:p>
          <a:p>
            <a:r>
              <a:rPr lang="ja-JP" altLang="en-US" sz="2100" b="1" dirty="0"/>
              <a:t>・差異があれば調整する</a:t>
            </a:r>
          </a:p>
        </p:txBody>
      </p:sp>
    </p:spTree>
    <p:extLst>
      <p:ext uri="{BB962C8B-B14F-4D97-AF65-F5344CB8AC3E}">
        <p14:creationId xmlns:p14="http://schemas.microsoft.com/office/powerpoint/2010/main" val="90860457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a:extLst>
              <a:ext uri="{FF2B5EF4-FFF2-40B4-BE49-F238E27FC236}">
                <a16:creationId xmlns:a16="http://schemas.microsoft.com/office/drawing/2014/main" id="{9E5470D7-A90A-4BA9-9965-01DE797237C7}"/>
              </a:ext>
            </a:extLst>
          </p:cNvPr>
          <p:cNvSpPr/>
          <p:nvPr/>
        </p:nvSpPr>
        <p:spPr>
          <a:xfrm>
            <a:off x="401477" y="1426636"/>
            <a:ext cx="1727584" cy="1145114"/>
          </a:xfrm>
          <a:prstGeom prst="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100" dirty="0"/>
              <a:t>①立ち上げ</a:t>
            </a:r>
          </a:p>
        </p:txBody>
      </p:sp>
      <p:sp>
        <p:nvSpPr>
          <p:cNvPr id="18" name="正方形/長方形 17">
            <a:extLst>
              <a:ext uri="{FF2B5EF4-FFF2-40B4-BE49-F238E27FC236}">
                <a16:creationId xmlns:a16="http://schemas.microsoft.com/office/drawing/2014/main" id="{8D4FB86E-BD43-4B11-8DE0-73F06138177F}"/>
              </a:ext>
            </a:extLst>
          </p:cNvPr>
          <p:cNvSpPr/>
          <p:nvPr/>
        </p:nvSpPr>
        <p:spPr>
          <a:xfrm>
            <a:off x="401477" y="388426"/>
            <a:ext cx="7582590" cy="461665"/>
          </a:xfrm>
          <a:prstGeom prst="rect">
            <a:avLst/>
          </a:prstGeom>
        </p:spPr>
        <p:txBody>
          <a:bodyPr wrap="square">
            <a:spAutoFit/>
          </a:bodyPr>
          <a:lstStyle/>
          <a:p>
            <a:r>
              <a:rPr lang="ja-JP" altLang="en-US" sz="2400" b="1" dirty="0"/>
              <a:t>プロジェクトの５つのプロセス（段階）　</a:t>
            </a:r>
            <a:endParaRPr lang="en-US" altLang="ja-JP" sz="2400" b="1" dirty="0"/>
          </a:p>
        </p:txBody>
      </p:sp>
      <p:sp>
        <p:nvSpPr>
          <p:cNvPr id="20" name="正方形/長方形 19">
            <a:extLst>
              <a:ext uri="{FF2B5EF4-FFF2-40B4-BE49-F238E27FC236}">
                <a16:creationId xmlns:a16="http://schemas.microsoft.com/office/drawing/2014/main" id="{839197F0-149D-4E34-BF30-33C64854163B}"/>
              </a:ext>
            </a:extLst>
          </p:cNvPr>
          <p:cNvSpPr/>
          <p:nvPr/>
        </p:nvSpPr>
        <p:spPr>
          <a:xfrm>
            <a:off x="2627017" y="1426636"/>
            <a:ext cx="1727584" cy="1145114"/>
          </a:xfrm>
          <a:prstGeom prst="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100" dirty="0"/>
              <a:t>②計画</a:t>
            </a:r>
            <a:endParaRPr kumimoji="1" lang="ja-JP" altLang="en-US" sz="2100" dirty="0"/>
          </a:p>
        </p:txBody>
      </p:sp>
      <p:sp>
        <p:nvSpPr>
          <p:cNvPr id="21" name="正方形/長方形 20">
            <a:extLst>
              <a:ext uri="{FF2B5EF4-FFF2-40B4-BE49-F238E27FC236}">
                <a16:creationId xmlns:a16="http://schemas.microsoft.com/office/drawing/2014/main" id="{3E5CBDCE-3AC9-4470-A913-477B3E86CC55}"/>
              </a:ext>
            </a:extLst>
          </p:cNvPr>
          <p:cNvSpPr/>
          <p:nvPr/>
        </p:nvSpPr>
        <p:spPr>
          <a:xfrm>
            <a:off x="4768290" y="1426636"/>
            <a:ext cx="1727584" cy="1145114"/>
          </a:xfrm>
          <a:prstGeom prst="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100" dirty="0"/>
              <a:t>③実行</a:t>
            </a:r>
          </a:p>
        </p:txBody>
      </p:sp>
      <p:sp>
        <p:nvSpPr>
          <p:cNvPr id="22" name="正方形/長方形 21">
            <a:extLst>
              <a:ext uri="{FF2B5EF4-FFF2-40B4-BE49-F238E27FC236}">
                <a16:creationId xmlns:a16="http://schemas.microsoft.com/office/drawing/2014/main" id="{4DD6639B-9273-4C1D-A5FF-D04A12C8C850}"/>
              </a:ext>
            </a:extLst>
          </p:cNvPr>
          <p:cNvSpPr/>
          <p:nvPr/>
        </p:nvSpPr>
        <p:spPr>
          <a:xfrm>
            <a:off x="3254434" y="3220672"/>
            <a:ext cx="2849665" cy="1145114"/>
          </a:xfrm>
          <a:prstGeom prst="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100" dirty="0"/>
              <a:t>④監視・</a:t>
            </a:r>
            <a:endParaRPr lang="en-US" altLang="ja-JP" sz="2100" dirty="0"/>
          </a:p>
          <a:p>
            <a:pPr algn="ctr"/>
            <a:r>
              <a:rPr kumimoji="1" lang="ja-JP" altLang="en-US" sz="2100" dirty="0"/>
              <a:t>コントロール</a:t>
            </a:r>
          </a:p>
        </p:txBody>
      </p:sp>
      <p:sp>
        <p:nvSpPr>
          <p:cNvPr id="24" name="正方形/長方形 23">
            <a:extLst>
              <a:ext uri="{FF2B5EF4-FFF2-40B4-BE49-F238E27FC236}">
                <a16:creationId xmlns:a16="http://schemas.microsoft.com/office/drawing/2014/main" id="{AE985618-8F88-4CF8-A636-B9B6470C94D9}"/>
              </a:ext>
            </a:extLst>
          </p:cNvPr>
          <p:cNvSpPr/>
          <p:nvPr/>
        </p:nvSpPr>
        <p:spPr>
          <a:xfrm>
            <a:off x="6993829" y="1426636"/>
            <a:ext cx="1727584" cy="1145114"/>
          </a:xfrm>
          <a:prstGeom prst="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100" b="1" dirty="0"/>
              <a:t>⑤終結</a:t>
            </a:r>
            <a:endParaRPr kumimoji="1" lang="ja-JP" altLang="en-US" sz="2100" b="1" dirty="0"/>
          </a:p>
        </p:txBody>
      </p:sp>
      <p:sp>
        <p:nvSpPr>
          <p:cNvPr id="25" name="矢印: 右 24">
            <a:extLst>
              <a:ext uri="{FF2B5EF4-FFF2-40B4-BE49-F238E27FC236}">
                <a16:creationId xmlns:a16="http://schemas.microsoft.com/office/drawing/2014/main" id="{6DC3A693-A759-4410-99DB-EAA8173CC723}"/>
              </a:ext>
            </a:extLst>
          </p:cNvPr>
          <p:cNvSpPr/>
          <p:nvPr/>
        </p:nvSpPr>
        <p:spPr>
          <a:xfrm>
            <a:off x="2263159" y="1475929"/>
            <a:ext cx="214535" cy="1145114"/>
          </a:xfrm>
          <a:prstGeom prst="rightArrow">
            <a:avLst/>
          </a:prstGeom>
        </p:spPr>
        <p:style>
          <a:lnRef idx="3">
            <a:schemeClr val="lt1"/>
          </a:lnRef>
          <a:fillRef idx="1">
            <a:schemeClr val="accent6"/>
          </a:fillRef>
          <a:effectRef idx="1">
            <a:schemeClr val="accent6"/>
          </a:effectRef>
          <a:fontRef idx="minor">
            <a:schemeClr val="lt1"/>
          </a:fontRef>
        </p:style>
        <p:txBody>
          <a:bodyPr rtlCol="0" anchor="ctr"/>
          <a:lstStyle/>
          <a:p>
            <a:pPr algn="ctr"/>
            <a:endParaRPr kumimoji="1" lang="ja-JP" altLang="en-US" sz="1350"/>
          </a:p>
        </p:txBody>
      </p:sp>
      <p:sp>
        <p:nvSpPr>
          <p:cNvPr id="26" name="矢印: 右 25">
            <a:extLst>
              <a:ext uri="{FF2B5EF4-FFF2-40B4-BE49-F238E27FC236}">
                <a16:creationId xmlns:a16="http://schemas.microsoft.com/office/drawing/2014/main" id="{21CBB986-F63A-4B3A-B797-4A835178166D}"/>
              </a:ext>
            </a:extLst>
          </p:cNvPr>
          <p:cNvSpPr/>
          <p:nvPr/>
        </p:nvSpPr>
        <p:spPr>
          <a:xfrm>
            <a:off x="4464732" y="1475929"/>
            <a:ext cx="214535" cy="1145114"/>
          </a:xfrm>
          <a:prstGeom prst="rightArrow">
            <a:avLst/>
          </a:prstGeom>
        </p:spPr>
        <p:style>
          <a:lnRef idx="3">
            <a:schemeClr val="lt1"/>
          </a:lnRef>
          <a:fillRef idx="1">
            <a:schemeClr val="accent6"/>
          </a:fillRef>
          <a:effectRef idx="1">
            <a:schemeClr val="accent6"/>
          </a:effectRef>
          <a:fontRef idx="minor">
            <a:schemeClr val="lt1"/>
          </a:fontRef>
        </p:style>
        <p:txBody>
          <a:bodyPr rtlCol="0" anchor="ctr"/>
          <a:lstStyle/>
          <a:p>
            <a:pPr algn="ctr"/>
            <a:endParaRPr kumimoji="1" lang="ja-JP" altLang="en-US" sz="1350"/>
          </a:p>
        </p:txBody>
      </p:sp>
      <p:sp>
        <p:nvSpPr>
          <p:cNvPr id="27" name="矢印: 右 26">
            <a:extLst>
              <a:ext uri="{FF2B5EF4-FFF2-40B4-BE49-F238E27FC236}">
                <a16:creationId xmlns:a16="http://schemas.microsoft.com/office/drawing/2014/main" id="{7B57C18D-8EA8-4664-97EC-8AAB245CC8EB}"/>
              </a:ext>
            </a:extLst>
          </p:cNvPr>
          <p:cNvSpPr/>
          <p:nvPr/>
        </p:nvSpPr>
        <p:spPr>
          <a:xfrm>
            <a:off x="6645995" y="1426636"/>
            <a:ext cx="214535" cy="1145114"/>
          </a:xfrm>
          <a:prstGeom prst="rightArrow">
            <a:avLst/>
          </a:prstGeom>
        </p:spPr>
        <p:style>
          <a:lnRef idx="3">
            <a:schemeClr val="lt1"/>
          </a:lnRef>
          <a:fillRef idx="1">
            <a:schemeClr val="accent6"/>
          </a:fillRef>
          <a:effectRef idx="1">
            <a:schemeClr val="accent6"/>
          </a:effectRef>
          <a:fontRef idx="minor">
            <a:schemeClr val="lt1"/>
          </a:fontRef>
        </p:style>
        <p:txBody>
          <a:bodyPr rtlCol="0" anchor="ctr"/>
          <a:lstStyle/>
          <a:p>
            <a:pPr algn="ctr"/>
            <a:endParaRPr kumimoji="1" lang="ja-JP" altLang="en-US" sz="1350"/>
          </a:p>
        </p:txBody>
      </p:sp>
      <p:sp>
        <p:nvSpPr>
          <p:cNvPr id="28" name="矢印: 上 27">
            <a:extLst>
              <a:ext uri="{FF2B5EF4-FFF2-40B4-BE49-F238E27FC236}">
                <a16:creationId xmlns:a16="http://schemas.microsoft.com/office/drawing/2014/main" id="{0A0BD347-E46E-4432-9548-C13145325A8A}"/>
              </a:ext>
            </a:extLst>
          </p:cNvPr>
          <p:cNvSpPr/>
          <p:nvPr/>
        </p:nvSpPr>
        <p:spPr>
          <a:xfrm>
            <a:off x="5181495" y="2695575"/>
            <a:ext cx="428730" cy="426512"/>
          </a:xfrm>
          <a:prstGeom prst="upArrow">
            <a:avLst/>
          </a:prstGeom>
        </p:spPr>
        <p:style>
          <a:lnRef idx="3">
            <a:schemeClr val="lt1"/>
          </a:lnRef>
          <a:fillRef idx="1">
            <a:schemeClr val="accent6"/>
          </a:fillRef>
          <a:effectRef idx="1">
            <a:schemeClr val="accent6"/>
          </a:effectRef>
          <a:fontRef idx="minor">
            <a:schemeClr val="lt1"/>
          </a:fontRef>
        </p:style>
        <p:txBody>
          <a:bodyPr rtlCol="0" anchor="ctr"/>
          <a:lstStyle/>
          <a:p>
            <a:pPr algn="ctr"/>
            <a:endParaRPr kumimoji="1" lang="ja-JP" altLang="en-US" sz="1350"/>
          </a:p>
        </p:txBody>
      </p:sp>
      <p:sp>
        <p:nvSpPr>
          <p:cNvPr id="29" name="矢印: 上 28">
            <a:extLst>
              <a:ext uri="{FF2B5EF4-FFF2-40B4-BE49-F238E27FC236}">
                <a16:creationId xmlns:a16="http://schemas.microsoft.com/office/drawing/2014/main" id="{B387EC78-F6A8-4448-9484-B435333AE925}"/>
              </a:ext>
            </a:extLst>
          </p:cNvPr>
          <p:cNvSpPr/>
          <p:nvPr/>
        </p:nvSpPr>
        <p:spPr>
          <a:xfrm rot="10800000">
            <a:off x="5632081" y="2720221"/>
            <a:ext cx="428730" cy="426512"/>
          </a:xfrm>
          <a:prstGeom prst="upArrow">
            <a:avLst/>
          </a:prstGeom>
        </p:spPr>
        <p:style>
          <a:lnRef idx="3">
            <a:schemeClr val="lt1"/>
          </a:lnRef>
          <a:fillRef idx="1">
            <a:schemeClr val="accent6"/>
          </a:fillRef>
          <a:effectRef idx="1">
            <a:schemeClr val="accent6"/>
          </a:effectRef>
          <a:fontRef idx="minor">
            <a:schemeClr val="lt1"/>
          </a:fontRef>
        </p:style>
        <p:txBody>
          <a:bodyPr rtlCol="0" anchor="ctr"/>
          <a:lstStyle/>
          <a:p>
            <a:pPr algn="ctr"/>
            <a:endParaRPr kumimoji="1" lang="ja-JP" altLang="en-US" sz="1350"/>
          </a:p>
        </p:txBody>
      </p:sp>
      <p:sp>
        <p:nvSpPr>
          <p:cNvPr id="30" name="矢印: 上 29">
            <a:extLst>
              <a:ext uri="{FF2B5EF4-FFF2-40B4-BE49-F238E27FC236}">
                <a16:creationId xmlns:a16="http://schemas.microsoft.com/office/drawing/2014/main" id="{AB56A043-7523-4B48-A215-7516807205B9}"/>
              </a:ext>
            </a:extLst>
          </p:cNvPr>
          <p:cNvSpPr/>
          <p:nvPr/>
        </p:nvSpPr>
        <p:spPr>
          <a:xfrm>
            <a:off x="3362221" y="2702986"/>
            <a:ext cx="428730" cy="426512"/>
          </a:xfrm>
          <a:prstGeom prst="upArrow">
            <a:avLst/>
          </a:prstGeom>
        </p:spPr>
        <p:style>
          <a:lnRef idx="3">
            <a:schemeClr val="lt1"/>
          </a:lnRef>
          <a:fillRef idx="1">
            <a:schemeClr val="accent6"/>
          </a:fillRef>
          <a:effectRef idx="1">
            <a:schemeClr val="accent6"/>
          </a:effectRef>
          <a:fontRef idx="minor">
            <a:schemeClr val="lt1"/>
          </a:fontRef>
        </p:style>
        <p:txBody>
          <a:bodyPr rtlCol="0" anchor="ctr"/>
          <a:lstStyle/>
          <a:p>
            <a:pPr algn="ctr"/>
            <a:endParaRPr kumimoji="1" lang="ja-JP" altLang="en-US" sz="1350"/>
          </a:p>
        </p:txBody>
      </p:sp>
      <p:sp>
        <p:nvSpPr>
          <p:cNvPr id="14" name="正方形/長方形 13">
            <a:extLst>
              <a:ext uri="{FF2B5EF4-FFF2-40B4-BE49-F238E27FC236}">
                <a16:creationId xmlns:a16="http://schemas.microsoft.com/office/drawing/2014/main" id="{CBBB1DA4-CCCF-4F05-825A-F8A117ADFC5F}"/>
              </a:ext>
            </a:extLst>
          </p:cNvPr>
          <p:cNvSpPr/>
          <p:nvPr/>
        </p:nvSpPr>
        <p:spPr>
          <a:xfrm>
            <a:off x="2252387" y="2673350"/>
            <a:ext cx="4608143" cy="2239759"/>
          </a:xfrm>
          <a:prstGeom prst="rect">
            <a:avLst/>
          </a:pr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350"/>
          </a:p>
        </p:txBody>
      </p:sp>
      <p:sp>
        <p:nvSpPr>
          <p:cNvPr id="15" name="正方形/長方形 14">
            <a:extLst>
              <a:ext uri="{FF2B5EF4-FFF2-40B4-BE49-F238E27FC236}">
                <a16:creationId xmlns:a16="http://schemas.microsoft.com/office/drawing/2014/main" id="{0EE46B30-A0B7-4B4D-B2E0-D930BC6040DE}"/>
              </a:ext>
            </a:extLst>
          </p:cNvPr>
          <p:cNvSpPr/>
          <p:nvPr/>
        </p:nvSpPr>
        <p:spPr>
          <a:xfrm>
            <a:off x="160146" y="1267275"/>
            <a:ext cx="6700384" cy="1428300"/>
          </a:xfrm>
          <a:prstGeom prst="rect">
            <a:avLst/>
          </a:pr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350"/>
          </a:p>
        </p:txBody>
      </p:sp>
      <p:sp>
        <p:nvSpPr>
          <p:cNvPr id="16" name="吹き出し: 角を丸めた四角形 15">
            <a:extLst>
              <a:ext uri="{FF2B5EF4-FFF2-40B4-BE49-F238E27FC236}">
                <a16:creationId xmlns:a16="http://schemas.microsoft.com/office/drawing/2014/main" id="{4EA350D2-1285-4C0F-9C3A-61E2C686AED8}"/>
              </a:ext>
            </a:extLst>
          </p:cNvPr>
          <p:cNvSpPr/>
          <p:nvPr/>
        </p:nvSpPr>
        <p:spPr>
          <a:xfrm>
            <a:off x="2972852" y="1081007"/>
            <a:ext cx="3457575" cy="3184686"/>
          </a:xfrm>
          <a:prstGeom prst="wedgeRoundRectCallout">
            <a:avLst>
              <a:gd name="adj1" fmla="val 62914"/>
              <a:gd name="adj2" fmla="val -21897"/>
              <a:gd name="adj3" fmla="val 16667"/>
            </a:avLst>
          </a:prstGeom>
        </p:spPr>
        <p:style>
          <a:lnRef idx="1">
            <a:schemeClr val="accent2"/>
          </a:lnRef>
          <a:fillRef idx="2">
            <a:schemeClr val="accent2"/>
          </a:fillRef>
          <a:effectRef idx="1">
            <a:schemeClr val="accent2"/>
          </a:effectRef>
          <a:fontRef idx="minor">
            <a:schemeClr val="dk1"/>
          </a:fontRef>
        </p:style>
        <p:txBody>
          <a:bodyPr rtlCol="0" anchor="ctr"/>
          <a:lstStyle/>
          <a:p>
            <a:r>
              <a:rPr lang="ja-JP" altLang="en-US" sz="2100" dirty="0"/>
              <a:t>プロジェクトを公式に　</a:t>
            </a:r>
            <a:r>
              <a:rPr lang="ja-JP" altLang="en-US" sz="2100" b="1" dirty="0"/>
              <a:t>終結させる</a:t>
            </a:r>
            <a:endParaRPr lang="en-US" altLang="ja-JP" sz="2100" b="1" dirty="0"/>
          </a:p>
          <a:p>
            <a:r>
              <a:rPr lang="ja-JP" altLang="en-US" sz="2100" b="1" dirty="0"/>
              <a:t>・</a:t>
            </a:r>
            <a:r>
              <a:rPr lang="ja-JP" altLang="en-US" sz="2100" dirty="0"/>
              <a:t>終了をするだけでなく、</a:t>
            </a:r>
            <a:r>
              <a:rPr lang="ja-JP" altLang="en-US" sz="2100" b="1" dirty="0"/>
              <a:t>プロジェクト実行において獲得した情報や経験を保管し、次のプロジェクトに役立てる</a:t>
            </a:r>
            <a:r>
              <a:rPr lang="ja-JP" altLang="en-US" sz="2100" dirty="0"/>
              <a:t>ことが重要</a:t>
            </a:r>
          </a:p>
        </p:txBody>
      </p:sp>
    </p:spTree>
    <p:extLst>
      <p:ext uri="{BB962C8B-B14F-4D97-AF65-F5344CB8AC3E}">
        <p14:creationId xmlns:p14="http://schemas.microsoft.com/office/powerpoint/2010/main" val="46750440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a:extLst>
              <a:ext uri="{FF2B5EF4-FFF2-40B4-BE49-F238E27FC236}">
                <a16:creationId xmlns:a16="http://schemas.microsoft.com/office/drawing/2014/main" id="{7503C1EC-AD7C-4A11-99F2-6FEB1E430593}"/>
              </a:ext>
            </a:extLst>
          </p:cNvPr>
          <p:cNvSpPr/>
          <p:nvPr/>
        </p:nvSpPr>
        <p:spPr>
          <a:xfrm>
            <a:off x="401476" y="388426"/>
            <a:ext cx="8229065" cy="461665"/>
          </a:xfrm>
          <a:prstGeom prst="rect">
            <a:avLst/>
          </a:prstGeom>
        </p:spPr>
        <p:txBody>
          <a:bodyPr wrap="square">
            <a:spAutoFit/>
          </a:bodyPr>
          <a:lstStyle/>
          <a:p>
            <a:r>
              <a:rPr lang="ja-JP" altLang="en-US" sz="2400" b="1" dirty="0"/>
              <a:t>プロジェクトマネジメントの１０の知識エリア（視点）　</a:t>
            </a:r>
            <a:endParaRPr lang="en-US" altLang="ja-JP" sz="2400" b="1" dirty="0"/>
          </a:p>
        </p:txBody>
      </p:sp>
      <p:sp>
        <p:nvSpPr>
          <p:cNvPr id="3" name="正方形/長方形 2">
            <a:extLst>
              <a:ext uri="{FF2B5EF4-FFF2-40B4-BE49-F238E27FC236}">
                <a16:creationId xmlns:a16="http://schemas.microsoft.com/office/drawing/2014/main" id="{93617041-AF65-4AEB-8016-1F8B3B6B4BA3}"/>
              </a:ext>
            </a:extLst>
          </p:cNvPr>
          <p:cNvSpPr/>
          <p:nvPr/>
        </p:nvSpPr>
        <p:spPr>
          <a:xfrm>
            <a:off x="647700" y="1128263"/>
            <a:ext cx="3745304" cy="621000"/>
          </a:xfrm>
          <a:prstGeom prst="rect">
            <a:avLst/>
          </a:prstGeom>
          <a:no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b="1" dirty="0">
                <a:solidFill>
                  <a:schemeClr val="tx1"/>
                </a:solidFill>
              </a:rPr>
              <a:t>　①　スコープ管理</a:t>
            </a:r>
            <a:endParaRPr kumimoji="1" lang="ja-JP" altLang="en-US" b="1" dirty="0">
              <a:solidFill>
                <a:schemeClr val="tx1"/>
              </a:solidFill>
            </a:endParaRPr>
          </a:p>
        </p:txBody>
      </p:sp>
      <p:sp>
        <p:nvSpPr>
          <p:cNvPr id="4" name="正方形/長方形 3">
            <a:extLst>
              <a:ext uri="{FF2B5EF4-FFF2-40B4-BE49-F238E27FC236}">
                <a16:creationId xmlns:a16="http://schemas.microsoft.com/office/drawing/2014/main" id="{EE3D5DEB-7D07-453F-811C-4DE25C6C3974}"/>
              </a:ext>
            </a:extLst>
          </p:cNvPr>
          <p:cNvSpPr/>
          <p:nvPr/>
        </p:nvSpPr>
        <p:spPr>
          <a:xfrm>
            <a:off x="647700" y="1879716"/>
            <a:ext cx="3745304" cy="621000"/>
          </a:xfrm>
          <a:prstGeom prst="rect">
            <a:avLst/>
          </a:prstGeom>
          <a:no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b="1" dirty="0">
                <a:solidFill>
                  <a:schemeClr val="tx1"/>
                </a:solidFill>
              </a:rPr>
              <a:t>　②　タイム管理</a:t>
            </a:r>
            <a:endParaRPr kumimoji="1" lang="ja-JP" altLang="en-US" b="1" dirty="0">
              <a:solidFill>
                <a:schemeClr val="tx1"/>
              </a:solidFill>
            </a:endParaRPr>
          </a:p>
        </p:txBody>
      </p:sp>
      <p:sp>
        <p:nvSpPr>
          <p:cNvPr id="5" name="正方形/長方形 4">
            <a:extLst>
              <a:ext uri="{FF2B5EF4-FFF2-40B4-BE49-F238E27FC236}">
                <a16:creationId xmlns:a16="http://schemas.microsoft.com/office/drawing/2014/main" id="{ED1A3CBB-DDD2-46ED-88E6-98A827E0BEB3}"/>
              </a:ext>
            </a:extLst>
          </p:cNvPr>
          <p:cNvSpPr/>
          <p:nvPr/>
        </p:nvSpPr>
        <p:spPr>
          <a:xfrm>
            <a:off x="647700" y="2631169"/>
            <a:ext cx="3745304" cy="621000"/>
          </a:xfrm>
          <a:prstGeom prst="rect">
            <a:avLst/>
          </a:prstGeom>
          <a:no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b="1" dirty="0">
                <a:solidFill>
                  <a:schemeClr val="tx1"/>
                </a:solidFill>
              </a:rPr>
              <a:t>　③　資源管理</a:t>
            </a:r>
            <a:endParaRPr kumimoji="1" lang="ja-JP" altLang="en-US" b="1" dirty="0">
              <a:solidFill>
                <a:schemeClr val="tx1"/>
              </a:solidFill>
            </a:endParaRPr>
          </a:p>
        </p:txBody>
      </p:sp>
      <p:sp>
        <p:nvSpPr>
          <p:cNvPr id="6" name="正方形/長方形 5">
            <a:extLst>
              <a:ext uri="{FF2B5EF4-FFF2-40B4-BE49-F238E27FC236}">
                <a16:creationId xmlns:a16="http://schemas.microsoft.com/office/drawing/2014/main" id="{5DCD5332-969A-4E4F-9F6B-501186937691}"/>
              </a:ext>
            </a:extLst>
          </p:cNvPr>
          <p:cNvSpPr/>
          <p:nvPr/>
        </p:nvSpPr>
        <p:spPr>
          <a:xfrm>
            <a:off x="647700" y="3382622"/>
            <a:ext cx="3745304" cy="621000"/>
          </a:xfrm>
          <a:prstGeom prst="rect">
            <a:avLst/>
          </a:prstGeom>
          <a:no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b="1" dirty="0">
                <a:solidFill>
                  <a:schemeClr val="tx1"/>
                </a:solidFill>
              </a:rPr>
              <a:t>　④　コミュニケーション管理</a:t>
            </a:r>
            <a:endParaRPr kumimoji="1" lang="ja-JP" altLang="en-US" b="1" dirty="0">
              <a:solidFill>
                <a:schemeClr val="tx1"/>
              </a:solidFill>
            </a:endParaRPr>
          </a:p>
        </p:txBody>
      </p:sp>
      <p:sp>
        <p:nvSpPr>
          <p:cNvPr id="7" name="正方形/長方形 6">
            <a:extLst>
              <a:ext uri="{FF2B5EF4-FFF2-40B4-BE49-F238E27FC236}">
                <a16:creationId xmlns:a16="http://schemas.microsoft.com/office/drawing/2014/main" id="{CDAA2363-F930-472A-B7E1-3A272563BA45}"/>
              </a:ext>
            </a:extLst>
          </p:cNvPr>
          <p:cNvSpPr/>
          <p:nvPr/>
        </p:nvSpPr>
        <p:spPr>
          <a:xfrm>
            <a:off x="647700" y="4134074"/>
            <a:ext cx="3745304" cy="621000"/>
          </a:xfrm>
          <a:prstGeom prst="rect">
            <a:avLst/>
          </a:prstGeom>
          <a:no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b="1" dirty="0">
                <a:solidFill>
                  <a:schemeClr val="tx1"/>
                </a:solidFill>
              </a:rPr>
              <a:t>　⑤　リスク管理</a:t>
            </a:r>
            <a:endParaRPr kumimoji="1" lang="ja-JP" altLang="en-US" b="1" dirty="0">
              <a:solidFill>
                <a:schemeClr val="tx1"/>
              </a:solidFill>
            </a:endParaRPr>
          </a:p>
        </p:txBody>
      </p:sp>
      <p:sp>
        <p:nvSpPr>
          <p:cNvPr id="13" name="正方形/長方形 12">
            <a:extLst>
              <a:ext uri="{FF2B5EF4-FFF2-40B4-BE49-F238E27FC236}">
                <a16:creationId xmlns:a16="http://schemas.microsoft.com/office/drawing/2014/main" id="{C87EBB0C-73AB-460F-8A89-FAE49853AF98}"/>
              </a:ext>
            </a:extLst>
          </p:cNvPr>
          <p:cNvSpPr/>
          <p:nvPr/>
        </p:nvSpPr>
        <p:spPr>
          <a:xfrm>
            <a:off x="4924425" y="1136380"/>
            <a:ext cx="3745304" cy="621000"/>
          </a:xfrm>
          <a:prstGeom prst="rect">
            <a:avLst/>
          </a:prstGeom>
          <a:no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b="1" dirty="0">
                <a:solidFill>
                  <a:schemeClr val="tx1"/>
                </a:solidFill>
              </a:rPr>
              <a:t>　⑥　品質管理</a:t>
            </a:r>
            <a:endParaRPr kumimoji="1" lang="ja-JP" altLang="en-US" b="1" dirty="0">
              <a:solidFill>
                <a:schemeClr val="tx1"/>
              </a:solidFill>
            </a:endParaRPr>
          </a:p>
        </p:txBody>
      </p:sp>
      <p:sp>
        <p:nvSpPr>
          <p:cNvPr id="14" name="正方形/長方形 13">
            <a:extLst>
              <a:ext uri="{FF2B5EF4-FFF2-40B4-BE49-F238E27FC236}">
                <a16:creationId xmlns:a16="http://schemas.microsoft.com/office/drawing/2014/main" id="{AA5DE9DB-6FFD-4B46-9678-CB691581F465}"/>
              </a:ext>
            </a:extLst>
          </p:cNvPr>
          <p:cNvSpPr/>
          <p:nvPr/>
        </p:nvSpPr>
        <p:spPr>
          <a:xfrm>
            <a:off x="4924425" y="1879716"/>
            <a:ext cx="3745304" cy="621000"/>
          </a:xfrm>
          <a:prstGeom prst="rect">
            <a:avLst/>
          </a:prstGeom>
          <a:no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b="1" dirty="0">
                <a:solidFill>
                  <a:schemeClr val="tx1"/>
                </a:solidFill>
              </a:rPr>
              <a:t>　⑦　コスト管理</a:t>
            </a:r>
            <a:endParaRPr kumimoji="1" lang="ja-JP" altLang="en-US" b="1" dirty="0">
              <a:solidFill>
                <a:schemeClr val="tx1"/>
              </a:solidFill>
            </a:endParaRPr>
          </a:p>
        </p:txBody>
      </p:sp>
      <p:sp>
        <p:nvSpPr>
          <p:cNvPr id="15" name="正方形/長方形 14">
            <a:extLst>
              <a:ext uri="{FF2B5EF4-FFF2-40B4-BE49-F238E27FC236}">
                <a16:creationId xmlns:a16="http://schemas.microsoft.com/office/drawing/2014/main" id="{7EA6D766-AC81-4F53-A50E-980FA2E63AE5}"/>
              </a:ext>
            </a:extLst>
          </p:cNvPr>
          <p:cNvSpPr/>
          <p:nvPr/>
        </p:nvSpPr>
        <p:spPr>
          <a:xfrm>
            <a:off x="4924425" y="2623052"/>
            <a:ext cx="3745304" cy="621000"/>
          </a:xfrm>
          <a:prstGeom prst="rect">
            <a:avLst/>
          </a:prstGeom>
          <a:no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b="1" dirty="0">
                <a:solidFill>
                  <a:schemeClr val="tx1"/>
                </a:solidFill>
              </a:rPr>
              <a:t>　⑧　調達管理</a:t>
            </a:r>
            <a:endParaRPr kumimoji="1" lang="ja-JP" altLang="en-US" b="1" dirty="0">
              <a:solidFill>
                <a:schemeClr val="tx1"/>
              </a:solidFill>
            </a:endParaRPr>
          </a:p>
        </p:txBody>
      </p:sp>
      <p:sp>
        <p:nvSpPr>
          <p:cNvPr id="16" name="正方形/長方形 15">
            <a:extLst>
              <a:ext uri="{FF2B5EF4-FFF2-40B4-BE49-F238E27FC236}">
                <a16:creationId xmlns:a16="http://schemas.microsoft.com/office/drawing/2014/main" id="{0F5BBCB3-A582-4AEF-B187-25001E296965}"/>
              </a:ext>
            </a:extLst>
          </p:cNvPr>
          <p:cNvSpPr/>
          <p:nvPr/>
        </p:nvSpPr>
        <p:spPr>
          <a:xfrm>
            <a:off x="4924425" y="3367939"/>
            <a:ext cx="3745304" cy="621000"/>
          </a:xfrm>
          <a:prstGeom prst="rect">
            <a:avLst/>
          </a:prstGeom>
          <a:no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b="1" dirty="0">
                <a:solidFill>
                  <a:schemeClr val="tx1"/>
                </a:solidFill>
              </a:rPr>
              <a:t>　⑨　ステークホルダー管理</a:t>
            </a:r>
            <a:endParaRPr kumimoji="1" lang="ja-JP" altLang="en-US" b="1" dirty="0">
              <a:solidFill>
                <a:schemeClr val="tx1"/>
              </a:solidFill>
            </a:endParaRPr>
          </a:p>
        </p:txBody>
      </p:sp>
      <p:sp>
        <p:nvSpPr>
          <p:cNvPr id="17" name="正方形/長方形 16">
            <a:extLst>
              <a:ext uri="{FF2B5EF4-FFF2-40B4-BE49-F238E27FC236}">
                <a16:creationId xmlns:a16="http://schemas.microsoft.com/office/drawing/2014/main" id="{C3F4185A-447F-40AD-87B9-35A9A0FF0227}"/>
              </a:ext>
            </a:extLst>
          </p:cNvPr>
          <p:cNvSpPr/>
          <p:nvPr/>
        </p:nvSpPr>
        <p:spPr>
          <a:xfrm>
            <a:off x="4924425" y="4112825"/>
            <a:ext cx="3745304" cy="621000"/>
          </a:xfrm>
          <a:prstGeom prst="rect">
            <a:avLst/>
          </a:prstGeom>
          <a:no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b="1" dirty="0">
                <a:solidFill>
                  <a:schemeClr val="tx1"/>
                </a:solidFill>
              </a:rPr>
              <a:t>　⑩　統合管理</a:t>
            </a:r>
            <a:endParaRPr kumimoji="1" lang="ja-JP" altLang="en-US" b="1" dirty="0">
              <a:solidFill>
                <a:schemeClr val="tx1"/>
              </a:solidFill>
            </a:endParaRPr>
          </a:p>
        </p:txBody>
      </p:sp>
      <p:pic>
        <p:nvPicPr>
          <p:cNvPr id="11" name="グラフィックス 10" descr="グループでのブレーンストーミング">
            <a:extLst>
              <a:ext uri="{FF2B5EF4-FFF2-40B4-BE49-F238E27FC236}">
                <a16:creationId xmlns:a16="http://schemas.microsoft.com/office/drawing/2014/main" id="{BD40CE23-9BA8-4C92-BDC2-2C55F09A7BD9}"/>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3801385" y="3335539"/>
            <a:ext cx="685800" cy="685800"/>
          </a:xfrm>
          <a:prstGeom prst="rect">
            <a:avLst/>
          </a:prstGeom>
        </p:spPr>
      </p:pic>
      <p:pic>
        <p:nvPicPr>
          <p:cNvPr id="26" name="グラフィックス 25" descr="ターゲット">
            <a:extLst>
              <a:ext uri="{FF2B5EF4-FFF2-40B4-BE49-F238E27FC236}">
                <a16:creationId xmlns:a16="http://schemas.microsoft.com/office/drawing/2014/main" id="{3EEE0F06-8A02-40C8-B0E7-C7F53503F9C8}"/>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3814022" y="1173480"/>
            <a:ext cx="531284" cy="531284"/>
          </a:xfrm>
          <a:prstGeom prst="rect">
            <a:avLst/>
          </a:prstGeom>
        </p:spPr>
      </p:pic>
      <p:pic>
        <p:nvPicPr>
          <p:cNvPr id="30" name="グラフィックス 29" descr="プレイブック">
            <a:extLst>
              <a:ext uri="{FF2B5EF4-FFF2-40B4-BE49-F238E27FC236}">
                <a16:creationId xmlns:a16="http://schemas.microsoft.com/office/drawing/2014/main" id="{BD6C3962-3E4D-42DD-B67D-4E71775809A6}"/>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3707204" y="4134074"/>
            <a:ext cx="685800" cy="685800"/>
          </a:xfrm>
          <a:prstGeom prst="rect">
            <a:avLst/>
          </a:prstGeom>
        </p:spPr>
      </p:pic>
      <p:pic>
        <p:nvPicPr>
          <p:cNvPr id="44" name="グラフィックス 43" descr="階層">
            <a:extLst>
              <a:ext uri="{FF2B5EF4-FFF2-40B4-BE49-F238E27FC236}">
                <a16:creationId xmlns:a16="http://schemas.microsoft.com/office/drawing/2014/main" id="{7678D090-1355-44A1-B9E7-2D63AE04D1CF}"/>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3707204" y="2595031"/>
            <a:ext cx="685800" cy="685800"/>
          </a:xfrm>
          <a:prstGeom prst="rect">
            <a:avLst/>
          </a:prstGeom>
        </p:spPr>
      </p:pic>
      <p:grpSp>
        <p:nvGrpSpPr>
          <p:cNvPr id="46" name="グループ化 45">
            <a:extLst>
              <a:ext uri="{FF2B5EF4-FFF2-40B4-BE49-F238E27FC236}">
                <a16:creationId xmlns:a16="http://schemas.microsoft.com/office/drawing/2014/main" id="{CC05121E-64FF-44AF-A5AA-0DF969C2BFEA}"/>
              </a:ext>
            </a:extLst>
          </p:cNvPr>
          <p:cNvGrpSpPr/>
          <p:nvPr/>
        </p:nvGrpSpPr>
        <p:grpSpPr>
          <a:xfrm>
            <a:off x="3637089" y="1859092"/>
            <a:ext cx="797696" cy="621001"/>
            <a:chOff x="4942938" y="2479632"/>
            <a:chExt cx="1223788" cy="952710"/>
          </a:xfrm>
          <a:solidFill>
            <a:srgbClr val="00B0F0"/>
          </a:solidFill>
        </p:grpSpPr>
        <p:pic>
          <p:nvPicPr>
            <p:cNvPr id="18" name="グラフィックス 17" descr="日毎カレンダー">
              <a:extLst>
                <a:ext uri="{FF2B5EF4-FFF2-40B4-BE49-F238E27FC236}">
                  <a16:creationId xmlns:a16="http://schemas.microsoft.com/office/drawing/2014/main" id="{B3441C1B-F7E9-4553-8EDD-919C50D2050C}"/>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4942938" y="2479632"/>
              <a:ext cx="731142" cy="731142"/>
            </a:xfrm>
            <a:prstGeom prst="rect">
              <a:avLst/>
            </a:prstGeom>
          </p:spPr>
        </p:pic>
        <p:pic>
          <p:nvPicPr>
            <p:cNvPr id="38" name="グラフィックス 37" descr="チェックリスト">
              <a:extLst>
                <a:ext uri="{FF2B5EF4-FFF2-40B4-BE49-F238E27FC236}">
                  <a16:creationId xmlns:a16="http://schemas.microsoft.com/office/drawing/2014/main" id="{0A3F9890-33B9-4868-BA85-BCD728EE5062}"/>
                </a:ext>
              </a:extLst>
            </p:cNvPr>
            <p:cNvPicPr>
              <a:picLocks noChangeAspect="1"/>
            </p:cNvPicPr>
            <p:nvPr/>
          </p:nvPicPr>
          <p:blipFill>
            <a:blip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p:blipFill>
          <p:spPr>
            <a:xfrm>
              <a:off x="5468410" y="2734026"/>
              <a:ext cx="698316" cy="698316"/>
            </a:xfrm>
            <a:prstGeom prst="rect">
              <a:avLst/>
            </a:prstGeom>
          </p:spPr>
        </p:pic>
      </p:grpSp>
      <p:pic>
        <p:nvPicPr>
          <p:cNvPr id="54" name="グラフィックス 53" descr="ネットワーク">
            <a:extLst>
              <a:ext uri="{FF2B5EF4-FFF2-40B4-BE49-F238E27FC236}">
                <a16:creationId xmlns:a16="http://schemas.microsoft.com/office/drawing/2014/main" id="{A0BEA76B-5E8E-447C-B184-CE7E1AE45BCD}"/>
              </a:ext>
            </a:extLst>
          </p:cNvPr>
          <p:cNvPicPr>
            <a:picLocks noChangeAspect="1"/>
          </p:cNvPicPr>
          <p:nvPr/>
        </p:nvPicPr>
        <p:blipFill>
          <a:blip r:embed="rId15">
            <a:extLst>
              <a:ext uri="{28A0092B-C50C-407E-A947-70E740481C1C}">
                <a14:useLocalDpi xmlns:a14="http://schemas.microsoft.com/office/drawing/2010/main" val="0"/>
              </a:ext>
              <a:ext uri="{96DAC541-7B7A-43D3-8B79-37D633B846F1}">
                <asvg:svgBlip xmlns:asvg="http://schemas.microsoft.com/office/drawing/2016/SVG/main" r:embed="rId16"/>
              </a:ext>
            </a:extLst>
          </a:blip>
          <a:stretch>
            <a:fillRect/>
          </a:stretch>
        </p:blipFill>
        <p:spPr>
          <a:xfrm>
            <a:off x="8035154" y="4088261"/>
            <a:ext cx="685800" cy="685800"/>
          </a:xfrm>
          <a:prstGeom prst="rect">
            <a:avLst/>
          </a:prstGeom>
        </p:spPr>
      </p:pic>
      <p:pic>
        <p:nvPicPr>
          <p:cNvPr id="55" name="グラフィックス 54" descr="元">
            <a:extLst>
              <a:ext uri="{FF2B5EF4-FFF2-40B4-BE49-F238E27FC236}">
                <a16:creationId xmlns:a16="http://schemas.microsoft.com/office/drawing/2014/main" id="{AEA48F08-F546-4523-B5EE-885575E174C8}"/>
              </a:ext>
            </a:extLst>
          </p:cNvPr>
          <p:cNvPicPr>
            <a:picLocks noChangeAspect="1"/>
          </p:cNvPicPr>
          <p:nvPr/>
        </p:nvPicPr>
        <p:blipFill>
          <a:blip r:embed="rId17">
            <a:extLst>
              <a:ext uri="{28A0092B-C50C-407E-A947-70E740481C1C}">
                <a14:useLocalDpi xmlns:a14="http://schemas.microsoft.com/office/drawing/2010/main" val="0"/>
              </a:ext>
              <a:ext uri="{96DAC541-7B7A-43D3-8B79-37D633B846F1}">
                <asvg:svgBlip xmlns:asvg="http://schemas.microsoft.com/office/drawing/2016/SVG/main" r:embed="rId18"/>
              </a:ext>
            </a:extLst>
          </a:blip>
          <a:stretch>
            <a:fillRect/>
          </a:stretch>
        </p:blipFill>
        <p:spPr>
          <a:xfrm>
            <a:off x="8118335" y="1926550"/>
            <a:ext cx="537985" cy="537985"/>
          </a:xfrm>
          <a:prstGeom prst="rect">
            <a:avLst/>
          </a:prstGeom>
        </p:spPr>
      </p:pic>
      <p:pic>
        <p:nvPicPr>
          <p:cNvPr id="56" name="グラフィックス 55" descr="的中">
            <a:extLst>
              <a:ext uri="{FF2B5EF4-FFF2-40B4-BE49-F238E27FC236}">
                <a16:creationId xmlns:a16="http://schemas.microsoft.com/office/drawing/2014/main" id="{87470843-36BD-4C43-85BC-C378A0331381}"/>
              </a:ext>
            </a:extLst>
          </p:cNvPr>
          <p:cNvPicPr>
            <a:picLocks noChangeAspect="1"/>
          </p:cNvPicPr>
          <p:nvPr/>
        </p:nvPicPr>
        <p:blipFill>
          <a:blip r:embed="rId19">
            <a:extLst>
              <a:ext uri="{28A0092B-C50C-407E-A947-70E740481C1C}">
                <a14:useLocalDpi xmlns:a14="http://schemas.microsoft.com/office/drawing/2010/main" val="0"/>
              </a:ext>
              <a:ext uri="{96DAC541-7B7A-43D3-8B79-37D633B846F1}">
                <asvg:svgBlip xmlns:asvg="http://schemas.microsoft.com/office/drawing/2016/SVG/main" r:embed="rId20"/>
              </a:ext>
            </a:extLst>
          </a:blip>
          <a:stretch>
            <a:fillRect/>
          </a:stretch>
        </p:blipFill>
        <p:spPr>
          <a:xfrm>
            <a:off x="7944741" y="1085780"/>
            <a:ext cx="685800" cy="685800"/>
          </a:xfrm>
          <a:prstGeom prst="rect">
            <a:avLst/>
          </a:prstGeom>
        </p:spPr>
      </p:pic>
      <p:grpSp>
        <p:nvGrpSpPr>
          <p:cNvPr id="57" name="グループ化 56">
            <a:extLst>
              <a:ext uri="{FF2B5EF4-FFF2-40B4-BE49-F238E27FC236}">
                <a16:creationId xmlns:a16="http://schemas.microsoft.com/office/drawing/2014/main" id="{0E9B3246-4C4A-4D06-B397-8C651143568F}"/>
              </a:ext>
            </a:extLst>
          </p:cNvPr>
          <p:cNvGrpSpPr/>
          <p:nvPr/>
        </p:nvGrpSpPr>
        <p:grpSpPr>
          <a:xfrm>
            <a:off x="8035154" y="2625675"/>
            <a:ext cx="608962" cy="727668"/>
            <a:chOff x="10757972" y="3465443"/>
            <a:chExt cx="846099" cy="1011031"/>
          </a:xfrm>
          <a:solidFill>
            <a:srgbClr val="002060"/>
          </a:solidFill>
        </p:grpSpPr>
        <p:pic>
          <p:nvPicPr>
            <p:cNvPr id="58" name="グラフィックス 57" descr="建物">
              <a:extLst>
                <a:ext uri="{FF2B5EF4-FFF2-40B4-BE49-F238E27FC236}">
                  <a16:creationId xmlns:a16="http://schemas.microsoft.com/office/drawing/2014/main" id="{9AC5D792-DD12-4323-A4F6-EAE4C1FB748B}"/>
                </a:ext>
              </a:extLst>
            </p:cNvPr>
            <p:cNvPicPr>
              <a:picLocks noChangeAspect="1"/>
            </p:cNvPicPr>
            <p:nvPr/>
          </p:nvPicPr>
          <p:blipFill>
            <a:blip r:embed="rId21">
              <a:extLst>
                <a:ext uri="{28A0092B-C50C-407E-A947-70E740481C1C}">
                  <a14:useLocalDpi xmlns:a14="http://schemas.microsoft.com/office/drawing/2010/main" val="0"/>
                </a:ext>
                <a:ext uri="{96DAC541-7B7A-43D3-8B79-37D633B846F1}">
                  <asvg:svgBlip xmlns:asvg="http://schemas.microsoft.com/office/drawing/2016/SVG/main" r:embed="rId22"/>
                </a:ext>
              </a:extLst>
            </a:blip>
            <a:stretch>
              <a:fillRect/>
            </a:stretch>
          </p:blipFill>
          <p:spPr>
            <a:xfrm>
              <a:off x="11081701" y="3465443"/>
              <a:ext cx="522370" cy="522370"/>
            </a:xfrm>
            <a:prstGeom prst="rect">
              <a:avLst/>
            </a:prstGeom>
          </p:spPr>
        </p:pic>
        <p:pic>
          <p:nvPicPr>
            <p:cNvPr id="59" name="グラフィックス 58" descr="握手">
              <a:extLst>
                <a:ext uri="{FF2B5EF4-FFF2-40B4-BE49-F238E27FC236}">
                  <a16:creationId xmlns:a16="http://schemas.microsoft.com/office/drawing/2014/main" id="{6B55E4F4-3DF7-4185-A664-76F9E73E017D}"/>
                </a:ext>
              </a:extLst>
            </p:cNvPr>
            <p:cNvPicPr>
              <a:picLocks noChangeAspect="1"/>
            </p:cNvPicPr>
            <p:nvPr/>
          </p:nvPicPr>
          <p:blipFill>
            <a:blip r:embed="rId23">
              <a:extLst>
                <a:ext uri="{28A0092B-C50C-407E-A947-70E740481C1C}">
                  <a14:useLocalDpi xmlns:a14="http://schemas.microsoft.com/office/drawing/2010/main" val="0"/>
                </a:ext>
                <a:ext uri="{96DAC541-7B7A-43D3-8B79-37D633B846F1}">
                  <asvg:svgBlip xmlns:asvg="http://schemas.microsoft.com/office/drawing/2016/SVG/main" r:embed="rId24"/>
                </a:ext>
              </a:extLst>
            </a:blip>
            <a:stretch>
              <a:fillRect/>
            </a:stretch>
          </p:blipFill>
          <p:spPr>
            <a:xfrm>
              <a:off x="10757972" y="3648474"/>
              <a:ext cx="828000" cy="828000"/>
            </a:xfrm>
            <a:prstGeom prst="rect">
              <a:avLst/>
            </a:prstGeom>
          </p:spPr>
        </p:pic>
      </p:grpSp>
      <p:pic>
        <p:nvPicPr>
          <p:cNvPr id="60" name="グラフィックス 59" descr="つながり">
            <a:extLst>
              <a:ext uri="{FF2B5EF4-FFF2-40B4-BE49-F238E27FC236}">
                <a16:creationId xmlns:a16="http://schemas.microsoft.com/office/drawing/2014/main" id="{F5CE89C8-1801-45E6-A9BD-63495ACAD828}"/>
              </a:ext>
            </a:extLst>
          </p:cNvPr>
          <p:cNvPicPr>
            <a:picLocks noChangeAspect="1"/>
          </p:cNvPicPr>
          <p:nvPr/>
        </p:nvPicPr>
        <p:blipFill>
          <a:blip r:embed="rId25">
            <a:extLst>
              <a:ext uri="{28A0092B-C50C-407E-A947-70E740481C1C}">
                <a14:useLocalDpi xmlns:a14="http://schemas.microsoft.com/office/drawing/2010/main" val="0"/>
              </a:ext>
              <a:ext uri="{96DAC541-7B7A-43D3-8B79-37D633B846F1}">
                <asvg:svgBlip xmlns:asvg="http://schemas.microsoft.com/office/drawing/2016/SVG/main" r:embed="rId26"/>
              </a:ext>
            </a:extLst>
          </a:blip>
          <a:stretch>
            <a:fillRect/>
          </a:stretch>
        </p:blipFill>
        <p:spPr>
          <a:xfrm>
            <a:off x="8035154" y="3371921"/>
            <a:ext cx="617018" cy="617018"/>
          </a:xfrm>
          <a:prstGeom prst="rect">
            <a:avLst/>
          </a:prstGeom>
        </p:spPr>
      </p:pic>
    </p:spTree>
    <p:extLst>
      <p:ext uri="{BB962C8B-B14F-4D97-AF65-F5344CB8AC3E}">
        <p14:creationId xmlns:p14="http://schemas.microsoft.com/office/powerpoint/2010/main" val="211439858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a:extLst>
              <a:ext uri="{FF2B5EF4-FFF2-40B4-BE49-F238E27FC236}">
                <a16:creationId xmlns:a16="http://schemas.microsoft.com/office/drawing/2014/main" id="{7503C1EC-AD7C-4A11-99F2-6FEB1E430593}"/>
              </a:ext>
            </a:extLst>
          </p:cNvPr>
          <p:cNvSpPr/>
          <p:nvPr/>
        </p:nvSpPr>
        <p:spPr>
          <a:xfrm>
            <a:off x="401476" y="388426"/>
            <a:ext cx="7942424" cy="461665"/>
          </a:xfrm>
          <a:prstGeom prst="rect">
            <a:avLst/>
          </a:prstGeom>
        </p:spPr>
        <p:txBody>
          <a:bodyPr wrap="square">
            <a:spAutoFit/>
          </a:bodyPr>
          <a:lstStyle/>
          <a:p>
            <a:r>
              <a:rPr lang="ja-JP" altLang="en-US" sz="2400" b="1" dirty="0"/>
              <a:t>プロジェクトマネジメントの１０の知識エリア（視点）　</a:t>
            </a:r>
            <a:endParaRPr lang="en-US" altLang="ja-JP" sz="2400" b="1" dirty="0"/>
          </a:p>
        </p:txBody>
      </p:sp>
      <p:sp>
        <p:nvSpPr>
          <p:cNvPr id="3" name="正方形/長方形 2">
            <a:extLst>
              <a:ext uri="{FF2B5EF4-FFF2-40B4-BE49-F238E27FC236}">
                <a16:creationId xmlns:a16="http://schemas.microsoft.com/office/drawing/2014/main" id="{93617041-AF65-4AEB-8016-1F8B3B6B4BA3}"/>
              </a:ext>
            </a:extLst>
          </p:cNvPr>
          <p:cNvSpPr/>
          <p:nvPr/>
        </p:nvSpPr>
        <p:spPr>
          <a:xfrm>
            <a:off x="3124201" y="1141596"/>
            <a:ext cx="2886075" cy="621000"/>
          </a:xfrm>
          <a:prstGeom prst="rect">
            <a:avLst/>
          </a:prstGeom>
          <a:noFill/>
          <a:ln w="127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b="1" dirty="0">
                <a:solidFill>
                  <a:schemeClr val="tx1"/>
                </a:solidFill>
              </a:rPr>
              <a:t>　①　スコープ管理</a:t>
            </a:r>
            <a:endParaRPr kumimoji="1" lang="ja-JP" altLang="en-US" b="1" dirty="0">
              <a:solidFill>
                <a:schemeClr val="tx1"/>
              </a:solidFill>
            </a:endParaRPr>
          </a:p>
        </p:txBody>
      </p:sp>
      <p:sp>
        <p:nvSpPr>
          <p:cNvPr id="4" name="正方形/長方形 3">
            <a:extLst>
              <a:ext uri="{FF2B5EF4-FFF2-40B4-BE49-F238E27FC236}">
                <a16:creationId xmlns:a16="http://schemas.microsoft.com/office/drawing/2014/main" id="{EE3D5DEB-7D07-453F-811C-4DE25C6C3974}"/>
              </a:ext>
            </a:extLst>
          </p:cNvPr>
          <p:cNvSpPr/>
          <p:nvPr/>
        </p:nvSpPr>
        <p:spPr>
          <a:xfrm>
            <a:off x="3133725" y="1893049"/>
            <a:ext cx="2886075" cy="621000"/>
          </a:xfrm>
          <a:prstGeom prst="rect">
            <a:avLst/>
          </a:prstGeom>
          <a:noFill/>
          <a:ln w="127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b="1" dirty="0">
                <a:solidFill>
                  <a:schemeClr val="tx1"/>
                </a:solidFill>
              </a:rPr>
              <a:t>　②　タイム管理</a:t>
            </a:r>
            <a:endParaRPr kumimoji="1" lang="ja-JP" altLang="en-US" b="1" dirty="0">
              <a:solidFill>
                <a:schemeClr val="tx1"/>
              </a:solidFill>
            </a:endParaRPr>
          </a:p>
        </p:txBody>
      </p:sp>
      <p:sp>
        <p:nvSpPr>
          <p:cNvPr id="5" name="正方形/長方形 4">
            <a:extLst>
              <a:ext uri="{FF2B5EF4-FFF2-40B4-BE49-F238E27FC236}">
                <a16:creationId xmlns:a16="http://schemas.microsoft.com/office/drawing/2014/main" id="{ED1A3CBB-DDD2-46ED-88E6-98A827E0BEB3}"/>
              </a:ext>
            </a:extLst>
          </p:cNvPr>
          <p:cNvSpPr/>
          <p:nvPr/>
        </p:nvSpPr>
        <p:spPr>
          <a:xfrm>
            <a:off x="3128963" y="2633417"/>
            <a:ext cx="2886075" cy="621000"/>
          </a:xfrm>
          <a:prstGeom prst="rect">
            <a:avLst/>
          </a:prstGeom>
          <a:noFill/>
          <a:ln w="127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b="1" dirty="0">
                <a:solidFill>
                  <a:schemeClr val="tx1"/>
                </a:solidFill>
              </a:rPr>
              <a:t>　③　資源管理</a:t>
            </a:r>
            <a:endParaRPr kumimoji="1" lang="ja-JP" altLang="en-US" b="1" dirty="0">
              <a:solidFill>
                <a:schemeClr val="tx1"/>
              </a:solidFill>
            </a:endParaRPr>
          </a:p>
        </p:txBody>
      </p:sp>
      <p:sp>
        <p:nvSpPr>
          <p:cNvPr id="6" name="正方形/長方形 5">
            <a:extLst>
              <a:ext uri="{FF2B5EF4-FFF2-40B4-BE49-F238E27FC236}">
                <a16:creationId xmlns:a16="http://schemas.microsoft.com/office/drawing/2014/main" id="{5DCD5332-969A-4E4F-9F6B-501186937691}"/>
              </a:ext>
            </a:extLst>
          </p:cNvPr>
          <p:cNvSpPr/>
          <p:nvPr/>
        </p:nvSpPr>
        <p:spPr>
          <a:xfrm>
            <a:off x="3133725" y="3395954"/>
            <a:ext cx="2886075" cy="621000"/>
          </a:xfrm>
          <a:prstGeom prst="rect">
            <a:avLst/>
          </a:prstGeom>
          <a:noFill/>
          <a:ln w="127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b="1" dirty="0">
                <a:solidFill>
                  <a:schemeClr val="tx1"/>
                </a:solidFill>
              </a:rPr>
              <a:t>　④　</a:t>
            </a:r>
            <a:r>
              <a:rPr lang="ja-JP" altLang="en-US" sz="1350" b="1" dirty="0">
                <a:solidFill>
                  <a:schemeClr val="tx1"/>
                </a:solidFill>
              </a:rPr>
              <a:t>コミュニケーション管理</a:t>
            </a:r>
            <a:endParaRPr kumimoji="1" lang="ja-JP" altLang="en-US" b="1" dirty="0">
              <a:solidFill>
                <a:schemeClr val="tx1"/>
              </a:solidFill>
            </a:endParaRPr>
          </a:p>
        </p:txBody>
      </p:sp>
      <p:sp>
        <p:nvSpPr>
          <p:cNvPr id="7" name="正方形/長方形 6">
            <a:extLst>
              <a:ext uri="{FF2B5EF4-FFF2-40B4-BE49-F238E27FC236}">
                <a16:creationId xmlns:a16="http://schemas.microsoft.com/office/drawing/2014/main" id="{CDAA2363-F930-472A-B7E1-3A272563BA45}"/>
              </a:ext>
            </a:extLst>
          </p:cNvPr>
          <p:cNvSpPr/>
          <p:nvPr/>
        </p:nvSpPr>
        <p:spPr>
          <a:xfrm>
            <a:off x="3128963" y="4136322"/>
            <a:ext cx="2886075" cy="621000"/>
          </a:xfrm>
          <a:prstGeom prst="rect">
            <a:avLst/>
          </a:prstGeom>
          <a:noFill/>
          <a:ln w="127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b="1" dirty="0">
                <a:solidFill>
                  <a:schemeClr val="tx1"/>
                </a:solidFill>
              </a:rPr>
              <a:t>　⑤　リスク管理</a:t>
            </a:r>
            <a:endParaRPr kumimoji="1" lang="ja-JP" altLang="en-US" b="1" dirty="0">
              <a:solidFill>
                <a:schemeClr val="tx1"/>
              </a:solidFill>
            </a:endParaRPr>
          </a:p>
        </p:txBody>
      </p:sp>
      <p:sp>
        <p:nvSpPr>
          <p:cNvPr id="8" name="正方形/長方形 7">
            <a:extLst>
              <a:ext uri="{FF2B5EF4-FFF2-40B4-BE49-F238E27FC236}">
                <a16:creationId xmlns:a16="http://schemas.microsoft.com/office/drawing/2014/main" id="{FEA7C83C-87DE-4C61-AF7F-E0196C2745D2}"/>
              </a:ext>
            </a:extLst>
          </p:cNvPr>
          <p:cNvSpPr/>
          <p:nvPr/>
        </p:nvSpPr>
        <p:spPr>
          <a:xfrm>
            <a:off x="6119814" y="1185308"/>
            <a:ext cx="2698175" cy="523220"/>
          </a:xfrm>
          <a:prstGeom prst="rect">
            <a:avLst/>
          </a:prstGeom>
        </p:spPr>
        <p:txBody>
          <a:bodyPr wrap="none">
            <a:spAutoFit/>
          </a:bodyPr>
          <a:lstStyle/>
          <a:p>
            <a:r>
              <a:rPr lang="ja-JP" altLang="en-US" sz="1400" b="1" dirty="0"/>
              <a:t>プロジェクトの</a:t>
            </a:r>
            <a:r>
              <a:rPr lang="ja-JP" altLang="en-US" sz="1400" b="1" dirty="0">
                <a:solidFill>
                  <a:schemeClr val="accent2"/>
                </a:solidFill>
              </a:rPr>
              <a:t>目標を設定</a:t>
            </a:r>
            <a:r>
              <a:rPr lang="ja-JP" altLang="en-US" sz="1400" b="1" dirty="0"/>
              <a:t>し、</a:t>
            </a:r>
            <a:endParaRPr lang="en-US" altLang="ja-JP" sz="1400" b="1" dirty="0"/>
          </a:p>
          <a:p>
            <a:r>
              <a:rPr lang="ja-JP" altLang="en-US" sz="1400" b="1" dirty="0">
                <a:solidFill>
                  <a:schemeClr val="accent2"/>
                </a:solidFill>
              </a:rPr>
              <a:t>作業内容や成果物</a:t>
            </a:r>
            <a:r>
              <a:rPr lang="ja-JP" altLang="en-US" sz="1400" b="1" dirty="0"/>
              <a:t>を決める</a:t>
            </a:r>
          </a:p>
        </p:txBody>
      </p:sp>
      <p:sp>
        <p:nvSpPr>
          <p:cNvPr id="9" name="矢印: 右 8">
            <a:extLst>
              <a:ext uri="{FF2B5EF4-FFF2-40B4-BE49-F238E27FC236}">
                <a16:creationId xmlns:a16="http://schemas.microsoft.com/office/drawing/2014/main" id="{A6F336A3-422E-4E87-97CA-D5947FD5786B}"/>
              </a:ext>
            </a:extLst>
          </p:cNvPr>
          <p:cNvSpPr/>
          <p:nvPr/>
        </p:nvSpPr>
        <p:spPr>
          <a:xfrm>
            <a:off x="5881688" y="1166668"/>
            <a:ext cx="219075" cy="585098"/>
          </a:xfrm>
          <a:prstGeom prst="rightArrow">
            <a:avLst/>
          </a:prstGeom>
        </p:spPr>
        <p:style>
          <a:lnRef idx="3">
            <a:schemeClr val="lt1"/>
          </a:lnRef>
          <a:fillRef idx="1">
            <a:schemeClr val="accent2"/>
          </a:fillRef>
          <a:effectRef idx="1">
            <a:schemeClr val="accent2"/>
          </a:effectRef>
          <a:fontRef idx="minor">
            <a:schemeClr val="lt1"/>
          </a:fontRef>
        </p:style>
        <p:txBody>
          <a:bodyPr rtlCol="0" anchor="ctr"/>
          <a:lstStyle/>
          <a:p>
            <a:pPr algn="ctr"/>
            <a:endParaRPr kumimoji="1" lang="ja-JP" altLang="en-US" sz="1350"/>
          </a:p>
        </p:txBody>
      </p:sp>
      <p:sp>
        <p:nvSpPr>
          <p:cNvPr id="10" name="正方形/長方形 9">
            <a:extLst>
              <a:ext uri="{FF2B5EF4-FFF2-40B4-BE49-F238E27FC236}">
                <a16:creationId xmlns:a16="http://schemas.microsoft.com/office/drawing/2014/main" id="{2D2338F6-8307-410E-AD95-D60E11C07EC9}"/>
              </a:ext>
            </a:extLst>
          </p:cNvPr>
          <p:cNvSpPr/>
          <p:nvPr/>
        </p:nvSpPr>
        <p:spPr>
          <a:xfrm>
            <a:off x="285750" y="1881964"/>
            <a:ext cx="2957513" cy="738664"/>
          </a:xfrm>
          <a:prstGeom prst="rect">
            <a:avLst/>
          </a:prstGeom>
        </p:spPr>
        <p:txBody>
          <a:bodyPr wrap="square">
            <a:spAutoFit/>
          </a:bodyPr>
          <a:lstStyle/>
          <a:p>
            <a:r>
              <a:rPr lang="ja-JP" altLang="en-US" sz="1400" b="1" dirty="0"/>
              <a:t>必要な</a:t>
            </a:r>
            <a:r>
              <a:rPr lang="ja-JP" altLang="en-US" sz="1400" b="1" dirty="0">
                <a:solidFill>
                  <a:schemeClr val="accent2"/>
                </a:solidFill>
              </a:rPr>
              <a:t>作業と順番</a:t>
            </a:r>
            <a:r>
              <a:rPr lang="ja-JP" altLang="en-US" sz="1400" b="1" dirty="0"/>
              <a:t>を決める。</a:t>
            </a:r>
            <a:endParaRPr lang="en-US" altLang="ja-JP" sz="1400" b="1" dirty="0"/>
          </a:p>
          <a:p>
            <a:r>
              <a:rPr lang="ja-JP" altLang="en-US" sz="1400" b="1" dirty="0"/>
              <a:t>効率的に実施されるようスケジュールの管理調整を行う</a:t>
            </a:r>
          </a:p>
        </p:txBody>
      </p:sp>
      <p:sp>
        <p:nvSpPr>
          <p:cNvPr id="20" name="矢印: 右 19">
            <a:extLst>
              <a:ext uri="{FF2B5EF4-FFF2-40B4-BE49-F238E27FC236}">
                <a16:creationId xmlns:a16="http://schemas.microsoft.com/office/drawing/2014/main" id="{3196F550-9E2A-4256-AA05-8787B0AC37DE}"/>
              </a:ext>
            </a:extLst>
          </p:cNvPr>
          <p:cNvSpPr/>
          <p:nvPr/>
        </p:nvSpPr>
        <p:spPr>
          <a:xfrm rot="10800000">
            <a:off x="3024188" y="1896567"/>
            <a:ext cx="219075" cy="585098"/>
          </a:xfrm>
          <a:prstGeom prst="rightArrow">
            <a:avLst/>
          </a:prstGeom>
        </p:spPr>
        <p:style>
          <a:lnRef idx="3">
            <a:schemeClr val="lt1"/>
          </a:lnRef>
          <a:fillRef idx="1">
            <a:schemeClr val="accent2"/>
          </a:fillRef>
          <a:effectRef idx="1">
            <a:schemeClr val="accent2"/>
          </a:effectRef>
          <a:fontRef idx="minor">
            <a:schemeClr val="lt1"/>
          </a:fontRef>
        </p:style>
        <p:txBody>
          <a:bodyPr rtlCol="0" anchor="ctr"/>
          <a:lstStyle/>
          <a:p>
            <a:pPr algn="ctr"/>
            <a:endParaRPr kumimoji="1" lang="ja-JP" altLang="en-US" sz="1350"/>
          </a:p>
        </p:txBody>
      </p:sp>
      <p:sp>
        <p:nvSpPr>
          <p:cNvPr id="21" name="矢印: 右 20">
            <a:extLst>
              <a:ext uri="{FF2B5EF4-FFF2-40B4-BE49-F238E27FC236}">
                <a16:creationId xmlns:a16="http://schemas.microsoft.com/office/drawing/2014/main" id="{827129B3-3853-4E30-8690-D010B84DFF77}"/>
              </a:ext>
            </a:extLst>
          </p:cNvPr>
          <p:cNvSpPr/>
          <p:nvPr/>
        </p:nvSpPr>
        <p:spPr>
          <a:xfrm>
            <a:off x="5900738" y="2640981"/>
            <a:ext cx="219075" cy="585098"/>
          </a:xfrm>
          <a:prstGeom prst="rightArrow">
            <a:avLst/>
          </a:prstGeom>
        </p:spPr>
        <p:style>
          <a:lnRef idx="3">
            <a:schemeClr val="lt1"/>
          </a:lnRef>
          <a:fillRef idx="1">
            <a:schemeClr val="accent2"/>
          </a:fillRef>
          <a:effectRef idx="1">
            <a:schemeClr val="accent2"/>
          </a:effectRef>
          <a:fontRef idx="minor">
            <a:schemeClr val="lt1"/>
          </a:fontRef>
        </p:style>
        <p:txBody>
          <a:bodyPr rtlCol="0" anchor="ctr"/>
          <a:lstStyle/>
          <a:p>
            <a:pPr algn="ctr"/>
            <a:endParaRPr kumimoji="1" lang="ja-JP" altLang="en-US" sz="1350"/>
          </a:p>
        </p:txBody>
      </p:sp>
      <p:sp>
        <p:nvSpPr>
          <p:cNvPr id="22" name="矢印: 右 21">
            <a:extLst>
              <a:ext uri="{FF2B5EF4-FFF2-40B4-BE49-F238E27FC236}">
                <a16:creationId xmlns:a16="http://schemas.microsoft.com/office/drawing/2014/main" id="{B9B3BD21-CC98-438F-B037-2394D6592D0B}"/>
              </a:ext>
            </a:extLst>
          </p:cNvPr>
          <p:cNvSpPr/>
          <p:nvPr/>
        </p:nvSpPr>
        <p:spPr>
          <a:xfrm>
            <a:off x="5900738" y="4147686"/>
            <a:ext cx="219075" cy="585098"/>
          </a:xfrm>
          <a:prstGeom prst="rightArrow">
            <a:avLst/>
          </a:prstGeom>
        </p:spPr>
        <p:style>
          <a:lnRef idx="3">
            <a:schemeClr val="lt1"/>
          </a:lnRef>
          <a:fillRef idx="1">
            <a:schemeClr val="accent2"/>
          </a:fillRef>
          <a:effectRef idx="1">
            <a:schemeClr val="accent2"/>
          </a:effectRef>
          <a:fontRef idx="minor">
            <a:schemeClr val="lt1"/>
          </a:fontRef>
        </p:style>
        <p:txBody>
          <a:bodyPr rtlCol="0" anchor="ctr"/>
          <a:lstStyle/>
          <a:p>
            <a:pPr algn="ctr"/>
            <a:endParaRPr kumimoji="1" lang="ja-JP" altLang="en-US" sz="1350"/>
          </a:p>
        </p:txBody>
      </p:sp>
      <p:sp>
        <p:nvSpPr>
          <p:cNvPr id="23" name="矢印: 右 22">
            <a:extLst>
              <a:ext uri="{FF2B5EF4-FFF2-40B4-BE49-F238E27FC236}">
                <a16:creationId xmlns:a16="http://schemas.microsoft.com/office/drawing/2014/main" id="{915AA9F0-77E4-421B-9986-C8F85D3D7E67}"/>
              </a:ext>
            </a:extLst>
          </p:cNvPr>
          <p:cNvSpPr/>
          <p:nvPr/>
        </p:nvSpPr>
        <p:spPr>
          <a:xfrm rot="10800000">
            <a:off x="3024188" y="3378493"/>
            <a:ext cx="219075" cy="585098"/>
          </a:xfrm>
          <a:prstGeom prst="rightArrow">
            <a:avLst/>
          </a:prstGeom>
        </p:spPr>
        <p:style>
          <a:lnRef idx="3">
            <a:schemeClr val="lt1"/>
          </a:lnRef>
          <a:fillRef idx="1">
            <a:schemeClr val="accent2"/>
          </a:fillRef>
          <a:effectRef idx="1">
            <a:schemeClr val="accent2"/>
          </a:effectRef>
          <a:fontRef idx="minor">
            <a:schemeClr val="lt1"/>
          </a:fontRef>
        </p:style>
        <p:txBody>
          <a:bodyPr rtlCol="0" anchor="ctr"/>
          <a:lstStyle/>
          <a:p>
            <a:pPr algn="ctr"/>
            <a:endParaRPr kumimoji="1" lang="ja-JP" altLang="en-US" sz="1350"/>
          </a:p>
        </p:txBody>
      </p:sp>
      <p:sp>
        <p:nvSpPr>
          <p:cNvPr id="24" name="正方形/長方形 23">
            <a:extLst>
              <a:ext uri="{FF2B5EF4-FFF2-40B4-BE49-F238E27FC236}">
                <a16:creationId xmlns:a16="http://schemas.microsoft.com/office/drawing/2014/main" id="{D315EB48-F230-442C-985C-D157BEB5F1F3}"/>
              </a:ext>
            </a:extLst>
          </p:cNvPr>
          <p:cNvSpPr/>
          <p:nvPr/>
        </p:nvSpPr>
        <p:spPr>
          <a:xfrm>
            <a:off x="6215063" y="2666497"/>
            <a:ext cx="2867025" cy="523220"/>
          </a:xfrm>
          <a:prstGeom prst="rect">
            <a:avLst/>
          </a:prstGeom>
        </p:spPr>
        <p:txBody>
          <a:bodyPr wrap="square">
            <a:spAutoFit/>
          </a:bodyPr>
          <a:lstStyle/>
          <a:p>
            <a:r>
              <a:rPr lang="ja-JP" altLang="en-US" sz="1400" b="1" dirty="0">
                <a:solidFill>
                  <a:schemeClr val="accent2"/>
                </a:solidFill>
              </a:rPr>
              <a:t>人材や物的資源</a:t>
            </a:r>
            <a:r>
              <a:rPr lang="ja-JP" altLang="en-US" sz="1400" b="1" dirty="0"/>
              <a:t>を調達・管理し、</a:t>
            </a:r>
            <a:r>
              <a:rPr lang="ja-JP" altLang="en-US" sz="1400" b="1" dirty="0">
                <a:solidFill>
                  <a:schemeClr val="accent2"/>
                </a:solidFill>
              </a:rPr>
              <a:t>チームを組織</a:t>
            </a:r>
            <a:r>
              <a:rPr lang="ja-JP" altLang="en-US" sz="1400" b="1" dirty="0"/>
              <a:t>する</a:t>
            </a:r>
          </a:p>
        </p:txBody>
      </p:sp>
      <p:sp>
        <p:nvSpPr>
          <p:cNvPr id="11" name="正方形/長方形 10">
            <a:extLst>
              <a:ext uri="{FF2B5EF4-FFF2-40B4-BE49-F238E27FC236}">
                <a16:creationId xmlns:a16="http://schemas.microsoft.com/office/drawing/2014/main" id="{B582B08C-4C9C-41D6-B59B-6089268CA872}"/>
              </a:ext>
            </a:extLst>
          </p:cNvPr>
          <p:cNvSpPr/>
          <p:nvPr/>
        </p:nvSpPr>
        <p:spPr>
          <a:xfrm>
            <a:off x="247649" y="3325580"/>
            <a:ext cx="2886075" cy="738664"/>
          </a:xfrm>
          <a:prstGeom prst="rect">
            <a:avLst/>
          </a:prstGeom>
        </p:spPr>
        <p:txBody>
          <a:bodyPr wrap="square">
            <a:spAutoFit/>
          </a:bodyPr>
          <a:lstStyle/>
          <a:p>
            <a:r>
              <a:rPr lang="ja-JP" altLang="en-US" sz="1400" b="1" dirty="0"/>
              <a:t>ステークホルダー（関係者）における情報の交換を円滑に実施しするために、計画し実行し管理する</a:t>
            </a:r>
          </a:p>
        </p:txBody>
      </p:sp>
      <p:sp>
        <p:nvSpPr>
          <p:cNvPr id="12" name="正方形/長方形 11">
            <a:extLst>
              <a:ext uri="{FF2B5EF4-FFF2-40B4-BE49-F238E27FC236}">
                <a16:creationId xmlns:a16="http://schemas.microsoft.com/office/drawing/2014/main" id="{4085C2A1-DEB9-4325-8C3C-1D0E00FDF7EF}"/>
              </a:ext>
            </a:extLst>
          </p:cNvPr>
          <p:cNvSpPr/>
          <p:nvPr/>
        </p:nvSpPr>
        <p:spPr>
          <a:xfrm>
            <a:off x="6215062" y="3943945"/>
            <a:ext cx="2743199" cy="954107"/>
          </a:xfrm>
          <a:prstGeom prst="rect">
            <a:avLst/>
          </a:prstGeom>
        </p:spPr>
        <p:txBody>
          <a:bodyPr wrap="square">
            <a:spAutoFit/>
          </a:bodyPr>
          <a:lstStyle/>
          <a:p>
            <a:r>
              <a:rPr lang="ja-JP" altLang="en-US" sz="1400" b="1" dirty="0"/>
              <a:t>リスクとは、安全かどうかが不確実なものを指す。</a:t>
            </a:r>
            <a:r>
              <a:rPr lang="ja-JP" altLang="en-US" sz="1400" b="1" dirty="0">
                <a:solidFill>
                  <a:schemeClr val="accent2"/>
                </a:solidFill>
              </a:rPr>
              <a:t>リスクを予防し、コントロール</a:t>
            </a:r>
            <a:r>
              <a:rPr lang="ja-JP" altLang="en-US" sz="1400" b="1" dirty="0"/>
              <a:t>しながら継続的に管理、調整する</a:t>
            </a:r>
          </a:p>
        </p:txBody>
      </p:sp>
      <p:sp>
        <p:nvSpPr>
          <p:cNvPr id="25" name="吹き出し: 角を丸めた四角形 24">
            <a:extLst>
              <a:ext uri="{FF2B5EF4-FFF2-40B4-BE49-F238E27FC236}">
                <a16:creationId xmlns:a16="http://schemas.microsoft.com/office/drawing/2014/main" id="{AC37D104-6E68-4884-AE1B-6FC2915382A6}"/>
              </a:ext>
            </a:extLst>
          </p:cNvPr>
          <p:cNvSpPr/>
          <p:nvPr/>
        </p:nvSpPr>
        <p:spPr>
          <a:xfrm>
            <a:off x="401476" y="4133467"/>
            <a:ext cx="3061814" cy="958475"/>
          </a:xfrm>
          <a:prstGeom prst="wedgeRoundRectCallout">
            <a:avLst>
              <a:gd name="adj1" fmla="val 60740"/>
              <a:gd name="adj2" fmla="val -83213"/>
              <a:gd name="adj3" fmla="val 16667"/>
            </a:avLst>
          </a:prstGeom>
        </p:spPr>
        <p:style>
          <a:lnRef idx="1">
            <a:schemeClr val="accent6"/>
          </a:lnRef>
          <a:fillRef idx="2">
            <a:schemeClr val="accent6"/>
          </a:fillRef>
          <a:effectRef idx="1">
            <a:schemeClr val="accent6"/>
          </a:effectRef>
          <a:fontRef idx="minor">
            <a:schemeClr val="dk1"/>
          </a:fontRef>
        </p:style>
        <p:txBody>
          <a:bodyPr rtlCol="0" anchor="ctr"/>
          <a:lstStyle/>
          <a:p>
            <a:r>
              <a:rPr lang="en-US" altLang="ja-JP" sz="1050" b="1" dirty="0"/>
              <a:t>PM</a:t>
            </a:r>
            <a:r>
              <a:rPr lang="ja-JP" altLang="en-US" sz="1050" b="1" dirty="0"/>
              <a:t>の仕事のうち、</a:t>
            </a:r>
            <a:r>
              <a:rPr lang="en-US" altLang="ja-JP" sz="1050" b="1" dirty="0"/>
              <a:t>90</a:t>
            </a:r>
            <a:r>
              <a:rPr lang="ja-JP" altLang="en-US" sz="1050" b="1" dirty="0"/>
              <a:t>％を占める。</a:t>
            </a:r>
            <a:endParaRPr lang="en-US" altLang="ja-JP" sz="1050" b="1" dirty="0"/>
          </a:p>
          <a:p>
            <a:r>
              <a:rPr lang="ja-JP" altLang="en-US" sz="1050" b="1" dirty="0"/>
              <a:t>プロジェクトの進捗状況を、あらゆるコミュニケーション手段を用いて送受信し、異なる文化的・組織的背景を持つステークホルダーの橋渡し役を務める。</a:t>
            </a:r>
            <a:endParaRPr kumimoji="1" lang="ja-JP" altLang="en-US" sz="1050" b="1" dirty="0"/>
          </a:p>
        </p:txBody>
      </p:sp>
      <p:pic>
        <p:nvPicPr>
          <p:cNvPr id="34" name="グラフィックス 33" descr="グループでのブレーンストーミング">
            <a:extLst>
              <a:ext uri="{FF2B5EF4-FFF2-40B4-BE49-F238E27FC236}">
                <a16:creationId xmlns:a16="http://schemas.microsoft.com/office/drawing/2014/main" id="{3498F878-6662-4A9E-A287-6CF9A8558191}"/>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5812022" y="3409044"/>
            <a:ext cx="505135" cy="505135"/>
          </a:xfrm>
          <a:prstGeom prst="rect">
            <a:avLst/>
          </a:prstGeom>
        </p:spPr>
      </p:pic>
      <p:pic>
        <p:nvPicPr>
          <p:cNvPr id="35" name="グラフィックス 34" descr="ターゲット">
            <a:extLst>
              <a:ext uri="{FF2B5EF4-FFF2-40B4-BE49-F238E27FC236}">
                <a16:creationId xmlns:a16="http://schemas.microsoft.com/office/drawing/2014/main" id="{61ACABF8-7791-4516-8F5A-92EED2B410E0}"/>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5306887" y="1166668"/>
            <a:ext cx="505135" cy="505135"/>
          </a:xfrm>
          <a:prstGeom prst="rect">
            <a:avLst/>
          </a:prstGeom>
        </p:spPr>
      </p:pic>
      <p:pic>
        <p:nvPicPr>
          <p:cNvPr id="36" name="グラフィックス 35" descr="プレイブック">
            <a:extLst>
              <a:ext uri="{FF2B5EF4-FFF2-40B4-BE49-F238E27FC236}">
                <a16:creationId xmlns:a16="http://schemas.microsoft.com/office/drawing/2014/main" id="{E5476E2F-A8B0-4658-9EF9-1907357B1D84}"/>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5290828" y="4163809"/>
            <a:ext cx="505135" cy="505135"/>
          </a:xfrm>
          <a:prstGeom prst="rect">
            <a:avLst/>
          </a:prstGeom>
        </p:spPr>
      </p:pic>
      <p:pic>
        <p:nvPicPr>
          <p:cNvPr id="37" name="グラフィックス 36" descr="階層">
            <a:extLst>
              <a:ext uri="{FF2B5EF4-FFF2-40B4-BE49-F238E27FC236}">
                <a16:creationId xmlns:a16="http://schemas.microsoft.com/office/drawing/2014/main" id="{E8670D37-243A-40E9-93D6-3977DC7F7D9C}"/>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5290828" y="2665800"/>
            <a:ext cx="505135" cy="505135"/>
          </a:xfrm>
          <a:prstGeom prst="rect">
            <a:avLst/>
          </a:prstGeom>
        </p:spPr>
      </p:pic>
      <p:grpSp>
        <p:nvGrpSpPr>
          <p:cNvPr id="38" name="グループ化 37">
            <a:extLst>
              <a:ext uri="{FF2B5EF4-FFF2-40B4-BE49-F238E27FC236}">
                <a16:creationId xmlns:a16="http://schemas.microsoft.com/office/drawing/2014/main" id="{8EAFBC72-F937-4F4F-ABD5-979DE97BCD37}"/>
              </a:ext>
            </a:extLst>
          </p:cNvPr>
          <p:cNvGrpSpPr>
            <a:grpSpLocks noChangeAspect="1"/>
          </p:cNvGrpSpPr>
          <p:nvPr/>
        </p:nvGrpSpPr>
        <p:grpSpPr>
          <a:xfrm>
            <a:off x="5221430" y="1932472"/>
            <a:ext cx="676047" cy="526298"/>
            <a:chOff x="4942938" y="2479632"/>
            <a:chExt cx="1223788" cy="952710"/>
          </a:xfrm>
          <a:solidFill>
            <a:srgbClr val="00B0F0"/>
          </a:solidFill>
        </p:grpSpPr>
        <p:pic>
          <p:nvPicPr>
            <p:cNvPr id="39" name="グラフィックス 38" descr="日毎カレンダー">
              <a:extLst>
                <a:ext uri="{FF2B5EF4-FFF2-40B4-BE49-F238E27FC236}">
                  <a16:creationId xmlns:a16="http://schemas.microsoft.com/office/drawing/2014/main" id="{A34E3BA7-68A6-492F-83A3-9196827BA76C}"/>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4942938" y="2479632"/>
              <a:ext cx="731142" cy="731142"/>
            </a:xfrm>
            <a:prstGeom prst="rect">
              <a:avLst/>
            </a:prstGeom>
          </p:spPr>
        </p:pic>
        <p:pic>
          <p:nvPicPr>
            <p:cNvPr id="40" name="グラフィックス 39" descr="チェックリスト">
              <a:extLst>
                <a:ext uri="{FF2B5EF4-FFF2-40B4-BE49-F238E27FC236}">
                  <a16:creationId xmlns:a16="http://schemas.microsoft.com/office/drawing/2014/main" id="{0973B1D0-BE16-4C7F-9B03-D6193B8760D0}"/>
                </a:ext>
              </a:extLst>
            </p:cNvPr>
            <p:cNvPicPr>
              <a:picLocks noChangeAspect="1"/>
            </p:cNvPicPr>
            <p:nvPr/>
          </p:nvPicPr>
          <p:blipFill>
            <a:blip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p:blipFill>
          <p:spPr>
            <a:xfrm>
              <a:off x="5468410" y="2734026"/>
              <a:ext cx="698316" cy="698316"/>
            </a:xfrm>
            <a:prstGeom prst="rect">
              <a:avLst/>
            </a:prstGeom>
          </p:spPr>
        </p:pic>
      </p:grpSp>
    </p:spTree>
    <p:extLst>
      <p:ext uri="{BB962C8B-B14F-4D97-AF65-F5344CB8AC3E}">
        <p14:creationId xmlns:p14="http://schemas.microsoft.com/office/powerpoint/2010/main" val="119845686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a:extLst>
              <a:ext uri="{FF2B5EF4-FFF2-40B4-BE49-F238E27FC236}">
                <a16:creationId xmlns:a16="http://schemas.microsoft.com/office/drawing/2014/main" id="{7503C1EC-AD7C-4A11-99F2-6FEB1E430593}"/>
              </a:ext>
            </a:extLst>
          </p:cNvPr>
          <p:cNvSpPr/>
          <p:nvPr/>
        </p:nvSpPr>
        <p:spPr>
          <a:xfrm>
            <a:off x="401476" y="388426"/>
            <a:ext cx="8313899" cy="461665"/>
          </a:xfrm>
          <a:prstGeom prst="rect">
            <a:avLst/>
          </a:prstGeom>
        </p:spPr>
        <p:txBody>
          <a:bodyPr wrap="square">
            <a:spAutoFit/>
          </a:bodyPr>
          <a:lstStyle/>
          <a:p>
            <a:r>
              <a:rPr lang="ja-JP" altLang="en-US" sz="2400" b="1" dirty="0"/>
              <a:t>プロジェクトマネジメントの１０の知識エリア（視点）　</a:t>
            </a:r>
            <a:endParaRPr lang="en-US" altLang="ja-JP" sz="2400" b="1" dirty="0"/>
          </a:p>
        </p:txBody>
      </p:sp>
      <p:sp>
        <p:nvSpPr>
          <p:cNvPr id="3" name="正方形/長方形 2">
            <a:extLst>
              <a:ext uri="{FF2B5EF4-FFF2-40B4-BE49-F238E27FC236}">
                <a16:creationId xmlns:a16="http://schemas.microsoft.com/office/drawing/2014/main" id="{93617041-AF65-4AEB-8016-1F8B3B6B4BA3}"/>
              </a:ext>
            </a:extLst>
          </p:cNvPr>
          <p:cNvSpPr/>
          <p:nvPr/>
        </p:nvSpPr>
        <p:spPr>
          <a:xfrm>
            <a:off x="3124201" y="1141596"/>
            <a:ext cx="2886075" cy="621000"/>
          </a:xfrm>
          <a:prstGeom prst="rect">
            <a:avLst/>
          </a:prstGeom>
          <a:noFill/>
          <a:ln w="127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b="1" dirty="0">
                <a:solidFill>
                  <a:schemeClr val="tx1"/>
                </a:solidFill>
              </a:rPr>
              <a:t>　⑥　品質管理</a:t>
            </a:r>
            <a:endParaRPr kumimoji="1" lang="ja-JP" altLang="en-US" b="1" dirty="0">
              <a:solidFill>
                <a:schemeClr val="tx1"/>
              </a:solidFill>
            </a:endParaRPr>
          </a:p>
        </p:txBody>
      </p:sp>
      <p:sp>
        <p:nvSpPr>
          <p:cNvPr id="4" name="正方形/長方形 3">
            <a:extLst>
              <a:ext uri="{FF2B5EF4-FFF2-40B4-BE49-F238E27FC236}">
                <a16:creationId xmlns:a16="http://schemas.microsoft.com/office/drawing/2014/main" id="{EE3D5DEB-7D07-453F-811C-4DE25C6C3974}"/>
              </a:ext>
            </a:extLst>
          </p:cNvPr>
          <p:cNvSpPr/>
          <p:nvPr/>
        </p:nvSpPr>
        <p:spPr>
          <a:xfrm>
            <a:off x="3133725" y="1893049"/>
            <a:ext cx="2886075" cy="621000"/>
          </a:xfrm>
          <a:prstGeom prst="rect">
            <a:avLst/>
          </a:prstGeom>
          <a:noFill/>
          <a:ln w="127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b="1" dirty="0">
                <a:solidFill>
                  <a:schemeClr val="tx1"/>
                </a:solidFill>
              </a:rPr>
              <a:t>　⑦　コスト管理</a:t>
            </a:r>
            <a:endParaRPr kumimoji="1" lang="ja-JP" altLang="en-US" b="1" dirty="0">
              <a:solidFill>
                <a:schemeClr val="tx1"/>
              </a:solidFill>
            </a:endParaRPr>
          </a:p>
        </p:txBody>
      </p:sp>
      <p:sp>
        <p:nvSpPr>
          <p:cNvPr id="5" name="正方形/長方形 4">
            <a:extLst>
              <a:ext uri="{FF2B5EF4-FFF2-40B4-BE49-F238E27FC236}">
                <a16:creationId xmlns:a16="http://schemas.microsoft.com/office/drawing/2014/main" id="{ED1A3CBB-DDD2-46ED-88E6-98A827E0BEB3}"/>
              </a:ext>
            </a:extLst>
          </p:cNvPr>
          <p:cNvSpPr/>
          <p:nvPr/>
        </p:nvSpPr>
        <p:spPr>
          <a:xfrm>
            <a:off x="3128963" y="2633417"/>
            <a:ext cx="2886075" cy="621000"/>
          </a:xfrm>
          <a:prstGeom prst="rect">
            <a:avLst/>
          </a:prstGeom>
          <a:noFill/>
          <a:ln w="127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b="1" dirty="0">
                <a:solidFill>
                  <a:schemeClr val="tx1"/>
                </a:solidFill>
              </a:rPr>
              <a:t>　⑧　調達管理</a:t>
            </a:r>
            <a:endParaRPr kumimoji="1" lang="ja-JP" altLang="en-US" b="1" dirty="0">
              <a:solidFill>
                <a:schemeClr val="tx1"/>
              </a:solidFill>
            </a:endParaRPr>
          </a:p>
        </p:txBody>
      </p:sp>
      <p:sp>
        <p:nvSpPr>
          <p:cNvPr id="6" name="正方形/長方形 5">
            <a:extLst>
              <a:ext uri="{FF2B5EF4-FFF2-40B4-BE49-F238E27FC236}">
                <a16:creationId xmlns:a16="http://schemas.microsoft.com/office/drawing/2014/main" id="{5DCD5332-969A-4E4F-9F6B-501186937691}"/>
              </a:ext>
            </a:extLst>
          </p:cNvPr>
          <p:cNvSpPr/>
          <p:nvPr/>
        </p:nvSpPr>
        <p:spPr>
          <a:xfrm>
            <a:off x="3133725" y="3395954"/>
            <a:ext cx="2886075" cy="621000"/>
          </a:xfrm>
          <a:prstGeom prst="rect">
            <a:avLst/>
          </a:prstGeom>
          <a:noFill/>
          <a:ln w="127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b="1" dirty="0">
                <a:solidFill>
                  <a:schemeClr val="tx1"/>
                </a:solidFill>
              </a:rPr>
              <a:t>　⑨　</a:t>
            </a:r>
            <a:r>
              <a:rPr lang="ja-JP" altLang="en-US" sz="1500" b="1" dirty="0">
                <a:solidFill>
                  <a:schemeClr val="tx1"/>
                </a:solidFill>
              </a:rPr>
              <a:t>ステークホルダー管理</a:t>
            </a:r>
            <a:endParaRPr kumimoji="1" lang="ja-JP" altLang="en-US" sz="1500" b="1" dirty="0">
              <a:solidFill>
                <a:schemeClr val="tx1"/>
              </a:solidFill>
            </a:endParaRPr>
          </a:p>
        </p:txBody>
      </p:sp>
      <p:sp>
        <p:nvSpPr>
          <p:cNvPr id="7" name="正方形/長方形 6">
            <a:extLst>
              <a:ext uri="{FF2B5EF4-FFF2-40B4-BE49-F238E27FC236}">
                <a16:creationId xmlns:a16="http://schemas.microsoft.com/office/drawing/2014/main" id="{CDAA2363-F930-472A-B7E1-3A272563BA45}"/>
              </a:ext>
            </a:extLst>
          </p:cNvPr>
          <p:cNvSpPr/>
          <p:nvPr/>
        </p:nvSpPr>
        <p:spPr>
          <a:xfrm>
            <a:off x="3128963" y="4136322"/>
            <a:ext cx="2886075" cy="621000"/>
          </a:xfrm>
          <a:prstGeom prst="rect">
            <a:avLst/>
          </a:prstGeom>
          <a:noFill/>
          <a:ln w="127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b="1" dirty="0">
                <a:solidFill>
                  <a:schemeClr val="tx1"/>
                </a:solidFill>
              </a:rPr>
              <a:t>　⑩　統合管理</a:t>
            </a:r>
            <a:endParaRPr kumimoji="1" lang="ja-JP" altLang="en-US" b="1" dirty="0">
              <a:solidFill>
                <a:schemeClr val="tx1"/>
              </a:solidFill>
            </a:endParaRPr>
          </a:p>
        </p:txBody>
      </p:sp>
      <p:sp>
        <p:nvSpPr>
          <p:cNvPr id="9" name="矢印: 右 8">
            <a:extLst>
              <a:ext uri="{FF2B5EF4-FFF2-40B4-BE49-F238E27FC236}">
                <a16:creationId xmlns:a16="http://schemas.microsoft.com/office/drawing/2014/main" id="{A6F336A3-422E-4E87-97CA-D5947FD5786B}"/>
              </a:ext>
            </a:extLst>
          </p:cNvPr>
          <p:cNvSpPr/>
          <p:nvPr/>
        </p:nvSpPr>
        <p:spPr>
          <a:xfrm rot="10800000">
            <a:off x="3024188" y="1148632"/>
            <a:ext cx="219075" cy="585098"/>
          </a:xfrm>
          <a:prstGeom prst="rightArrow">
            <a:avLst/>
          </a:prstGeom>
        </p:spPr>
        <p:style>
          <a:lnRef idx="3">
            <a:schemeClr val="lt1"/>
          </a:lnRef>
          <a:fillRef idx="1">
            <a:schemeClr val="accent2"/>
          </a:fillRef>
          <a:effectRef idx="1">
            <a:schemeClr val="accent2"/>
          </a:effectRef>
          <a:fontRef idx="minor">
            <a:schemeClr val="lt1"/>
          </a:fontRef>
        </p:style>
        <p:txBody>
          <a:bodyPr rtlCol="0" anchor="ctr"/>
          <a:lstStyle/>
          <a:p>
            <a:pPr algn="ctr"/>
            <a:endParaRPr kumimoji="1" lang="ja-JP" altLang="en-US" sz="1350"/>
          </a:p>
        </p:txBody>
      </p:sp>
      <p:sp>
        <p:nvSpPr>
          <p:cNvPr id="20" name="矢印: 右 19">
            <a:extLst>
              <a:ext uri="{FF2B5EF4-FFF2-40B4-BE49-F238E27FC236}">
                <a16:creationId xmlns:a16="http://schemas.microsoft.com/office/drawing/2014/main" id="{3196F550-9E2A-4256-AA05-8787B0AC37DE}"/>
              </a:ext>
            </a:extLst>
          </p:cNvPr>
          <p:cNvSpPr/>
          <p:nvPr/>
        </p:nvSpPr>
        <p:spPr>
          <a:xfrm rot="10800000">
            <a:off x="3024188" y="2644501"/>
            <a:ext cx="219075" cy="585098"/>
          </a:xfrm>
          <a:prstGeom prst="rightArrow">
            <a:avLst/>
          </a:prstGeom>
        </p:spPr>
        <p:style>
          <a:lnRef idx="3">
            <a:schemeClr val="lt1"/>
          </a:lnRef>
          <a:fillRef idx="1">
            <a:schemeClr val="accent2"/>
          </a:fillRef>
          <a:effectRef idx="1">
            <a:schemeClr val="accent2"/>
          </a:effectRef>
          <a:fontRef idx="minor">
            <a:schemeClr val="lt1"/>
          </a:fontRef>
        </p:style>
        <p:txBody>
          <a:bodyPr rtlCol="0" anchor="ctr"/>
          <a:lstStyle/>
          <a:p>
            <a:pPr algn="ctr"/>
            <a:endParaRPr kumimoji="1" lang="ja-JP" altLang="en-US" sz="1350"/>
          </a:p>
        </p:txBody>
      </p:sp>
      <p:sp>
        <p:nvSpPr>
          <p:cNvPr id="21" name="矢印: 右 20">
            <a:extLst>
              <a:ext uri="{FF2B5EF4-FFF2-40B4-BE49-F238E27FC236}">
                <a16:creationId xmlns:a16="http://schemas.microsoft.com/office/drawing/2014/main" id="{827129B3-3853-4E30-8690-D010B84DFF77}"/>
              </a:ext>
            </a:extLst>
          </p:cNvPr>
          <p:cNvSpPr/>
          <p:nvPr/>
        </p:nvSpPr>
        <p:spPr>
          <a:xfrm>
            <a:off x="5891213" y="3439491"/>
            <a:ext cx="219075" cy="585098"/>
          </a:xfrm>
          <a:prstGeom prst="rightArrow">
            <a:avLst/>
          </a:prstGeom>
        </p:spPr>
        <p:style>
          <a:lnRef idx="3">
            <a:schemeClr val="lt1"/>
          </a:lnRef>
          <a:fillRef idx="1">
            <a:schemeClr val="accent2"/>
          </a:fillRef>
          <a:effectRef idx="1">
            <a:schemeClr val="accent2"/>
          </a:effectRef>
          <a:fontRef idx="minor">
            <a:schemeClr val="lt1"/>
          </a:fontRef>
        </p:style>
        <p:txBody>
          <a:bodyPr rtlCol="0" anchor="ctr"/>
          <a:lstStyle/>
          <a:p>
            <a:pPr algn="ctr"/>
            <a:endParaRPr kumimoji="1" lang="ja-JP" altLang="en-US" sz="1350"/>
          </a:p>
        </p:txBody>
      </p:sp>
      <p:sp>
        <p:nvSpPr>
          <p:cNvPr id="22" name="矢印: 右 21">
            <a:extLst>
              <a:ext uri="{FF2B5EF4-FFF2-40B4-BE49-F238E27FC236}">
                <a16:creationId xmlns:a16="http://schemas.microsoft.com/office/drawing/2014/main" id="{B9B3BD21-CC98-438F-B037-2394D6592D0B}"/>
              </a:ext>
            </a:extLst>
          </p:cNvPr>
          <p:cNvSpPr/>
          <p:nvPr/>
        </p:nvSpPr>
        <p:spPr>
          <a:xfrm>
            <a:off x="5891213" y="1908890"/>
            <a:ext cx="219075" cy="585098"/>
          </a:xfrm>
          <a:prstGeom prst="rightArrow">
            <a:avLst/>
          </a:prstGeom>
        </p:spPr>
        <p:style>
          <a:lnRef idx="3">
            <a:schemeClr val="lt1"/>
          </a:lnRef>
          <a:fillRef idx="1">
            <a:schemeClr val="accent2"/>
          </a:fillRef>
          <a:effectRef idx="1">
            <a:schemeClr val="accent2"/>
          </a:effectRef>
          <a:fontRef idx="minor">
            <a:schemeClr val="lt1"/>
          </a:fontRef>
        </p:style>
        <p:txBody>
          <a:bodyPr rtlCol="0" anchor="ctr"/>
          <a:lstStyle/>
          <a:p>
            <a:pPr algn="ctr"/>
            <a:endParaRPr kumimoji="1" lang="ja-JP" altLang="en-US" sz="1350"/>
          </a:p>
        </p:txBody>
      </p:sp>
      <p:sp>
        <p:nvSpPr>
          <p:cNvPr id="23" name="矢印: 右 22">
            <a:extLst>
              <a:ext uri="{FF2B5EF4-FFF2-40B4-BE49-F238E27FC236}">
                <a16:creationId xmlns:a16="http://schemas.microsoft.com/office/drawing/2014/main" id="{915AA9F0-77E4-421B-9986-C8F85D3D7E67}"/>
              </a:ext>
            </a:extLst>
          </p:cNvPr>
          <p:cNvSpPr/>
          <p:nvPr/>
        </p:nvSpPr>
        <p:spPr>
          <a:xfrm rot="10800000">
            <a:off x="3024188" y="4136322"/>
            <a:ext cx="219075" cy="585098"/>
          </a:xfrm>
          <a:prstGeom prst="rightArrow">
            <a:avLst/>
          </a:prstGeom>
        </p:spPr>
        <p:style>
          <a:lnRef idx="3">
            <a:schemeClr val="lt1"/>
          </a:lnRef>
          <a:fillRef idx="1">
            <a:schemeClr val="accent2"/>
          </a:fillRef>
          <a:effectRef idx="1">
            <a:schemeClr val="accent2"/>
          </a:effectRef>
          <a:fontRef idx="minor">
            <a:schemeClr val="lt1"/>
          </a:fontRef>
        </p:style>
        <p:txBody>
          <a:bodyPr rtlCol="0" anchor="ctr"/>
          <a:lstStyle/>
          <a:p>
            <a:pPr algn="ctr"/>
            <a:endParaRPr kumimoji="1" lang="ja-JP" altLang="en-US" sz="1350"/>
          </a:p>
        </p:txBody>
      </p:sp>
      <p:sp>
        <p:nvSpPr>
          <p:cNvPr id="14" name="正方形/長方形 13">
            <a:extLst>
              <a:ext uri="{FF2B5EF4-FFF2-40B4-BE49-F238E27FC236}">
                <a16:creationId xmlns:a16="http://schemas.microsoft.com/office/drawing/2014/main" id="{E361989B-26F2-47A0-8BA8-08F46F43755D}"/>
              </a:ext>
            </a:extLst>
          </p:cNvPr>
          <p:cNvSpPr/>
          <p:nvPr/>
        </p:nvSpPr>
        <p:spPr>
          <a:xfrm>
            <a:off x="257174" y="1198923"/>
            <a:ext cx="2623829" cy="523220"/>
          </a:xfrm>
          <a:prstGeom prst="rect">
            <a:avLst/>
          </a:prstGeom>
        </p:spPr>
        <p:txBody>
          <a:bodyPr wrap="square">
            <a:spAutoFit/>
          </a:bodyPr>
          <a:lstStyle/>
          <a:p>
            <a:r>
              <a:rPr lang="ja-JP" altLang="en-US" sz="1400" b="1" dirty="0"/>
              <a:t>成果物の品質を管理し、ニーズを満たせるものへと導く</a:t>
            </a:r>
          </a:p>
        </p:txBody>
      </p:sp>
      <p:sp>
        <p:nvSpPr>
          <p:cNvPr id="15" name="正方形/長方形 14">
            <a:extLst>
              <a:ext uri="{FF2B5EF4-FFF2-40B4-BE49-F238E27FC236}">
                <a16:creationId xmlns:a16="http://schemas.microsoft.com/office/drawing/2014/main" id="{26B0818F-37AD-47D1-844F-9C6344073914}"/>
              </a:ext>
            </a:extLst>
          </p:cNvPr>
          <p:cNvSpPr/>
          <p:nvPr/>
        </p:nvSpPr>
        <p:spPr>
          <a:xfrm>
            <a:off x="6129338" y="1935982"/>
            <a:ext cx="2695575" cy="523220"/>
          </a:xfrm>
          <a:prstGeom prst="rect">
            <a:avLst/>
          </a:prstGeom>
        </p:spPr>
        <p:txBody>
          <a:bodyPr wrap="square">
            <a:spAutoFit/>
          </a:bodyPr>
          <a:lstStyle/>
          <a:p>
            <a:r>
              <a:rPr lang="ja-JP" altLang="en-US" sz="1400" b="1" dirty="0"/>
              <a:t>予算内で完了させるために費用に関わることを管理する</a:t>
            </a:r>
          </a:p>
        </p:txBody>
      </p:sp>
      <p:sp>
        <p:nvSpPr>
          <p:cNvPr id="16" name="正方形/長方形 15">
            <a:extLst>
              <a:ext uri="{FF2B5EF4-FFF2-40B4-BE49-F238E27FC236}">
                <a16:creationId xmlns:a16="http://schemas.microsoft.com/office/drawing/2014/main" id="{F9AB856B-A14B-4988-8C65-B206180B798B}"/>
              </a:ext>
            </a:extLst>
          </p:cNvPr>
          <p:cNvSpPr/>
          <p:nvPr/>
        </p:nvSpPr>
        <p:spPr>
          <a:xfrm>
            <a:off x="257174" y="2563042"/>
            <a:ext cx="2662238" cy="738664"/>
          </a:xfrm>
          <a:prstGeom prst="rect">
            <a:avLst/>
          </a:prstGeom>
        </p:spPr>
        <p:txBody>
          <a:bodyPr wrap="square">
            <a:spAutoFit/>
          </a:bodyPr>
          <a:lstStyle/>
          <a:p>
            <a:r>
              <a:rPr lang="ja-JP" altLang="en-US" sz="1400" b="1" dirty="0"/>
              <a:t>仕入先や委託先を管理し、外部業者に起因するプロジェクト遅延を防止する</a:t>
            </a:r>
          </a:p>
        </p:txBody>
      </p:sp>
      <p:sp>
        <p:nvSpPr>
          <p:cNvPr id="17" name="正方形/長方形 16">
            <a:extLst>
              <a:ext uri="{FF2B5EF4-FFF2-40B4-BE49-F238E27FC236}">
                <a16:creationId xmlns:a16="http://schemas.microsoft.com/office/drawing/2014/main" id="{37F49FA4-3F3F-4A87-BE97-BF691D083932}"/>
              </a:ext>
            </a:extLst>
          </p:cNvPr>
          <p:cNvSpPr/>
          <p:nvPr/>
        </p:nvSpPr>
        <p:spPr>
          <a:xfrm>
            <a:off x="6129338" y="3254417"/>
            <a:ext cx="2886074" cy="1169551"/>
          </a:xfrm>
          <a:prstGeom prst="rect">
            <a:avLst/>
          </a:prstGeom>
        </p:spPr>
        <p:txBody>
          <a:bodyPr wrap="square">
            <a:spAutoFit/>
          </a:bodyPr>
          <a:lstStyle/>
          <a:p>
            <a:r>
              <a:rPr lang="ja-JP" altLang="en-US" sz="1400" b="1" dirty="0"/>
              <a:t>プロジェクトに影響や関与する可能性がある個人・組織を特定し、影響度を理解し、適切なかかわり方、コミュニケーションを規定し調整する。</a:t>
            </a:r>
          </a:p>
        </p:txBody>
      </p:sp>
      <p:sp>
        <p:nvSpPr>
          <p:cNvPr id="18" name="正方形/長方形 17">
            <a:extLst>
              <a:ext uri="{FF2B5EF4-FFF2-40B4-BE49-F238E27FC236}">
                <a16:creationId xmlns:a16="http://schemas.microsoft.com/office/drawing/2014/main" id="{69EE94E3-E20A-4AC5-A13B-87C81511E903}"/>
              </a:ext>
            </a:extLst>
          </p:cNvPr>
          <p:cNvSpPr/>
          <p:nvPr/>
        </p:nvSpPr>
        <p:spPr>
          <a:xfrm>
            <a:off x="252413" y="3973222"/>
            <a:ext cx="2795587" cy="954107"/>
          </a:xfrm>
          <a:prstGeom prst="rect">
            <a:avLst/>
          </a:prstGeom>
        </p:spPr>
        <p:txBody>
          <a:bodyPr wrap="square">
            <a:spAutoFit/>
          </a:bodyPr>
          <a:lstStyle/>
          <a:p>
            <a:r>
              <a:rPr lang="ja-JP" altLang="en-US" sz="1400" b="1" dirty="0"/>
              <a:t>他の</a:t>
            </a:r>
            <a:r>
              <a:rPr lang="en-US" altLang="ja-JP" sz="1400" b="1" dirty="0"/>
              <a:t>9</a:t>
            </a:r>
            <a:r>
              <a:rPr lang="ja-JP" altLang="en-US" sz="1400" b="1" dirty="0"/>
              <a:t>つの知識エリアを統合し、プロジェクト全体をマネジメントする。プロジェクト全体の方針を決め、調整する。</a:t>
            </a:r>
            <a:endParaRPr lang="en-US" altLang="ja-JP" sz="1400" b="1" dirty="0">
              <a:latin typeface="Hiragino Kaku Gothic Pro"/>
            </a:endParaRPr>
          </a:p>
        </p:txBody>
      </p:sp>
      <p:pic>
        <p:nvPicPr>
          <p:cNvPr id="34" name="グラフィックス 33" descr="ネットワーク">
            <a:extLst>
              <a:ext uri="{FF2B5EF4-FFF2-40B4-BE49-F238E27FC236}">
                <a16:creationId xmlns:a16="http://schemas.microsoft.com/office/drawing/2014/main" id="{FA4FFF68-F17F-4C49-93F1-26089EA28D30}"/>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5458079" y="4231477"/>
            <a:ext cx="475996" cy="475996"/>
          </a:xfrm>
          <a:prstGeom prst="rect">
            <a:avLst/>
          </a:prstGeom>
        </p:spPr>
      </p:pic>
      <p:pic>
        <p:nvPicPr>
          <p:cNvPr id="35" name="グラフィックス 34" descr="元">
            <a:extLst>
              <a:ext uri="{FF2B5EF4-FFF2-40B4-BE49-F238E27FC236}">
                <a16:creationId xmlns:a16="http://schemas.microsoft.com/office/drawing/2014/main" id="{7E794CF2-87EC-41B7-B925-B4D9C41DD444}"/>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5420827" y="1982983"/>
            <a:ext cx="475996" cy="475996"/>
          </a:xfrm>
          <a:prstGeom prst="rect">
            <a:avLst/>
          </a:prstGeom>
        </p:spPr>
      </p:pic>
      <p:pic>
        <p:nvPicPr>
          <p:cNvPr id="36" name="グラフィックス 35" descr="的中">
            <a:extLst>
              <a:ext uri="{FF2B5EF4-FFF2-40B4-BE49-F238E27FC236}">
                <a16:creationId xmlns:a16="http://schemas.microsoft.com/office/drawing/2014/main" id="{CF7F4FAA-E9E4-4E5A-AAF2-862F48BBEF7E}"/>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5415217" y="1198141"/>
            <a:ext cx="475996" cy="475996"/>
          </a:xfrm>
          <a:prstGeom prst="rect">
            <a:avLst/>
          </a:prstGeom>
        </p:spPr>
      </p:pic>
      <p:grpSp>
        <p:nvGrpSpPr>
          <p:cNvPr id="37" name="グループ化 36">
            <a:extLst>
              <a:ext uri="{FF2B5EF4-FFF2-40B4-BE49-F238E27FC236}">
                <a16:creationId xmlns:a16="http://schemas.microsoft.com/office/drawing/2014/main" id="{B0AC6C10-877F-42BF-BF52-B13EF4BA198E}"/>
              </a:ext>
            </a:extLst>
          </p:cNvPr>
          <p:cNvGrpSpPr>
            <a:grpSpLocks noChangeAspect="1"/>
          </p:cNvGrpSpPr>
          <p:nvPr/>
        </p:nvGrpSpPr>
        <p:grpSpPr>
          <a:xfrm>
            <a:off x="5397228" y="2731936"/>
            <a:ext cx="440441" cy="526298"/>
            <a:chOff x="10757972" y="3465443"/>
            <a:chExt cx="846099" cy="1011031"/>
          </a:xfrm>
          <a:solidFill>
            <a:srgbClr val="002060"/>
          </a:solidFill>
        </p:grpSpPr>
        <p:pic>
          <p:nvPicPr>
            <p:cNvPr id="38" name="グラフィックス 37" descr="建物">
              <a:extLst>
                <a:ext uri="{FF2B5EF4-FFF2-40B4-BE49-F238E27FC236}">
                  <a16:creationId xmlns:a16="http://schemas.microsoft.com/office/drawing/2014/main" id="{B092D383-9C8C-461B-9AF6-0DE9A0E431BA}"/>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11081701" y="3465443"/>
              <a:ext cx="522370" cy="522370"/>
            </a:xfrm>
            <a:prstGeom prst="rect">
              <a:avLst/>
            </a:prstGeom>
          </p:spPr>
        </p:pic>
        <p:pic>
          <p:nvPicPr>
            <p:cNvPr id="39" name="グラフィックス 38" descr="握手">
              <a:extLst>
                <a:ext uri="{FF2B5EF4-FFF2-40B4-BE49-F238E27FC236}">
                  <a16:creationId xmlns:a16="http://schemas.microsoft.com/office/drawing/2014/main" id="{F734978B-A28A-4F57-A077-DB9A1BFFFAA4}"/>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10757972" y="3648474"/>
              <a:ext cx="828000" cy="828000"/>
            </a:xfrm>
            <a:prstGeom prst="rect">
              <a:avLst/>
            </a:prstGeom>
          </p:spPr>
        </p:pic>
      </p:grpSp>
      <p:pic>
        <p:nvPicPr>
          <p:cNvPr id="40" name="グラフィックス 39" descr="つながり">
            <a:extLst>
              <a:ext uri="{FF2B5EF4-FFF2-40B4-BE49-F238E27FC236}">
                <a16:creationId xmlns:a16="http://schemas.microsoft.com/office/drawing/2014/main" id="{5FEACEF1-C61A-45F7-A98D-C7B14C3A7BFB}"/>
              </a:ext>
            </a:extLst>
          </p:cNvPr>
          <p:cNvPicPr>
            <a:picLocks noChangeAspect="1"/>
          </p:cNvPicPr>
          <p:nvPr/>
        </p:nvPicPr>
        <p:blipFill>
          <a:blip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p:blipFill>
        <p:spPr>
          <a:xfrm>
            <a:off x="5612737" y="3181432"/>
            <a:ext cx="475996" cy="475996"/>
          </a:xfrm>
          <a:prstGeom prst="rect">
            <a:avLst/>
          </a:prstGeom>
        </p:spPr>
      </p:pic>
    </p:spTree>
    <p:extLst>
      <p:ext uri="{BB962C8B-B14F-4D97-AF65-F5344CB8AC3E}">
        <p14:creationId xmlns:p14="http://schemas.microsoft.com/office/powerpoint/2010/main" val="13772468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a:extLst>
              <a:ext uri="{FF2B5EF4-FFF2-40B4-BE49-F238E27FC236}">
                <a16:creationId xmlns:a16="http://schemas.microsoft.com/office/drawing/2014/main" id="{FF8DAADB-F5C8-4A5F-B00B-096AF69CC7CF}"/>
              </a:ext>
            </a:extLst>
          </p:cNvPr>
          <p:cNvSpPr/>
          <p:nvPr/>
        </p:nvSpPr>
        <p:spPr>
          <a:xfrm>
            <a:off x="0" y="3560105"/>
            <a:ext cx="2776715" cy="1512777"/>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350"/>
          </a:p>
        </p:txBody>
      </p:sp>
      <p:sp>
        <p:nvSpPr>
          <p:cNvPr id="3" name="正方形/長方形 2">
            <a:extLst>
              <a:ext uri="{FF2B5EF4-FFF2-40B4-BE49-F238E27FC236}">
                <a16:creationId xmlns:a16="http://schemas.microsoft.com/office/drawing/2014/main" id="{9E5470D7-A90A-4BA9-9965-01DE797237C7}"/>
              </a:ext>
            </a:extLst>
          </p:cNvPr>
          <p:cNvSpPr/>
          <p:nvPr/>
        </p:nvSpPr>
        <p:spPr>
          <a:xfrm>
            <a:off x="401477" y="1060620"/>
            <a:ext cx="1727584" cy="650560"/>
          </a:xfrm>
          <a:prstGeom prst="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100" dirty="0"/>
              <a:t>①立ち上げ</a:t>
            </a:r>
          </a:p>
        </p:txBody>
      </p:sp>
      <p:sp>
        <p:nvSpPr>
          <p:cNvPr id="18" name="正方形/長方形 17">
            <a:extLst>
              <a:ext uri="{FF2B5EF4-FFF2-40B4-BE49-F238E27FC236}">
                <a16:creationId xmlns:a16="http://schemas.microsoft.com/office/drawing/2014/main" id="{8D4FB86E-BD43-4B11-8DE0-73F06138177F}"/>
              </a:ext>
            </a:extLst>
          </p:cNvPr>
          <p:cNvSpPr/>
          <p:nvPr/>
        </p:nvSpPr>
        <p:spPr>
          <a:xfrm>
            <a:off x="401476" y="388426"/>
            <a:ext cx="8656799" cy="461665"/>
          </a:xfrm>
          <a:prstGeom prst="rect">
            <a:avLst/>
          </a:prstGeom>
        </p:spPr>
        <p:txBody>
          <a:bodyPr wrap="square">
            <a:spAutoFit/>
          </a:bodyPr>
          <a:lstStyle/>
          <a:p>
            <a:r>
              <a:rPr lang="ja-JP" altLang="en-US" sz="2400" b="1" dirty="0"/>
              <a:t>５つのプロセス（段階）と</a:t>
            </a:r>
            <a:r>
              <a:rPr lang="en-US" altLang="ja-JP" sz="2400" b="1" dirty="0"/>
              <a:t>10</a:t>
            </a:r>
            <a:r>
              <a:rPr lang="ja-JP" altLang="en-US" sz="2400" b="1" dirty="0"/>
              <a:t>の知識エリア（視点）の関係　</a:t>
            </a:r>
            <a:endParaRPr lang="en-US" altLang="ja-JP" sz="2400" b="1" dirty="0"/>
          </a:p>
        </p:txBody>
      </p:sp>
      <p:sp>
        <p:nvSpPr>
          <p:cNvPr id="20" name="正方形/長方形 19">
            <a:extLst>
              <a:ext uri="{FF2B5EF4-FFF2-40B4-BE49-F238E27FC236}">
                <a16:creationId xmlns:a16="http://schemas.microsoft.com/office/drawing/2014/main" id="{839197F0-149D-4E34-BF30-33C64854163B}"/>
              </a:ext>
            </a:extLst>
          </p:cNvPr>
          <p:cNvSpPr/>
          <p:nvPr/>
        </p:nvSpPr>
        <p:spPr>
          <a:xfrm>
            <a:off x="2627017" y="1060620"/>
            <a:ext cx="1727584" cy="650560"/>
          </a:xfrm>
          <a:prstGeom prst="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100" dirty="0"/>
              <a:t>②計画</a:t>
            </a:r>
            <a:endParaRPr kumimoji="1" lang="ja-JP" altLang="en-US" sz="2100" dirty="0"/>
          </a:p>
        </p:txBody>
      </p:sp>
      <p:sp>
        <p:nvSpPr>
          <p:cNvPr id="21" name="正方形/長方形 20">
            <a:extLst>
              <a:ext uri="{FF2B5EF4-FFF2-40B4-BE49-F238E27FC236}">
                <a16:creationId xmlns:a16="http://schemas.microsoft.com/office/drawing/2014/main" id="{3E5CBDCE-3AC9-4470-A913-477B3E86CC55}"/>
              </a:ext>
            </a:extLst>
          </p:cNvPr>
          <p:cNvSpPr/>
          <p:nvPr/>
        </p:nvSpPr>
        <p:spPr>
          <a:xfrm>
            <a:off x="4768290" y="1060620"/>
            <a:ext cx="1727584" cy="650560"/>
          </a:xfrm>
          <a:prstGeom prst="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100" dirty="0"/>
              <a:t>③実行</a:t>
            </a:r>
          </a:p>
        </p:txBody>
      </p:sp>
      <p:sp>
        <p:nvSpPr>
          <p:cNvPr id="22" name="正方形/長方形 21">
            <a:extLst>
              <a:ext uri="{FF2B5EF4-FFF2-40B4-BE49-F238E27FC236}">
                <a16:creationId xmlns:a16="http://schemas.microsoft.com/office/drawing/2014/main" id="{4DD6639B-9273-4C1D-A5FF-D04A12C8C850}"/>
              </a:ext>
            </a:extLst>
          </p:cNvPr>
          <p:cNvSpPr/>
          <p:nvPr/>
        </p:nvSpPr>
        <p:spPr>
          <a:xfrm>
            <a:off x="3283870" y="3229244"/>
            <a:ext cx="2849665" cy="650560"/>
          </a:xfrm>
          <a:prstGeom prst="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100" dirty="0"/>
              <a:t>④監視・</a:t>
            </a:r>
            <a:endParaRPr lang="en-US" altLang="ja-JP" sz="2100" dirty="0"/>
          </a:p>
          <a:p>
            <a:pPr algn="ctr"/>
            <a:r>
              <a:rPr kumimoji="1" lang="ja-JP" altLang="en-US" sz="2100" dirty="0"/>
              <a:t>コントロール</a:t>
            </a:r>
          </a:p>
        </p:txBody>
      </p:sp>
      <p:sp>
        <p:nvSpPr>
          <p:cNvPr id="24" name="正方形/長方形 23">
            <a:extLst>
              <a:ext uri="{FF2B5EF4-FFF2-40B4-BE49-F238E27FC236}">
                <a16:creationId xmlns:a16="http://schemas.microsoft.com/office/drawing/2014/main" id="{AE985618-8F88-4CF8-A636-B9B6470C94D9}"/>
              </a:ext>
            </a:extLst>
          </p:cNvPr>
          <p:cNvSpPr/>
          <p:nvPr/>
        </p:nvSpPr>
        <p:spPr>
          <a:xfrm>
            <a:off x="6993829" y="1060620"/>
            <a:ext cx="1727584" cy="650560"/>
          </a:xfrm>
          <a:prstGeom prst="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100" dirty="0"/>
              <a:t>⑤終結</a:t>
            </a:r>
            <a:endParaRPr kumimoji="1" lang="ja-JP" altLang="en-US" sz="2100" dirty="0"/>
          </a:p>
        </p:txBody>
      </p:sp>
      <p:sp>
        <p:nvSpPr>
          <p:cNvPr id="25" name="矢印: 右 24">
            <a:extLst>
              <a:ext uri="{FF2B5EF4-FFF2-40B4-BE49-F238E27FC236}">
                <a16:creationId xmlns:a16="http://schemas.microsoft.com/office/drawing/2014/main" id="{6DC3A693-A759-4410-99DB-EAA8173CC723}"/>
              </a:ext>
            </a:extLst>
          </p:cNvPr>
          <p:cNvSpPr/>
          <p:nvPr/>
        </p:nvSpPr>
        <p:spPr>
          <a:xfrm>
            <a:off x="2276212" y="827007"/>
            <a:ext cx="214535" cy="1145114"/>
          </a:xfrm>
          <a:prstGeom prst="rightArrow">
            <a:avLst/>
          </a:prstGeom>
        </p:spPr>
        <p:style>
          <a:lnRef idx="3">
            <a:schemeClr val="lt1"/>
          </a:lnRef>
          <a:fillRef idx="1">
            <a:schemeClr val="accent6"/>
          </a:fillRef>
          <a:effectRef idx="1">
            <a:schemeClr val="accent6"/>
          </a:effectRef>
          <a:fontRef idx="minor">
            <a:schemeClr val="lt1"/>
          </a:fontRef>
        </p:style>
        <p:txBody>
          <a:bodyPr rtlCol="0" anchor="ctr"/>
          <a:lstStyle/>
          <a:p>
            <a:pPr algn="ctr"/>
            <a:endParaRPr kumimoji="1" lang="ja-JP" altLang="en-US" sz="1350"/>
          </a:p>
        </p:txBody>
      </p:sp>
      <p:sp>
        <p:nvSpPr>
          <p:cNvPr id="26" name="矢印: 右 25">
            <a:extLst>
              <a:ext uri="{FF2B5EF4-FFF2-40B4-BE49-F238E27FC236}">
                <a16:creationId xmlns:a16="http://schemas.microsoft.com/office/drawing/2014/main" id="{21CBB986-F63A-4B3A-B797-4A835178166D}"/>
              </a:ext>
            </a:extLst>
          </p:cNvPr>
          <p:cNvSpPr/>
          <p:nvPr/>
        </p:nvSpPr>
        <p:spPr>
          <a:xfrm>
            <a:off x="4465384" y="842128"/>
            <a:ext cx="214535" cy="1145114"/>
          </a:xfrm>
          <a:prstGeom prst="rightArrow">
            <a:avLst/>
          </a:prstGeom>
        </p:spPr>
        <p:style>
          <a:lnRef idx="3">
            <a:schemeClr val="lt1"/>
          </a:lnRef>
          <a:fillRef idx="1">
            <a:schemeClr val="accent6"/>
          </a:fillRef>
          <a:effectRef idx="1">
            <a:schemeClr val="accent6"/>
          </a:effectRef>
          <a:fontRef idx="minor">
            <a:schemeClr val="lt1"/>
          </a:fontRef>
        </p:style>
        <p:txBody>
          <a:bodyPr rtlCol="0" anchor="ctr"/>
          <a:lstStyle/>
          <a:p>
            <a:pPr algn="ctr"/>
            <a:endParaRPr kumimoji="1" lang="ja-JP" altLang="en-US" sz="1350"/>
          </a:p>
        </p:txBody>
      </p:sp>
      <p:sp>
        <p:nvSpPr>
          <p:cNvPr id="27" name="矢印: 右 26">
            <a:extLst>
              <a:ext uri="{FF2B5EF4-FFF2-40B4-BE49-F238E27FC236}">
                <a16:creationId xmlns:a16="http://schemas.microsoft.com/office/drawing/2014/main" id="{7B57C18D-8EA8-4664-97EC-8AAB245CC8EB}"/>
              </a:ext>
            </a:extLst>
          </p:cNvPr>
          <p:cNvSpPr/>
          <p:nvPr/>
        </p:nvSpPr>
        <p:spPr>
          <a:xfrm>
            <a:off x="6635511" y="856750"/>
            <a:ext cx="214535" cy="1145114"/>
          </a:xfrm>
          <a:prstGeom prst="rightArrow">
            <a:avLst/>
          </a:prstGeom>
        </p:spPr>
        <p:style>
          <a:lnRef idx="3">
            <a:schemeClr val="lt1"/>
          </a:lnRef>
          <a:fillRef idx="1">
            <a:schemeClr val="accent6"/>
          </a:fillRef>
          <a:effectRef idx="1">
            <a:schemeClr val="accent6"/>
          </a:effectRef>
          <a:fontRef idx="minor">
            <a:schemeClr val="lt1"/>
          </a:fontRef>
        </p:style>
        <p:txBody>
          <a:bodyPr rtlCol="0" anchor="ctr"/>
          <a:lstStyle/>
          <a:p>
            <a:pPr algn="ctr"/>
            <a:endParaRPr kumimoji="1" lang="ja-JP" altLang="en-US" sz="1350"/>
          </a:p>
        </p:txBody>
      </p:sp>
      <p:pic>
        <p:nvPicPr>
          <p:cNvPr id="36" name="グラフィックス 35" descr="グループでのブレーンストーミング">
            <a:extLst>
              <a:ext uri="{FF2B5EF4-FFF2-40B4-BE49-F238E27FC236}">
                <a16:creationId xmlns:a16="http://schemas.microsoft.com/office/drawing/2014/main" id="{5F47F717-9AE0-4D71-9E2F-A63296387D6F}"/>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004872" y="2140228"/>
            <a:ext cx="442070" cy="442070"/>
          </a:xfrm>
          <a:prstGeom prst="rect">
            <a:avLst/>
          </a:prstGeom>
        </p:spPr>
      </p:pic>
      <p:pic>
        <p:nvPicPr>
          <p:cNvPr id="37" name="グラフィックス 36" descr="ターゲット">
            <a:extLst>
              <a:ext uri="{FF2B5EF4-FFF2-40B4-BE49-F238E27FC236}">
                <a16:creationId xmlns:a16="http://schemas.microsoft.com/office/drawing/2014/main" id="{A0232B35-79A9-40CA-8AFE-C0261976C342}"/>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3383326" y="1810521"/>
            <a:ext cx="442070" cy="442070"/>
          </a:xfrm>
          <a:prstGeom prst="rect">
            <a:avLst/>
          </a:prstGeom>
        </p:spPr>
      </p:pic>
      <p:pic>
        <p:nvPicPr>
          <p:cNvPr id="38" name="グラフィックス 37" descr="プレイブック">
            <a:extLst>
              <a:ext uri="{FF2B5EF4-FFF2-40B4-BE49-F238E27FC236}">
                <a16:creationId xmlns:a16="http://schemas.microsoft.com/office/drawing/2014/main" id="{C28822FD-1F3C-44C9-B02B-1613DBA98B70}"/>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2876748" y="2227216"/>
            <a:ext cx="442070" cy="442070"/>
          </a:xfrm>
          <a:prstGeom prst="rect">
            <a:avLst/>
          </a:prstGeom>
        </p:spPr>
      </p:pic>
      <p:pic>
        <p:nvPicPr>
          <p:cNvPr id="39" name="グラフィックス 38" descr="階層">
            <a:extLst>
              <a:ext uri="{FF2B5EF4-FFF2-40B4-BE49-F238E27FC236}">
                <a16:creationId xmlns:a16="http://schemas.microsoft.com/office/drawing/2014/main" id="{FAF23D23-EF2F-471F-8BE9-57581A95E307}"/>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3434102" y="2207476"/>
            <a:ext cx="442070" cy="442070"/>
          </a:xfrm>
          <a:prstGeom prst="rect">
            <a:avLst/>
          </a:prstGeom>
        </p:spPr>
      </p:pic>
      <p:grpSp>
        <p:nvGrpSpPr>
          <p:cNvPr id="40" name="グループ化 39">
            <a:extLst>
              <a:ext uri="{FF2B5EF4-FFF2-40B4-BE49-F238E27FC236}">
                <a16:creationId xmlns:a16="http://schemas.microsoft.com/office/drawing/2014/main" id="{EA54AD42-4855-44B4-9463-151088714F97}"/>
              </a:ext>
            </a:extLst>
          </p:cNvPr>
          <p:cNvGrpSpPr>
            <a:grpSpLocks noChangeAspect="1"/>
          </p:cNvGrpSpPr>
          <p:nvPr/>
        </p:nvGrpSpPr>
        <p:grpSpPr>
          <a:xfrm>
            <a:off x="3869687" y="1838638"/>
            <a:ext cx="591644" cy="460592"/>
            <a:chOff x="4942938" y="2479632"/>
            <a:chExt cx="1223788" cy="952710"/>
          </a:xfrm>
          <a:solidFill>
            <a:srgbClr val="00B0F0"/>
          </a:solidFill>
        </p:grpSpPr>
        <p:pic>
          <p:nvPicPr>
            <p:cNvPr id="41" name="グラフィックス 40" descr="日毎カレンダー">
              <a:extLst>
                <a:ext uri="{FF2B5EF4-FFF2-40B4-BE49-F238E27FC236}">
                  <a16:creationId xmlns:a16="http://schemas.microsoft.com/office/drawing/2014/main" id="{17F1362D-9217-4DDD-8EEB-E8CF4245DFAB}"/>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4942938" y="2479632"/>
              <a:ext cx="731142" cy="731142"/>
            </a:xfrm>
            <a:prstGeom prst="rect">
              <a:avLst/>
            </a:prstGeom>
          </p:spPr>
        </p:pic>
        <p:pic>
          <p:nvPicPr>
            <p:cNvPr id="42" name="グラフィックス 41" descr="チェックリスト">
              <a:extLst>
                <a:ext uri="{FF2B5EF4-FFF2-40B4-BE49-F238E27FC236}">
                  <a16:creationId xmlns:a16="http://schemas.microsoft.com/office/drawing/2014/main" id="{F56C61D9-4029-41A1-BA25-2D10025F33E0}"/>
                </a:ext>
              </a:extLst>
            </p:cNvPr>
            <p:cNvPicPr>
              <a:picLocks noChangeAspect="1"/>
            </p:cNvPicPr>
            <p:nvPr/>
          </p:nvPicPr>
          <p:blipFill>
            <a:blip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p:blipFill>
          <p:spPr>
            <a:xfrm>
              <a:off x="5468410" y="2734026"/>
              <a:ext cx="698316" cy="698316"/>
            </a:xfrm>
            <a:prstGeom prst="rect">
              <a:avLst/>
            </a:prstGeom>
          </p:spPr>
        </p:pic>
      </p:grpSp>
      <p:pic>
        <p:nvPicPr>
          <p:cNvPr id="43" name="グラフィックス 42" descr="ネットワーク">
            <a:extLst>
              <a:ext uri="{FF2B5EF4-FFF2-40B4-BE49-F238E27FC236}">
                <a16:creationId xmlns:a16="http://schemas.microsoft.com/office/drawing/2014/main" id="{70A115C1-3DDA-4B44-A311-15D17A495A05}"/>
              </a:ext>
            </a:extLst>
          </p:cNvPr>
          <p:cNvPicPr>
            <a:picLocks noChangeAspect="1"/>
          </p:cNvPicPr>
          <p:nvPr/>
        </p:nvPicPr>
        <p:blipFill>
          <a:blip r:embed="rId15">
            <a:extLst>
              <a:ext uri="{28A0092B-C50C-407E-A947-70E740481C1C}">
                <a14:useLocalDpi xmlns:a14="http://schemas.microsoft.com/office/drawing/2010/main" val="0"/>
              </a:ext>
              <a:ext uri="{96DAC541-7B7A-43D3-8B79-37D633B846F1}">
                <asvg:svgBlip xmlns:asvg="http://schemas.microsoft.com/office/drawing/2016/SVG/main" r:embed="rId16"/>
              </a:ext>
            </a:extLst>
          </a:blip>
          <a:stretch>
            <a:fillRect/>
          </a:stretch>
        </p:blipFill>
        <p:spPr>
          <a:xfrm>
            <a:off x="2907021" y="1802631"/>
            <a:ext cx="416568" cy="416568"/>
          </a:xfrm>
          <a:prstGeom prst="rect">
            <a:avLst/>
          </a:prstGeom>
        </p:spPr>
      </p:pic>
      <p:pic>
        <p:nvPicPr>
          <p:cNvPr id="44" name="グラフィックス 43" descr="元">
            <a:extLst>
              <a:ext uri="{FF2B5EF4-FFF2-40B4-BE49-F238E27FC236}">
                <a16:creationId xmlns:a16="http://schemas.microsoft.com/office/drawing/2014/main" id="{9A6F1919-7262-424C-A4CC-77CE16588722}"/>
              </a:ext>
            </a:extLst>
          </p:cNvPr>
          <p:cNvPicPr>
            <a:picLocks noChangeAspect="1"/>
          </p:cNvPicPr>
          <p:nvPr/>
        </p:nvPicPr>
        <p:blipFill>
          <a:blip r:embed="rId17">
            <a:extLst>
              <a:ext uri="{28A0092B-C50C-407E-A947-70E740481C1C}">
                <a14:useLocalDpi xmlns:a14="http://schemas.microsoft.com/office/drawing/2010/main" val="0"/>
              </a:ext>
              <a:ext uri="{96DAC541-7B7A-43D3-8B79-37D633B846F1}">
                <asvg:svgBlip xmlns:asvg="http://schemas.microsoft.com/office/drawing/2016/SVG/main" r:embed="rId18"/>
              </a:ext>
            </a:extLst>
          </a:blip>
          <a:stretch>
            <a:fillRect/>
          </a:stretch>
        </p:blipFill>
        <p:spPr>
          <a:xfrm>
            <a:off x="3316677" y="2674952"/>
            <a:ext cx="375844" cy="375844"/>
          </a:xfrm>
          <a:prstGeom prst="rect">
            <a:avLst/>
          </a:prstGeom>
        </p:spPr>
      </p:pic>
      <p:pic>
        <p:nvPicPr>
          <p:cNvPr id="45" name="グラフィックス 44" descr="的中">
            <a:extLst>
              <a:ext uri="{FF2B5EF4-FFF2-40B4-BE49-F238E27FC236}">
                <a16:creationId xmlns:a16="http://schemas.microsoft.com/office/drawing/2014/main" id="{255E37CE-3577-481D-B24B-D157F31764E4}"/>
              </a:ext>
            </a:extLst>
          </p:cNvPr>
          <p:cNvPicPr>
            <a:picLocks noChangeAspect="1"/>
          </p:cNvPicPr>
          <p:nvPr/>
        </p:nvPicPr>
        <p:blipFill>
          <a:blip r:embed="rId19">
            <a:extLst>
              <a:ext uri="{28A0092B-C50C-407E-A947-70E740481C1C}">
                <a14:useLocalDpi xmlns:a14="http://schemas.microsoft.com/office/drawing/2010/main" val="0"/>
              </a:ext>
              <a:ext uri="{96DAC541-7B7A-43D3-8B79-37D633B846F1}">
                <asvg:svgBlip xmlns:asvg="http://schemas.microsoft.com/office/drawing/2016/SVG/main" r:embed="rId20"/>
              </a:ext>
            </a:extLst>
          </a:blip>
          <a:stretch>
            <a:fillRect/>
          </a:stretch>
        </p:blipFill>
        <p:spPr>
          <a:xfrm>
            <a:off x="2908568" y="2677659"/>
            <a:ext cx="416568" cy="416568"/>
          </a:xfrm>
          <a:prstGeom prst="rect">
            <a:avLst/>
          </a:prstGeom>
        </p:spPr>
      </p:pic>
      <p:grpSp>
        <p:nvGrpSpPr>
          <p:cNvPr id="46" name="グループ化 45">
            <a:extLst>
              <a:ext uri="{FF2B5EF4-FFF2-40B4-BE49-F238E27FC236}">
                <a16:creationId xmlns:a16="http://schemas.microsoft.com/office/drawing/2014/main" id="{CA13D4FE-E725-4EA4-92BA-F268AA16AC2E}"/>
              </a:ext>
            </a:extLst>
          </p:cNvPr>
          <p:cNvGrpSpPr>
            <a:grpSpLocks noChangeAspect="1"/>
          </p:cNvGrpSpPr>
          <p:nvPr/>
        </p:nvGrpSpPr>
        <p:grpSpPr>
          <a:xfrm>
            <a:off x="3642417" y="2682646"/>
            <a:ext cx="385452" cy="460592"/>
            <a:chOff x="10757972" y="3465443"/>
            <a:chExt cx="846099" cy="1011031"/>
          </a:xfrm>
          <a:solidFill>
            <a:srgbClr val="002060"/>
          </a:solidFill>
        </p:grpSpPr>
        <p:pic>
          <p:nvPicPr>
            <p:cNvPr id="47" name="グラフィックス 46" descr="建物">
              <a:extLst>
                <a:ext uri="{FF2B5EF4-FFF2-40B4-BE49-F238E27FC236}">
                  <a16:creationId xmlns:a16="http://schemas.microsoft.com/office/drawing/2014/main" id="{77F2ED2C-7B45-4244-8197-17926FB15D3E}"/>
                </a:ext>
              </a:extLst>
            </p:cNvPr>
            <p:cNvPicPr>
              <a:picLocks noChangeAspect="1"/>
            </p:cNvPicPr>
            <p:nvPr/>
          </p:nvPicPr>
          <p:blipFill>
            <a:blip r:embed="rId21">
              <a:extLst>
                <a:ext uri="{28A0092B-C50C-407E-A947-70E740481C1C}">
                  <a14:useLocalDpi xmlns:a14="http://schemas.microsoft.com/office/drawing/2010/main" val="0"/>
                </a:ext>
                <a:ext uri="{96DAC541-7B7A-43D3-8B79-37D633B846F1}">
                  <asvg:svgBlip xmlns:asvg="http://schemas.microsoft.com/office/drawing/2016/SVG/main" r:embed="rId22"/>
                </a:ext>
              </a:extLst>
            </a:blip>
            <a:stretch>
              <a:fillRect/>
            </a:stretch>
          </p:blipFill>
          <p:spPr>
            <a:xfrm>
              <a:off x="11081701" y="3465443"/>
              <a:ext cx="522370" cy="522370"/>
            </a:xfrm>
            <a:prstGeom prst="rect">
              <a:avLst/>
            </a:prstGeom>
          </p:spPr>
        </p:pic>
        <p:pic>
          <p:nvPicPr>
            <p:cNvPr id="48" name="グラフィックス 47" descr="握手">
              <a:extLst>
                <a:ext uri="{FF2B5EF4-FFF2-40B4-BE49-F238E27FC236}">
                  <a16:creationId xmlns:a16="http://schemas.microsoft.com/office/drawing/2014/main" id="{908944B2-FC1E-4AE0-A8C3-827A0D986549}"/>
                </a:ext>
              </a:extLst>
            </p:cNvPr>
            <p:cNvPicPr>
              <a:picLocks noChangeAspect="1"/>
            </p:cNvPicPr>
            <p:nvPr/>
          </p:nvPicPr>
          <p:blipFill>
            <a:blip r:embed="rId23">
              <a:extLst>
                <a:ext uri="{28A0092B-C50C-407E-A947-70E740481C1C}">
                  <a14:useLocalDpi xmlns:a14="http://schemas.microsoft.com/office/drawing/2010/main" val="0"/>
                </a:ext>
                <a:ext uri="{96DAC541-7B7A-43D3-8B79-37D633B846F1}">
                  <asvg:svgBlip xmlns:asvg="http://schemas.microsoft.com/office/drawing/2016/SVG/main" r:embed="rId24"/>
                </a:ext>
              </a:extLst>
            </a:blip>
            <a:stretch>
              <a:fillRect/>
            </a:stretch>
          </p:blipFill>
          <p:spPr>
            <a:xfrm>
              <a:off x="10757972" y="3648474"/>
              <a:ext cx="828000" cy="828000"/>
            </a:xfrm>
            <a:prstGeom prst="rect">
              <a:avLst/>
            </a:prstGeom>
          </p:spPr>
        </p:pic>
      </p:grpSp>
      <p:pic>
        <p:nvPicPr>
          <p:cNvPr id="49" name="グラフィックス 48" descr="つながり">
            <a:extLst>
              <a:ext uri="{FF2B5EF4-FFF2-40B4-BE49-F238E27FC236}">
                <a16:creationId xmlns:a16="http://schemas.microsoft.com/office/drawing/2014/main" id="{E8AF0178-18C2-4868-BE87-1A2CBF43416D}"/>
              </a:ext>
            </a:extLst>
          </p:cNvPr>
          <p:cNvPicPr>
            <a:picLocks noChangeAspect="1"/>
          </p:cNvPicPr>
          <p:nvPr/>
        </p:nvPicPr>
        <p:blipFill>
          <a:blip r:embed="rId25">
            <a:extLst>
              <a:ext uri="{28A0092B-C50C-407E-A947-70E740481C1C}">
                <a14:useLocalDpi xmlns:a14="http://schemas.microsoft.com/office/drawing/2010/main" val="0"/>
              </a:ext>
              <a:ext uri="{96DAC541-7B7A-43D3-8B79-37D633B846F1}">
                <asvg:svgBlip xmlns:asvg="http://schemas.microsoft.com/office/drawing/2016/SVG/main" r:embed="rId26"/>
              </a:ext>
            </a:extLst>
          </a:blip>
          <a:stretch>
            <a:fillRect/>
          </a:stretch>
        </p:blipFill>
        <p:spPr>
          <a:xfrm>
            <a:off x="4060534" y="2669286"/>
            <a:ext cx="416568" cy="416568"/>
          </a:xfrm>
          <a:prstGeom prst="rect">
            <a:avLst/>
          </a:prstGeom>
        </p:spPr>
      </p:pic>
      <p:pic>
        <p:nvPicPr>
          <p:cNvPr id="51" name="グラフィックス 50" descr="ネットワーク">
            <a:extLst>
              <a:ext uri="{FF2B5EF4-FFF2-40B4-BE49-F238E27FC236}">
                <a16:creationId xmlns:a16="http://schemas.microsoft.com/office/drawing/2014/main" id="{6ABA42B9-9F6C-43BC-8E15-23C0B37E811A}"/>
              </a:ext>
            </a:extLst>
          </p:cNvPr>
          <p:cNvPicPr>
            <a:picLocks noChangeAspect="1"/>
          </p:cNvPicPr>
          <p:nvPr/>
        </p:nvPicPr>
        <p:blipFill>
          <a:blip r:embed="rId15">
            <a:extLst>
              <a:ext uri="{28A0092B-C50C-407E-A947-70E740481C1C}">
                <a14:useLocalDpi xmlns:a14="http://schemas.microsoft.com/office/drawing/2010/main" val="0"/>
              </a:ext>
              <a:ext uri="{96DAC541-7B7A-43D3-8B79-37D633B846F1}">
                <asvg:svgBlip xmlns:asvg="http://schemas.microsoft.com/office/drawing/2016/SVG/main" r:embed="rId16"/>
              </a:ext>
            </a:extLst>
          </a:blip>
          <a:stretch>
            <a:fillRect/>
          </a:stretch>
        </p:blipFill>
        <p:spPr>
          <a:xfrm>
            <a:off x="722858" y="1738332"/>
            <a:ext cx="416568" cy="416568"/>
          </a:xfrm>
          <a:prstGeom prst="rect">
            <a:avLst/>
          </a:prstGeom>
        </p:spPr>
      </p:pic>
      <p:pic>
        <p:nvPicPr>
          <p:cNvPr id="52" name="グラフィックス 51" descr="つながり">
            <a:extLst>
              <a:ext uri="{FF2B5EF4-FFF2-40B4-BE49-F238E27FC236}">
                <a16:creationId xmlns:a16="http://schemas.microsoft.com/office/drawing/2014/main" id="{25BCC8E7-6949-4EAB-B868-33D828241B75}"/>
              </a:ext>
            </a:extLst>
          </p:cNvPr>
          <p:cNvPicPr>
            <a:picLocks noChangeAspect="1"/>
          </p:cNvPicPr>
          <p:nvPr/>
        </p:nvPicPr>
        <p:blipFill>
          <a:blip r:embed="rId25">
            <a:extLst>
              <a:ext uri="{28A0092B-C50C-407E-A947-70E740481C1C}">
                <a14:useLocalDpi xmlns:a14="http://schemas.microsoft.com/office/drawing/2010/main" val="0"/>
              </a:ext>
              <a:ext uri="{96DAC541-7B7A-43D3-8B79-37D633B846F1}">
                <asvg:svgBlip xmlns:asvg="http://schemas.microsoft.com/office/drawing/2016/SVG/main" r:embed="rId26"/>
              </a:ext>
            </a:extLst>
          </a:blip>
          <a:stretch>
            <a:fillRect/>
          </a:stretch>
        </p:blipFill>
        <p:spPr>
          <a:xfrm>
            <a:off x="1291250" y="1738332"/>
            <a:ext cx="416568" cy="416568"/>
          </a:xfrm>
          <a:prstGeom prst="rect">
            <a:avLst/>
          </a:prstGeom>
        </p:spPr>
      </p:pic>
      <p:pic>
        <p:nvPicPr>
          <p:cNvPr id="53" name="グラフィックス 52" descr="ネットワーク">
            <a:extLst>
              <a:ext uri="{FF2B5EF4-FFF2-40B4-BE49-F238E27FC236}">
                <a16:creationId xmlns:a16="http://schemas.microsoft.com/office/drawing/2014/main" id="{BE79E57F-BF3D-4CC7-81AD-0CC1694AEC1B}"/>
              </a:ext>
            </a:extLst>
          </p:cNvPr>
          <p:cNvPicPr>
            <a:picLocks noChangeAspect="1"/>
          </p:cNvPicPr>
          <p:nvPr/>
        </p:nvPicPr>
        <p:blipFill>
          <a:blip r:embed="rId15">
            <a:extLst>
              <a:ext uri="{28A0092B-C50C-407E-A947-70E740481C1C}">
                <a14:useLocalDpi xmlns:a14="http://schemas.microsoft.com/office/drawing/2010/main" val="0"/>
              </a:ext>
              <a:ext uri="{96DAC541-7B7A-43D3-8B79-37D633B846F1}">
                <asvg:svgBlip xmlns:asvg="http://schemas.microsoft.com/office/drawing/2016/SVG/main" r:embed="rId16"/>
              </a:ext>
            </a:extLst>
          </a:blip>
          <a:stretch>
            <a:fillRect/>
          </a:stretch>
        </p:blipFill>
        <p:spPr>
          <a:xfrm>
            <a:off x="5033921" y="1996770"/>
            <a:ext cx="416568" cy="416568"/>
          </a:xfrm>
          <a:prstGeom prst="rect">
            <a:avLst/>
          </a:prstGeom>
        </p:spPr>
      </p:pic>
      <p:pic>
        <p:nvPicPr>
          <p:cNvPr id="54" name="グラフィックス 53" descr="的中">
            <a:extLst>
              <a:ext uri="{FF2B5EF4-FFF2-40B4-BE49-F238E27FC236}">
                <a16:creationId xmlns:a16="http://schemas.microsoft.com/office/drawing/2014/main" id="{3C90B797-4BDB-4D90-AB9C-2419FF547C36}"/>
              </a:ext>
            </a:extLst>
          </p:cNvPr>
          <p:cNvPicPr>
            <a:picLocks noChangeAspect="1"/>
          </p:cNvPicPr>
          <p:nvPr/>
        </p:nvPicPr>
        <p:blipFill>
          <a:blip r:embed="rId19">
            <a:extLst>
              <a:ext uri="{28A0092B-C50C-407E-A947-70E740481C1C}">
                <a14:useLocalDpi xmlns:a14="http://schemas.microsoft.com/office/drawing/2010/main" val="0"/>
              </a:ext>
              <a:ext uri="{96DAC541-7B7A-43D3-8B79-37D633B846F1}">
                <asvg:svgBlip xmlns:asvg="http://schemas.microsoft.com/office/drawing/2016/SVG/main" r:embed="rId20"/>
              </a:ext>
            </a:extLst>
          </a:blip>
          <a:stretch>
            <a:fillRect/>
          </a:stretch>
        </p:blipFill>
        <p:spPr>
          <a:xfrm>
            <a:off x="5375218" y="2476762"/>
            <a:ext cx="416568" cy="416568"/>
          </a:xfrm>
          <a:prstGeom prst="rect">
            <a:avLst/>
          </a:prstGeom>
        </p:spPr>
      </p:pic>
      <p:pic>
        <p:nvPicPr>
          <p:cNvPr id="55" name="グラフィックス 54" descr="グループでのブレーンストーミング">
            <a:extLst>
              <a:ext uri="{FF2B5EF4-FFF2-40B4-BE49-F238E27FC236}">
                <a16:creationId xmlns:a16="http://schemas.microsoft.com/office/drawing/2014/main" id="{670931DF-605A-4648-A1BB-521FF1FC0C27}"/>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914278" y="2413338"/>
            <a:ext cx="442070" cy="442070"/>
          </a:xfrm>
          <a:prstGeom prst="rect">
            <a:avLst/>
          </a:prstGeom>
        </p:spPr>
      </p:pic>
      <p:pic>
        <p:nvPicPr>
          <p:cNvPr id="56" name="グラフィックス 55" descr="プレイブック">
            <a:extLst>
              <a:ext uri="{FF2B5EF4-FFF2-40B4-BE49-F238E27FC236}">
                <a16:creationId xmlns:a16="http://schemas.microsoft.com/office/drawing/2014/main" id="{CA5244E3-9D8C-4302-978F-1EDA343F0515}"/>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5482785" y="1975807"/>
            <a:ext cx="442070" cy="442070"/>
          </a:xfrm>
          <a:prstGeom prst="rect">
            <a:avLst/>
          </a:prstGeom>
        </p:spPr>
      </p:pic>
      <p:grpSp>
        <p:nvGrpSpPr>
          <p:cNvPr id="57" name="グループ化 56">
            <a:extLst>
              <a:ext uri="{FF2B5EF4-FFF2-40B4-BE49-F238E27FC236}">
                <a16:creationId xmlns:a16="http://schemas.microsoft.com/office/drawing/2014/main" id="{759B7551-85CE-4CEB-9B71-E6FAE367605F}"/>
              </a:ext>
            </a:extLst>
          </p:cNvPr>
          <p:cNvGrpSpPr>
            <a:grpSpLocks noChangeAspect="1"/>
          </p:cNvGrpSpPr>
          <p:nvPr/>
        </p:nvGrpSpPr>
        <p:grpSpPr>
          <a:xfrm>
            <a:off x="5791786" y="2481873"/>
            <a:ext cx="385452" cy="460592"/>
            <a:chOff x="10757972" y="3465443"/>
            <a:chExt cx="846099" cy="1011031"/>
          </a:xfrm>
          <a:solidFill>
            <a:srgbClr val="002060"/>
          </a:solidFill>
        </p:grpSpPr>
        <p:pic>
          <p:nvPicPr>
            <p:cNvPr id="58" name="グラフィックス 57" descr="建物">
              <a:extLst>
                <a:ext uri="{FF2B5EF4-FFF2-40B4-BE49-F238E27FC236}">
                  <a16:creationId xmlns:a16="http://schemas.microsoft.com/office/drawing/2014/main" id="{B3CB6139-C0DA-4BC6-88E2-CBABC108CCA8}"/>
                </a:ext>
              </a:extLst>
            </p:cNvPr>
            <p:cNvPicPr>
              <a:picLocks noChangeAspect="1"/>
            </p:cNvPicPr>
            <p:nvPr/>
          </p:nvPicPr>
          <p:blipFill>
            <a:blip r:embed="rId21">
              <a:extLst>
                <a:ext uri="{28A0092B-C50C-407E-A947-70E740481C1C}">
                  <a14:useLocalDpi xmlns:a14="http://schemas.microsoft.com/office/drawing/2010/main" val="0"/>
                </a:ext>
                <a:ext uri="{96DAC541-7B7A-43D3-8B79-37D633B846F1}">
                  <asvg:svgBlip xmlns:asvg="http://schemas.microsoft.com/office/drawing/2016/SVG/main" r:embed="rId22"/>
                </a:ext>
              </a:extLst>
            </a:blip>
            <a:stretch>
              <a:fillRect/>
            </a:stretch>
          </p:blipFill>
          <p:spPr>
            <a:xfrm>
              <a:off x="11081701" y="3465443"/>
              <a:ext cx="522370" cy="522370"/>
            </a:xfrm>
            <a:prstGeom prst="rect">
              <a:avLst/>
            </a:prstGeom>
          </p:spPr>
        </p:pic>
        <p:pic>
          <p:nvPicPr>
            <p:cNvPr id="59" name="グラフィックス 58" descr="握手">
              <a:extLst>
                <a:ext uri="{FF2B5EF4-FFF2-40B4-BE49-F238E27FC236}">
                  <a16:creationId xmlns:a16="http://schemas.microsoft.com/office/drawing/2014/main" id="{B80F362B-8CAA-4040-87D5-F5CE001DA49F}"/>
                </a:ext>
              </a:extLst>
            </p:cNvPr>
            <p:cNvPicPr>
              <a:picLocks noChangeAspect="1"/>
            </p:cNvPicPr>
            <p:nvPr/>
          </p:nvPicPr>
          <p:blipFill>
            <a:blip r:embed="rId23">
              <a:extLst>
                <a:ext uri="{28A0092B-C50C-407E-A947-70E740481C1C}">
                  <a14:useLocalDpi xmlns:a14="http://schemas.microsoft.com/office/drawing/2010/main" val="0"/>
                </a:ext>
                <a:ext uri="{96DAC541-7B7A-43D3-8B79-37D633B846F1}">
                  <asvg:svgBlip xmlns:asvg="http://schemas.microsoft.com/office/drawing/2016/SVG/main" r:embed="rId24"/>
                </a:ext>
              </a:extLst>
            </a:blip>
            <a:stretch>
              <a:fillRect/>
            </a:stretch>
          </p:blipFill>
          <p:spPr>
            <a:xfrm>
              <a:off x="10757972" y="3648474"/>
              <a:ext cx="828000" cy="828000"/>
            </a:xfrm>
            <a:prstGeom prst="rect">
              <a:avLst/>
            </a:prstGeom>
          </p:spPr>
        </p:pic>
      </p:grpSp>
      <p:pic>
        <p:nvPicPr>
          <p:cNvPr id="60" name="グラフィックス 59" descr="つながり">
            <a:extLst>
              <a:ext uri="{FF2B5EF4-FFF2-40B4-BE49-F238E27FC236}">
                <a16:creationId xmlns:a16="http://schemas.microsoft.com/office/drawing/2014/main" id="{D5BF2768-4569-4CE9-8135-B4EDEBFDA7BD}"/>
              </a:ext>
            </a:extLst>
          </p:cNvPr>
          <p:cNvPicPr>
            <a:picLocks noChangeAspect="1"/>
          </p:cNvPicPr>
          <p:nvPr/>
        </p:nvPicPr>
        <p:blipFill>
          <a:blip r:embed="rId25">
            <a:extLst>
              <a:ext uri="{28A0092B-C50C-407E-A947-70E740481C1C}">
                <a14:useLocalDpi xmlns:a14="http://schemas.microsoft.com/office/drawing/2010/main" val="0"/>
              </a:ext>
              <a:ext uri="{96DAC541-7B7A-43D3-8B79-37D633B846F1}">
                <asvg:svgBlip xmlns:asvg="http://schemas.microsoft.com/office/drawing/2016/SVG/main" r:embed="rId26"/>
              </a:ext>
            </a:extLst>
          </a:blip>
          <a:stretch>
            <a:fillRect/>
          </a:stretch>
        </p:blipFill>
        <p:spPr>
          <a:xfrm>
            <a:off x="6200378" y="2493705"/>
            <a:ext cx="416568" cy="416568"/>
          </a:xfrm>
          <a:prstGeom prst="rect">
            <a:avLst/>
          </a:prstGeom>
        </p:spPr>
      </p:pic>
      <p:pic>
        <p:nvPicPr>
          <p:cNvPr id="61" name="グラフィックス 60" descr="階層">
            <a:extLst>
              <a:ext uri="{FF2B5EF4-FFF2-40B4-BE49-F238E27FC236}">
                <a16:creationId xmlns:a16="http://schemas.microsoft.com/office/drawing/2014/main" id="{739917AE-C71A-4178-A384-D138E037437E}"/>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5957151" y="1945138"/>
            <a:ext cx="442070" cy="442070"/>
          </a:xfrm>
          <a:prstGeom prst="rect">
            <a:avLst/>
          </a:prstGeom>
        </p:spPr>
      </p:pic>
      <p:pic>
        <p:nvPicPr>
          <p:cNvPr id="62" name="グラフィックス 61" descr="ターゲット">
            <a:extLst>
              <a:ext uri="{FF2B5EF4-FFF2-40B4-BE49-F238E27FC236}">
                <a16:creationId xmlns:a16="http://schemas.microsoft.com/office/drawing/2014/main" id="{427CED85-E534-4079-8742-2E0FDCBB733E}"/>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3903881" y="3861846"/>
            <a:ext cx="442070" cy="442070"/>
          </a:xfrm>
          <a:prstGeom prst="rect">
            <a:avLst/>
          </a:prstGeom>
        </p:spPr>
      </p:pic>
      <p:pic>
        <p:nvPicPr>
          <p:cNvPr id="63" name="グラフィックス 62" descr="ネットワーク">
            <a:extLst>
              <a:ext uri="{FF2B5EF4-FFF2-40B4-BE49-F238E27FC236}">
                <a16:creationId xmlns:a16="http://schemas.microsoft.com/office/drawing/2014/main" id="{97A7742D-7267-4716-BF38-D027A3BB552F}"/>
              </a:ext>
            </a:extLst>
          </p:cNvPr>
          <p:cNvPicPr>
            <a:picLocks noChangeAspect="1"/>
          </p:cNvPicPr>
          <p:nvPr/>
        </p:nvPicPr>
        <p:blipFill>
          <a:blip r:embed="rId15">
            <a:extLst>
              <a:ext uri="{28A0092B-C50C-407E-A947-70E740481C1C}">
                <a14:useLocalDpi xmlns:a14="http://schemas.microsoft.com/office/drawing/2010/main" val="0"/>
              </a:ext>
              <a:ext uri="{96DAC541-7B7A-43D3-8B79-37D633B846F1}">
                <asvg:svgBlip xmlns:asvg="http://schemas.microsoft.com/office/drawing/2016/SVG/main" r:embed="rId16"/>
              </a:ext>
            </a:extLst>
          </a:blip>
          <a:stretch>
            <a:fillRect/>
          </a:stretch>
        </p:blipFill>
        <p:spPr>
          <a:xfrm>
            <a:off x="3467864" y="3887348"/>
            <a:ext cx="416568" cy="416568"/>
          </a:xfrm>
          <a:prstGeom prst="rect">
            <a:avLst/>
          </a:prstGeom>
        </p:spPr>
      </p:pic>
      <p:grpSp>
        <p:nvGrpSpPr>
          <p:cNvPr id="64" name="グループ化 63">
            <a:extLst>
              <a:ext uri="{FF2B5EF4-FFF2-40B4-BE49-F238E27FC236}">
                <a16:creationId xmlns:a16="http://schemas.microsoft.com/office/drawing/2014/main" id="{3173A82F-F486-47F6-B22C-ECC01649A40A}"/>
              </a:ext>
            </a:extLst>
          </p:cNvPr>
          <p:cNvGrpSpPr>
            <a:grpSpLocks noChangeAspect="1"/>
          </p:cNvGrpSpPr>
          <p:nvPr/>
        </p:nvGrpSpPr>
        <p:grpSpPr>
          <a:xfrm>
            <a:off x="4412880" y="3886687"/>
            <a:ext cx="591644" cy="460592"/>
            <a:chOff x="4942938" y="2479632"/>
            <a:chExt cx="1223788" cy="952710"/>
          </a:xfrm>
          <a:solidFill>
            <a:srgbClr val="00B0F0"/>
          </a:solidFill>
        </p:grpSpPr>
        <p:pic>
          <p:nvPicPr>
            <p:cNvPr id="65" name="グラフィックス 64" descr="日毎カレンダー">
              <a:extLst>
                <a:ext uri="{FF2B5EF4-FFF2-40B4-BE49-F238E27FC236}">
                  <a16:creationId xmlns:a16="http://schemas.microsoft.com/office/drawing/2014/main" id="{6B1039BC-BC0A-4513-A382-33361404342B}"/>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4942938" y="2479632"/>
              <a:ext cx="731142" cy="731142"/>
            </a:xfrm>
            <a:prstGeom prst="rect">
              <a:avLst/>
            </a:prstGeom>
          </p:spPr>
        </p:pic>
        <p:pic>
          <p:nvPicPr>
            <p:cNvPr id="66" name="グラフィックス 65" descr="チェックリスト">
              <a:extLst>
                <a:ext uri="{FF2B5EF4-FFF2-40B4-BE49-F238E27FC236}">
                  <a16:creationId xmlns:a16="http://schemas.microsoft.com/office/drawing/2014/main" id="{2F97D45C-6931-4F4F-BB2A-B913A4928408}"/>
                </a:ext>
              </a:extLst>
            </p:cNvPr>
            <p:cNvPicPr>
              <a:picLocks noChangeAspect="1"/>
            </p:cNvPicPr>
            <p:nvPr/>
          </p:nvPicPr>
          <p:blipFill>
            <a:blip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p:blipFill>
          <p:spPr>
            <a:xfrm>
              <a:off x="5468410" y="2734026"/>
              <a:ext cx="698316" cy="698316"/>
            </a:xfrm>
            <a:prstGeom prst="rect">
              <a:avLst/>
            </a:prstGeom>
          </p:spPr>
        </p:pic>
      </p:grpSp>
      <p:pic>
        <p:nvPicPr>
          <p:cNvPr id="67" name="グラフィックス 66" descr="元">
            <a:extLst>
              <a:ext uri="{FF2B5EF4-FFF2-40B4-BE49-F238E27FC236}">
                <a16:creationId xmlns:a16="http://schemas.microsoft.com/office/drawing/2014/main" id="{A9184989-AEAC-4C6D-BA06-8FA642989AAA}"/>
              </a:ext>
            </a:extLst>
          </p:cNvPr>
          <p:cNvPicPr>
            <a:picLocks noChangeAspect="1"/>
          </p:cNvPicPr>
          <p:nvPr/>
        </p:nvPicPr>
        <p:blipFill>
          <a:blip r:embed="rId17">
            <a:extLst>
              <a:ext uri="{28A0092B-C50C-407E-A947-70E740481C1C}">
                <a14:useLocalDpi xmlns:a14="http://schemas.microsoft.com/office/drawing/2010/main" val="0"/>
              </a:ext>
              <a:ext uri="{96DAC541-7B7A-43D3-8B79-37D633B846F1}">
                <asvg:svgBlip xmlns:asvg="http://schemas.microsoft.com/office/drawing/2016/SVG/main" r:embed="rId18"/>
              </a:ext>
            </a:extLst>
          </a:blip>
          <a:stretch>
            <a:fillRect/>
          </a:stretch>
        </p:blipFill>
        <p:spPr>
          <a:xfrm>
            <a:off x="5062206" y="3933729"/>
            <a:ext cx="375844" cy="375844"/>
          </a:xfrm>
          <a:prstGeom prst="rect">
            <a:avLst/>
          </a:prstGeom>
        </p:spPr>
      </p:pic>
      <p:pic>
        <p:nvPicPr>
          <p:cNvPr id="68" name="グラフィックス 67" descr="的中">
            <a:extLst>
              <a:ext uri="{FF2B5EF4-FFF2-40B4-BE49-F238E27FC236}">
                <a16:creationId xmlns:a16="http://schemas.microsoft.com/office/drawing/2014/main" id="{B43097C1-6658-401C-B620-B956D6D716E5}"/>
              </a:ext>
            </a:extLst>
          </p:cNvPr>
          <p:cNvPicPr>
            <a:picLocks noChangeAspect="1"/>
          </p:cNvPicPr>
          <p:nvPr/>
        </p:nvPicPr>
        <p:blipFill>
          <a:blip r:embed="rId19">
            <a:extLst>
              <a:ext uri="{28A0092B-C50C-407E-A947-70E740481C1C}">
                <a14:useLocalDpi xmlns:a14="http://schemas.microsoft.com/office/drawing/2010/main" val="0"/>
              </a:ext>
              <a:ext uri="{96DAC541-7B7A-43D3-8B79-37D633B846F1}">
                <asvg:svgBlip xmlns:asvg="http://schemas.microsoft.com/office/drawing/2016/SVG/main" r:embed="rId20"/>
              </a:ext>
            </a:extLst>
          </a:blip>
          <a:stretch>
            <a:fillRect/>
          </a:stretch>
        </p:blipFill>
        <p:spPr>
          <a:xfrm>
            <a:off x="5522132" y="3896909"/>
            <a:ext cx="416568" cy="416568"/>
          </a:xfrm>
          <a:prstGeom prst="rect">
            <a:avLst/>
          </a:prstGeom>
        </p:spPr>
      </p:pic>
      <p:pic>
        <p:nvPicPr>
          <p:cNvPr id="70" name="グラフィックス 69" descr="グループでのブレーンストーミング">
            <a:extLst>
              <a:ext uri="{FF2B5EF4-FFF2-40B4-BE49-F238E27FC236}">
                <a16:creationId xmlns:a16="http://schemas.microsoft.com/office/drawing/2014/main" id="{EDE4F2C8-C50F-4D72-BAC2-EDF0DE00CB65}"/>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3717696" y="4313005"/>
            <a:ext cx="442070" cy="442070"/>
          </a:xfrm>
          <a:prstGeom prst="rect">
            <a:avLst/>
          </a:prstGeom>
        </p:spPr>
      </p:pic>
      <p:pic>
        <p:nvPicPr>
          <p:cNvPr id="71" name="グラフィックス 70" descr="プレイブック">
            <a:extLst>
              <a:ext uri="{FF2B5EF4-FFF2-40B4-BE49-F238E27FC236}">
                <a16:creationId xmlns:a16="http://schemas.microsoft.com/office/drawing/2014/main" id="{D90B5A73-7901-47B1-8E16-7399980B77F5}"/>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4240154" y="4375210"/>
            <a:ext cx="442070" cy="442070"/>
          </a:xfrm>
          <a:prstGeom prst="rect">
            <a:avLst/>
          </a:prstGeom>
        </p:spPr>
      </p:pic>
      <p:grpSp>
        <p:nvGrpSpPr>
          <p:cNvPr id="72" name="グループ化 71">
            <a:extLst>
              <a:ext uri="{FF2B5EF4-FFF2-40B4-BE49-F238E27FC236}">
                <a16:creationId xmlns:a16="http://schemas.microsoft.com/office/drawing/2014/main" id="{CA248B4C-517C-41C1-AEF4-81214BFF0BC4}"/>
              </a:ext>
            </a:extLst>
          </p:cNvPr>
          <p:cNvGrpSpPr>
            <a:grpSpLocks noChangeAspect="1"/>
          </p:cNvGrpSpPr>
          <p:nvPr/>
        </p:nvGrpSpPr>
        <p:grpSpPr>
          <a:xfrm>
            <a:off x="4762613" y="4393111"/>
            <a:ext cx="385452" cy="460592"/>
            <a:chOff x="10757972" y="3465443"/>
            <a:chExt cx="846099" cy="1011031"/>
          </a:xfrm>
          <a:solidFill>
            <a:srgbClr val="002060"/>
          </a:solidFill>
        </p:grpSpPr>
        <p:pic>
          <p:nvPicPr>
            <p:cNvPr id="73" name="グラフィックス 72" descr="建物">
              <a:extLst>
                <a:ext uri="{FF2B5EF4-FFF2-40B4-BE49-F238E27FC236}">
                  <a16:creationId xmlns:a16="http://schemas.microsoft.com/office/drawing/2014/main" id="{8592DD2B-1ADC-4E34-A59B-7F029D092BAE}"/>
                </a:ext>
              </a:extLst>
            </p:cNvPr>
            <p:cNvPicPr>
              <a:picLocks noChangeAspect="1"/>
            </p:cNvPicPr>
            <p:nvPr/>
          </p:nvPicPr>
          <p:blipFill>
            <a:blip r:embed="rId21">
              <a:extLst>
                <a:ext uri="{28A0092B-C50C-407E-A947-70E740481C1C}">
                  <a14:useLocalDpi xmlns:a14="http://schemas.microsoft.com/office/drawing/2010/main" val="0"/>
                </a:ext>
                <a:ext uri="{96DAC541-7B7A-43D3-8B79-37D633B846F1}">
                  <asvg:svgBlip xmlns:asvg="http://schemas.microsoft.com/office/drawing/2016/SVG/main" r:embed="rId22"/>
                </a:ext>
              </a:extLst>
            </a:blip>
            <a:stretch>
              <a:fillRect/>
            </a:stretch>
          </p:blipFill>
          <p:spPr>
            <a:xfrm>
              <a:off x="11081701" y="3465443"/>
              <a:ext cx="522370" cy="522370"/>
            </a:xfrm>
            <a:prstGeom prst="rect">
              <a:avLst/>
            </a:prstGeom>
          </p:spPr>
        </p:pic>
        <p:pic>
          <p:nvPicPr>
            <p:cNvPr id="74" name="グラフィックス 73" descr="握手">
              <a:extLst>
                <a:ext uri="{FF2B5EF4-FFF2-40B4-BE49-F238E27FC236}">
                  <a16:creationId xmlns:a16="http://schemas.microsoft.com/office/drawing/2014/main" id="{6ED61489-48B1-4C85-BC56-03D59BC18CFA}"/>
                </a:ext>
              </a:extLst>
            </p:cNvPr>
            <p:cNvPicPr>
              <a:picLocks noChangeAspect="1"/>
            </p:cNvPicPr>
            <p:nvPr/>
          </p:nvPicPr>
          <p:blipFill>
            <a:blip r:embed="rId23">
              <a:extLst>
                <a:ext uri="{28A0092B-C50C-407E-A947-70E740481C1C}">
                  <a14:useLocalDpi xmlns:a14="http://schemas.microsoft.com/office/drawing/2010/main" val="0"/>
                </a:ext>
                <a:ext uri="{96DAC541-7B7A-43D3-8B79-37D633B846F1}">
                  <asvg:svgBlip xmlns:asvg="http://schemas.microsoft.com/office/drawing/2016/SVG/main" r:embed="rId24"/>
                </a:ext>
              </a:extLst>
            </a:blip>
            <a:stretch>
              <a:fillRect/>
            </a:stretch>
          </p:blipFill>
          <p:spPr>
            <a:xfrm>
              <a:off x="10757972" y="3648474"/>
              <a:ext cx="828000" cy="828000"/>
            </a:xfrm>
            <a:prstGeom prst="rect">
              <a:avLst/>
            </a:prstGeom>
          </p:spPr>
        </p:pic>
      </p:grpSp>
      <p:pic>
        <p:nvPicPr>
          <p:cNvPr id="75" name="グラフィックス 74" descr="つながり">
            <a:extLst>
              <a:ext uri="{FF2B5EF4-FFF2-40B4-BE49-F238E27FC236}">
                <a16:creationId xmlns:a16="http://schemas.microsoft.com/office/drawing/2014/main" id="{A2845F02-66DF-402F-BE09-43A02171C52E}"/>
              </a:ext>
            </a:extLst>
          </p:cNvPr>
          <p:cNvPicPr>
            <a:picLocks noChangeAspect="1"/>
          </p:cNvPicPr>
          <p:nvPr/>
        </p:nvPicPr>
        <p:blipFill>
          <a:blip r:embed="rId25">
            <a:extLst>
              <a:ext uri="{28A0092B-C50C-407E-A947-70E740481C1C}">
                <a14:useLocalDpi xmlns:a14="http://schemas.microsoft.com/office/drawing/2010/main" val="0"/>
              </a:ext>
              <a:ext uri="{96DAC541-7B7A-43D3-8B79-37D633B846F1}">
                <asvg:svgBlip xmlns:asvg="http://schemas.microsoft.com/office/drawing/2016/SVG/main" r:embed="rId26"/>
              </a:ext>
            </a:extLst>
          </a:blip>
          <a:stretch>
            <a:fillRect/>
          </a:stretch>
        </p:blipFill>
        <p:spPr>
          <a:xfrm>
            <a:off x="5258565" y="4347278"/>
            <a:ext cx="416568" cy="416568"/>
          </a:xfrm>
          <a:prstGeom prst="rect">
            <a:avLst/>
          </a:prstGeom>
        </p:spPr>
      </p:pic>
      <p:pic>
        <p:nvPicPr>
          <p:cNvPr id="76" name="グラフィックス 75" descr="ネットワーク">
            <a:extLst>
              <a:ext uri="{FF2B5EF4-FFF2-40B4-BE49-F238E27FC236}">
                <a16:creationId xmlns:a16="http://schemas.microsoft.com/office/drawing/2014/main" id="{16163D20-85F4-4C8C-BE01-A721B59AAEFC}"/>
              </a:ext>
            </a:extLst>
          </p:cNvPr>
          <p:cNvPicPr>
            <a:picLocks noChangeAspect="1"/>
          </p:cNvPicPr>
          <p:nvPr/>
        </p:nvPicPr>
        <p:blipFill>
          <a:blip r:embed="rId15">
            <a:extLst>
              <a:ext uri="{28A0092B-C50C-407E-A947-70E740481C1C}">
                <a14:useLocalDpi xmlns:a14="http://schemas.microsoft.com/office/drawing/2010/main" val="0"/>
              </a:ext>
              <a:ext uri="{96DAC541-7B7A-43D3-8B79-37D633B846F1}">
                <asvg:svgBlip xmlns:asvg="http://schemas.microsoft.com/office/drawing/2016/SVG/main" r:embed="rId16"/>
              </a:ext>
            </a:extLst>
          </a:blip>
          <a:stretch>
            <a:fillRect/>
          </a:stretch>
        </p:blipFill>
        <p:spPr>
          <a:xfrm>
            <a:off x="7452389" y="1763868"/>
            <a:ext cx="416568" cy="416568"/>
          </a:xfrm>
          <a:prstGeom prst="rect">
            <a:avLst/>
          </a:prstGeom>
        </p:spPr>
      </p:pic>
      <p:grpSp>
        <p:nvGrpSpPr>
          <p:cNvPr id="77" name="グループ化 76">
            <a:extLst>
              <a:ext uri="{FF2B5EF4-FFF2-40B4-BE49-F238E27FC236}">
                <a16:creationId xmlns:a16="http://schemas.microsoft.com/office/drawing/2014/main" id="{5A8C0EEB-B821-407A-8ADC-3A67FA493787}"/>
              </a:ext>
            </a:extLst>
          </p:cNvPr>
          <p:cNvGrpSpPr>
            <a:grpSpLocks noChangeAspect="1"/>
          </p:cNvGrpSpPr>
          <p:nvPr/>
        </p:nvGrpSpPr>
        <p:grpSpPr>
          <a:xfrm>
            <a:off x="7933550" y="1766879"/>
            <a:ext cx="385452" cy="460592"/>
            <a:chOff x="10757972" y="3465443"/>
            <a:chExt cx="846099" cy="1011031"/>
          </a:xfrm>
          <a:solidFill>
            <a:srgbClr val="002060"/>
          </a:solidFill>
        </p:grpSpPr>
        <p:pic>
          <p:nvPicPr>
            <p:cNvPr id="78" name="グラフィックス 77" descr="建物">
              <a:extLst>
                <a:ext uri="{FF2B5EF4-FFF2-40B4-BE49-F238E27FC236}">
                  <a16:creationId xmlns:a16="http://schemas.microsoft.com/office/drawing/2014/main" id="{4FF91BC8-6FDA-45CA-87CB-C46C5BDBFA7C}"/>
                </a:ext>
              </a:extLst>
            </p:cNvPr>
            <p:cNvPicPr>
              <a:picLocks noChangeAspect="1"/>
            </p:cNvPicPr>
            <p:nvPr/>
          </p:nvPicPr>
          <p:blipFill>
            <a:blip r:embed="rId21">
              <a:extLst>
                <a:ext uri="{28A0092B-C50C-407E-A947-70E740481C1C}">
                  <a14:useLocalDpi xmlns:a14="http://schemas.microsoft.com/office/drawing/2010/main" val="0"/>
                </a:ext>
                <a:ext uri="{96DAC541-7B7A-43D3-8B79-37D633B846F1}">
                  <asvg:svgBlip xmlns:asvg="http://schemas.microsoft.com/office/drawing/2016/SVG/main" r:embed="rId22"/>
                </a:ext>
              </a:extLst>
            </a:blip>
            <a:stretch>
              <a:fillRect/>
            </a:stretch>
          </p:blipFill>
          <p:spPr>
            <a:xfrm>
              <a:off x="11081701" y="3465443"/>
              <a:ext cx="522370" cy="522370"/>
            </a:xfrm>
            <a:prstGeom prst="rect">
              <a:avLst/>
            </a:prstGeom>
          </p:spPr>
        </p:pic>
        <p:pic>
          <p:nvPicPr>
            <p:cNvPr id="79" name="グラフィックス 78" descr="握手">
              <a:extLst>
                <a:ext uri="{FF2B5EF4-FFF2-40B4-BE49-F238E27FC236}">
                  <a16:creationId xmlns:a16="http://schemas.microsoft.com/office/drawing/2014/main" id="{D6F5F0CF-FE0E-4AA8-BA6D-E4A55E4A726C}"/>
                </a:ext>
              </a:extLst>
            </p:cNvPr>
            <p:cNvPicPr>
              <a:picLocks noChangeAspect="1"/>
            </p:cNvPicPr>
            <p:nvPr/>
          </p:nvPicPr>
          <p:blipFill>
            <a:blip r:embed="rId23">
              <a:extLst>
                <a:ext uri="{28A0092B-C50C-407E-A947-70E740481C1C}">
                  <a14:useLocalDpi xmlns:a14="http://schemas.microsoft.com/office/drawing/2010/main" val="0"/>
                </a:ext>
                <a:ext uri="{96DAC541-7B7A-43D3-8B79-37D633B846F1}">
                  <asvg:svgBlip xmlns:asvg="http://schemas.microsoft.com/office/drawing/2016/SVG/main" r:embed="rId24"/>
                </a:ext>
              </a:extLst>
            </a:blip>
            <a:stretch>
              <a:fillRect/>
            </a:stretch>
          </p:blipFill>
          <p:spPr>
            <a:xfrm>
              <a:off x="10757972" y="3648474"/>
              <a:ext cx="828000" cy="828000"/>
            </a:xfrm>
            <a:prstGeom prst="rect">
              <a:avLst/>
            </a:prstGeom>
          </p:spPr>
        </p:pic>
      </p:grpSp>
      <p:sp>
        <p:nvSpPr>
          <p:cNvPr id="4" name="矢印: 左カーブ 3">
            <a:extLst>
              <a:ext uri="{FF2B5EF4-FFF2-40B4-BE49-F238E27FC236}">
                <a16:creationId xmlns:a16="http://schemas.microsoft.com/office/drawing/2014/main" id="{84BA9190-8B68-4741-B76B-BD8022AB9C8E}"/>
              </a:ext>
            </a:extLst>
          </p:cNvPr>
          <p:cNvSpPr/>
          <p:nvPr/>
        </p:nvSpPr>
        <p:spPr>
          <a:xfrm>
            <a:off x="6422872" y="1807128"/>
            <a:ext cx="377543" cy="1872866"/>
          </a:xfrm>
          <a:prstGeom prst="curvedLeftArrow">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kumimoji="1" lang="ja-JP" altLang="en-US" sz="1350">
              <a:solidFill>
                <a:schemeClr val="tx1"/>
              </a:solidFill>
            </a:endParaRPr>
          </a:p>
        </p:txBody>
      </p:sp>
      <p:sp>
        <p:nvSpPr>
          <p:cNvPr id="80" name="矢印: 左カーブ 79">
            <a:extLst>
              <a:ext uri="{FF2B5EF4-FFF2-40B4-BE49-F238E27FC236}">
                <a16:creationId xmlns:a16="http://schemas.microsoft.com/office/drawing/2014/main" id="{854DBDA1-5ABB-4DD6-B898-3528E50BA0D3}"/>
              </a:ext>
            </a:extLst>
          </p:cNvPr>
          <p:cNvSpPr/>
          <p:nvPr/>
        </p:nvSpPr>
        <p:spPr>
          <a:xfrm rot="10800000">
            <a:off x="4691973" y="1815642"/>
            <a:ext cx="377543" cy="1309139"/>
          </a:xfrm>
          <a:prstGeom prst="curvedLeftArrow">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kumimoji="1" lang="ja-JP" altLang="en-US" sz="1350">
              <a:solidFill>
                <a:schemeClr val="tx1"/>
              </a:solidFill>
            </a:endParaRPr>
          </a:p>
        </p:txBody>
      </p:sp>
      <p:sp>
        <p:nvSpPr>
          <p:cNvPr id="81" name="矢印: 左カーブ 80">
            <a:extLst>
              <a:ext uri="{FF2B5EF4-FFF2-40B4-BE49-F238E27FC236}">
                <a16:creationId xmlns:a16="http://schemas.microsoft.com/office/drawing/2014/main" id="{1AF1E0C9-90A5-400E-BF1A-F29A597B1EDD}"/>
              </a:ext>
            </a:extLst>
          </p:cNvPr>
          <p:cNvSpPr/>
          <p:nvPr/>
        </p:nvSpPr>
        <p:spPr>
          <a:xfrm rot="10800000">
            <a:off x="2482624" y="1723985"/>
            <a:ext cx="377543" cy="1956008"/>
          </a:xfrm>
          <a:prstGeom prst="curvedLeftArrow">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kumimoji="1" lang="ja-JP" altLang="en-US" sz="1350">
              <a:solidFill>
                <a:schemeClr val="tx1"/>
              </a:solidFill>
            </a:endParaRPr>
          </a:p>
        </p:txBody>
      </p:sp>
      <p:pic>
        <p:nvPicPr>
          <p:cNvPr id="5" name="図 4">
            <a:extLst>
              <a:ext uri="{FF2B5EF4-FFF2-40B4-BE49-F238E27FC236}">
                <a16:creationId xmlns:a16="http://schemas.microsoft.com/office/drawing/2014/main" id="{EF65167C-DA07-4E1E-9401-5902A57F9E47}"/>
              </a:ext>
            </a:extLst>
          </p:cNvPr>
          <p:cNvPicPr>
            <a:picLocks noChangeAspect="1"/>
          </p:cNvPicPr>
          <p:nvPr/>
        </p:nvPicPr>
        <p:blipFill>
          <a:blip r:embed="rId27"/>
          <a:stretch>
            <a:fillRect/>
          </a:stretch>
        </p:blipFill>
        <p:spPr>
          <a:xfrm>
            <a:off x="200801" y="3774721"/>
            <a:ext cx="2470593" cy="1145114"/>
          </a:xfrm>
          <a:prstGeom prst="rect">
            <a:avLst/>
          </a:prstGeom>
        </p:spPr>
      </p:pic>
    </p:spTree>
    <p:extLst>
      <p:ext uri="{BB962C8B-B14F-4D97-AF65-F5344CB8AC3E}">
        <p14:creationId xmlns:p14="http://schemas.microsoft.com/office/powerpoint/2010/main" val="144958920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C8B37DF5-FECB-43ED-A1AA-FBC115B3718B}"/>
              </a:ext>
            </a:extLst>
          </p:cNvPr>
          <p:cNvSpPr txBox="1"/>
          <p:nvPr/>
        </p:nvSpPr>
        <p:spPr>
          <a:xfrm>
            <a:off x="719137" y="1069930"/>
            <a:ext cx="8101013" cy="3277820"/>
          </a:xfrm>
          <a:prstGeom prst="rect">
            <a:avLst/>
          </a:prstGeom>
          <a:noFill/>
        </p:spPr>
        <p:txBody>
          <a:bodyPr wrap="square" rtlCol="0">
            <a:spAutoFit/>
          </a:bodyPr>
          <a:lstStyle/>
          <a:p>
            <a:r>
              <a:rPr lang="ja-JP" altLang="en-US" sz="2700" b="1" dirty="0"/>
              <a:t>プロジェクトマネジメントの「型」としての</a:t>
            </a:r>
            <a:endParaRPr lang="en-US" altLang="ja-JP" sz="2700" b="1" dirty="0"/>
          </a:p>
          <a:p>
            <a:endParaRPr lang="en-US" altLang="ja-JP" sz="2700" b="1" dirty="0"/>
          </a:p>
          <a:p>
            <a:r>
              <a:rPr lang="ja-JP" altLang="en-US" sz="2700" b="1" dirty="0"/>
              <a:t>　　５つのプロセス（状況）と</a:t>
            </a:r>
            <a:endParaRPr lang="en-US" altLang="ja-JP" sz="2700" b="1" dirty="0"/>
          </a:p>
          <a:p>
            <a:r>
              <a:rPr lang="en-US" altLang="ja-JP" sz="2700" b="1" dirty="0"/>
              <a:t>					10</a:t>
            </a:r>
            <a:r>
              <a:rPr lang="ja-JP" altLang="en-US" sz="2700" b="1" dirty="0"/>
              <a:t>の知識エリア（視点）</a:t>
            </a:r>
            <a:endParaRPr lang="en-US" altLang="ja-JP" sz="2700" b="1" dirty="0"/>
          </a:p>
          <a:p>
            <a:endParaRPr lang="en-US" altLang="ja-JP" sz="2700" b="1" dirty="0"/>
          </a:p>
          <a:p>
            <a:r>
              <a:rPr lang="ja-JP" altLang="en-US" sz="2400" b="1" dirty="0"/>
              <a:t>＊制約、状況に応じて</a:t>
            </a:r>
            <a:endParaRPr lang="en-US" altLang="ja-JP" sz="2400" b="1" dirty="0"/>
          </a:p>
          <a:p>
            <a:r>
              <a:rPr lang="ja-JP" altLang="en-US" sz="2400" b="1" dirty="0"/>
              <a:t>　何をどう活用するか、</a:t>
            </a:r>
            <a:endParaRPr lang="en-US" altLang="ja-JP" sz="2400" b="1" dirty="0"/>
          </a:p>
          <a:p>
            <a:r>
              <a:rPr lang="ja-JP" altLang="en-US" sz="2400" b="1" dirty="0"/>
              <a:t>　調整するかは</a:t>
            </a:r>
            <a:r>
              <a:rPr lang="en-US" altLang="ja-JP" sz="2400" b="1" dirty="0"/>
              <a:t>PM</a:t>
            </a:r>
            <a:r>
              <a:rPr lang="ja-JP" altLang="en-US" sz="2400" b="1" dirty="0"/>
              <a:t>力にかかっている</a:t>
            </a:r>
            <a:endParaRPr lang="en-US" altLang="ja-JP" sz="2400" b="1" dirty="0"/>
          </a:p>
        </p:txBody>
      </p:sp>
      <p:pic>
        <p:nvPicPr>
          <p:cNvPr id="2" name="図 1">
            <a:extLst>
              <a:ext uri="{FF2B5EF4-FFF2-40B4-BE49-F238E27FC236}">
                <a16:creationId xmlns:a16="http://schemas.microsoft.com/office/drawing/2014/main" id="{1AC6931B-0DCF-42A8-A9D7-285F2FC70FF2}"/>
              </a:ext>
            </a:extLst>
          </p:cNvPr>
          <p:cNvPicPr>
            <a:picLocks noChangeAspect="1"/>
          </p:cNvPicPr>
          <p:nvPr/>
        </p:nvPicPr>
        <p:blipFill>
          <a:blip r:embed="rId3"/>
          <a:stretch>
            <a:fillRect/>
          </a:stretch>
        </p:blipFill>
        <p:spPr>
          <a:xfrm>
            <a:off x="5041587" y="3103382"/>
            <a:ext cx="3924711" cy="1788657"/>
          </a:xfrm>
          <a:prstGeom prst="rect">
            <a:avLst/>
          </a:prstGeom>
        </p:spPr>
      </p:pic>
    </p:spTree>
    <p:extLst>
      <p:ext uri="{BB962C8B-B14F-4D97-AF65-F5344CB8AC3E}">
        <p14:creationId xmlns:p14="http://schemas.microsoft.com/office/powerpoint/2010/main" val="186258707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a:extLst>
              <a:ext uri="{FF2B5EF4-FFF2-40B4-BE49-F238E27FC236}">
                <a16:creationId xmlns:a16="http://schemas.microsoft.com/office/drawing/2014/main" id="{1FA59E52-C098-4081-AF32-6DAE18D6EB96}"/>
              </a:ext>
            </a:extLst>
          </p:cNvPr>
          <p:cNvSpPr/>
          <p:nvPr/>
        </p:nvSpPr>
        <p:spPr>
          <a:xfrm>
            <a:off x="268471" y="1074466"/>
            <a:ext cx="8607058" cy="3507059"/>
          </a:xfrm>
          <a:prstGeom prst="rect">
            <a:avLst/>
          </a:prstGeom>
          <a:solidFill>
            <a:schemeClr val="bg1">
              <a:lumMod val="95000"/>
            </a:schemeClr>
          </a:solidFill>
          <a:ln>
            <a:noFill/>
          </a:ln>
        </p:spPr>
        <p:style>
          <a:lnRef idx="1">
            <a:schemeClr val="accent3"/>
          </a:lnRef>
          <a:fillRef idx="2">
            <a:schemeClr val="accent3"/>
          </a:fillRef>
          <a:effectRef idx="1">
            <a:schemeClr val="accent3"/>
          </a:effectRef>
          <a:fontRef idx="minor">
            <a:schemeClr val="dk1"/>
          </a:fontRef>
        </p:style>
        <p:txBody>
          <a:bodyPr rtlCol="0" anchor="ctr"/>
          <a:lstStyle/>
          <a:p>
            <a:pPr algn="ctr"/>
            <a:endParaRPr kumimoji="1" lang="ja-JP" altLang="en-US" sz="1350"/>
          </a:p>
        </p:txBody>
      </p:sp>
      <p:pic>
        <p:nvPicPr>
          <p:cNvPr id="2" name="図 1">
            <a:extLst>
              <a:ext uri="{FF2B5EF4-FFF2-40B4-BE49-F238E27FC236}">
                <a16:creationId xmlns:a16="http://schemas.microsoft.com/office/drawing/2014/main" id="{5A531F15-D8B1-4EF7-BA90-52EC76E40F2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62913" y="110681"/>
            <a:ext cx="810000" cy="810000"/>
          </a:xfrm>
          <a:prstGeom prst="rect">
            <a:avLst/>
          </a:prstGeom>
        </p:spPr>
      </p:pic>
      <p:sp>
        <p:nvSpPr>
          <p:cNvPr id="3" name="正方形/長方形 2">
            <a:extLst>
              <a:ext uri="{FF2B5EF4-FFF2-40B4-BE49-F238E27FC236}">
                <a16:creationId xmlns:a16="http://schemas.microsoft.com/office/drawing/2014/main" id="{14B593A4-1CC1-4040-A985-D16B16BA64B6}"/>
              </a:ext>
            </a:extLst>
          </p:cNvPr>
          <p:cNvSpPr/>
          <p:nvPr/>
        </p:nvSpPr>
        <p:spPr>
          <a:xfrm>
            <a:off x="401477" y="399856"/>
            <a:ext cx="7582590" cy="461665"/>
          </a:xfrm>
          <a:prstGeom prst="rect">
            <a:avLst/>
          </a:prstGeom>
        </p:spPr>
        <p:txBody>
          <a:bodyPr wrap="square">
            <a:spAutoFit/>
          </a:bodyPr>
          <a:lstStyle/>
          <a:p>
            <a:r>
              <a:rPr lang="ja-JP" altLang="en-US" sz="2400" b="1" dirty="0"/>
              <a:t>まとめ</a:t>
            </a:r>
            <a:endParaRPr lang="en-US" altLang="ja-JP" sz="2400" b="1" dirty="0"/>
          </a:p>
        </p:txBody>
      </p:sp>
      <p:sp>
        <p:nvSpPr>
          <p:cNvPr id="4" name="正方形/長方形 3">
            <a:extLst>
              <a:ext uri="{FF2B5EF4-FFF2-40B4-BE49-F238E27FC236}">
                <a16:creationId xmlns:a16="http://schemas.microsoft.com/office/drawing/2014/main" id="{7C56A93B-BA89-4380-AA22-C8C7AA6186A3}"/>
              </a:ext>
            </a:extLst>
          </p:cNvPr>
          <p:cNvSpPr/>
          <p:nvPr/>
        </p:nvSpPr>
        <p:spPr>
          <a:xfrm>
            <a:off x="544352" y="1420611"/>
            <a:ext cx="8861057" cy="3070071"/>
          </a:xfrm>
          <a:prstGeom prst="rect">
            <a:avLst/>
          </a:prstGeom>
        </p:spPr>
        <p:txBody>
          <a:bodyPr wrap="square">
            <a:spAutoFit/>
          </a:bodyPr>
          <a:lstStyle/>
          <a:p>
            <a:r>
              <a:rPr lang="ja-JP" altLang="en-US" b="1" dirty="0"/>
              <a:t>・プロジェクトには、</a:t>
            </a:r>
          </a:p>
          <a:p>
            <a:r>
              <a:rPr lang="ja-JP" altLang="en-US" b="1" dirty="0"/>
              <a:t>	ー　必ず</a:t>
            </a:r>
            <a:r>
              <a:rPr lang="ja-JP" altLang="en-US" b="1" u="sng" dirty="0">
                <a:solidFill>
                  <a:schemeClr val="accent6"/>
                </a:solidFill>
              </a:rPr>
              <a:t>開始と終了</a:t>
            </a:r>
            <a:r>
              <a:rPr lang="ja-JP" altLang="en-US" b="1" dirty="0"/>
              <a:t>がある</a:t>
            </a:r>
          </a:p>
          <a:p>
            <a:r>
              <a:rPr lang="ja-JP" altLang="en-US" b="1" dirty="0"/>
              <a:t>	ー　</a:t>
            </a:r>
            <a:r>
              <a:rPr lang="ja-JP" altLang="en-US" b="1" u="sng" dirty="0">
                <a:solidFill>
                  <a:schemeClr val="accent6"/>
                </a:solidFill>
              </a:rPr>
              <a:t>明確な目的</a:t>
            </a:r>
            <a:r>
              <a:rPr lang="ja-JP" altLang="en-US" b="1" dirty="0"/>
              <a:t>がある</a:t>
            </a:r>
            <a:endParaRPr lang="en-US" altLang="ja-JP" b="1" dirty="0"/>
          </a:p>
          <a:p>
            <a:endParaRPr lang="en-US" altLang="ja-JP" b="1" dirty="0"/>
          </a:p>
          <a:p>
            <a:r>
              <a:rPr lang="ja-JP" altLang="en-US" b="1" dirty="0"/>
              <a:t>・プロジェクトの成功とは、</a:t>
            </a:r>
            <a:endParaRPr lang="en-US" altLang="ja-JP" b="1" dirty="0"/>
          </a:p>
          <a:p>
            <a:r>
              <a:rPr lang="ja-JP" altLang="en-US" b="1" dirty="0"/>
              <a:t>　　プロジェクトに課された様々な「制約事項」を満たし、</a:t>
            </a:r>
            <a:endParaRPr lang="en-US" altLang="ja-JP" b="1" dirty="0"/>
          </a:p>
          <a:p>
            <a:r>
              <a:rPr lang="ja-JP" altLang="en-US" b="1" dirty="0">
                <a:solidFill>
                  <a:schemeClr val="accent6"/>
                </a:solidFill>
              </a:rPr>
              <a:t>　　</a:t>
            </a:r>
            <a:r>
              <a:rPr lang="ja-JP" altLang="en-US" b="1" u="sng" dirty="0">
                <a:solidFill>
                  <a:schemeClr val="accent6"/>
                </a:solidFill>
              </a:rPr>
              <a:t>プロジェクトの目的が達成されたかどうか</a:t>
            </a:r>
            <a:endParaRPr lang="en-US" altLang="ja-JP" b="1" u="sng" dirty="0">
              <a:solidFill>
                <a:schemeClr val="accent6"/>
              </a:solidFill>
            </a:endParaRPr>
          </a:p>
          <a:p>
            <a:r>
              <a:rPr lang="en-US" altLang="ja-JP" b="1" dirty="0"/>
              <a:t>	</a:t>
            </a:r>
            <a:r>
              <a:rPr lang="en-US" altLang="ja-JP" sz="1350" b="1" dirty="0"/>
              <a:t>※</a:t>
            </a:r>
            <a:r>
              <a:rPr lang="ja-JP" altLang="en-US" sz="1350" b="1" dirty="0"/>
              <a:t>制約事項として良くあるのは「スコープ（作業範囲）、タイム、コスト、」</a:t>
            </a:r>
            <a:endParaRPr lang="en-US" altLang="ja-JP" sz="1350" b="1" dirty="0"/>
          </a:p>
          <a:p>
            <a:endParaRPr lang="en-US" altLang="ja-JP" sz="1350" b="1" dirty="0"/>
          </a:p>
          <a:p>
            <a:r>
              <a:rPr lang="en-US" altLang="ja-JP" b="1" dirty="0"/>
              <a:t>	</a:t>
            </a:r>
            <a:r>
              <a:rPr lang="ja-JP" altLang="en-US" b="1" dirty="0"/>
              <a:t>☜「目的は達成出来なかったけど、みんなで頑張り学ぶことが多かった」</a:t>
            </a:r>
            <a:endParaRPr lang="en-US" altLang="ja-JP" b="1" dirty="0"/>
          </a:p>
          <a:p>
            <a:r>
              <a:rPr lang="en-US" altLang="ja-JP" b="1" dirty="0"/>
              <a:t>	</a:t>
            </a:r>
            <a:r>
              <a:rPr lang="ja-JP" altLang="en-US" b="1" dirty="0"/>
              <a:t>　　というのは、</a:t>
            </a:r>
            <a:r>
              <a:rPr lang="en-US" altLang="ja-JP" b="1" dirty="0"/>
              <a:t>PMBOK</a:t>
            </a:r>
            <a:r>
              <a:rPr lang="ja-JP" altLang="en-US" b="1" dirty="0"/>
              <a:t>的には成功ではない</a:t>
            </a:r>
          </a:p>
        </p:txBody>
      </p:sp>
    </p:spTree>
    <p:extLst>
      <p:ext uri="{BB962C8B-B14F-4D97-AF65-F5344CB8AC3E}">
        <p14:creationId xmlns:p14="http://schemas.microsoft.com/office/powerpoint/2010/main" val="293312524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a:extLst>
              <a:ext uri="{FF2B5EF4-FFF2-40B4-BE49-F238E27FC236}">
                <a16:creationId xmlns:a16="http://schemas.microsoft.com/office/drawing/2014/main" id="{1FA59E52-C098-4081-AF32-6DAE18D6EB96}"/>
              </a:ext>
            </a:extLst>
          </p:cNvPr>
          <p:cNvSpPr/>
          <p:nvPr/>
        </p:nvSpPr>
        <p:spPr>
          <a:xfrm>
            <a:off x="265855" y="845457"/>
            <a:ext cx="8607058" cy="4050393"/>
          </a:xfrm>
          <a:prstGeom prst="rect">
            <a:avLst/>
          </a:prstGeom>
          <a:solidFill>
            <a:schemeClr val="bg1">
              <a:lumMod val="95000"/>
            </a:schemeClr>
          </a:solidFill>
          <a:ln>
            <a:noFill/>
          </a:ln>
        </p:spPr>
        <p:style>
          <a:lnRef idx="1">
            <a:schemeClr val="accent3"/>
          </a:lnRef>
          <a:fillRef idx="2">
            <a:schemeClr val="accent3"/>
          </a:fillRef>
          <a:effectRef idx="1">
            <a:schemeClr val="accent3"/>
          </a:effectRef>
          <a:fontRef idx="minor">
            <a:schemeClr val="dk1"/>
          </a:fontRef>
        </p:style>
        <p:txBody>
          <a:bodyPr rtlCol="0" anchor="ctr"/>
          <a:lstStyle/>
          <a:p>
            <a:pPr algn="ctr"/>
            <a:endParaRPr kumimoji="1" lang="ja-JP" altLang="en-US" sz="1350"/>
          </a:p>
        </p:txBody>
      </p:sp>
      <p:pic>
        <p:nvPicPr>
          <p:cNvPr id="2" name="図 1">
            <a:extLst>
              <a:ext uri="{FF2B5EF4-FFF2-40B4-BE49-F238E27FC236}">
                <a16:creationId xmlns:a16="http://schemas.microsoft.com/office/drawing/2014/main" id="{5A531F15-D8B1-4EF7-BA90-52EC76E40F2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62913" y="110681"/>
            <a:ext cx="810000" cy="810000"/>
          </a:xfrm>
          <a:prstGeom prst="rect">
            <a:avLst/>
          </a:prstGeom>
        </p:spPr>
      </p:pic>
      <p:sp>
        <p:nvSpPr>
          <p:cNvPr id="3" name="正方形/長方形 2">
            <a:extLst>
              <a:ext uri="{FF2B5EF4-FFF2-40B4-BE49-F238E27FC236}">
                <a16:creationId xmlns:a16="http://schemas.microsoft.com/office/drawing/2014/main" id="{14B593A4-1CC1-4040-A985-D16B16BA64B6}"/>
              </a:ext>
            </a:extLst>
          </p:cNvPr>
          <p:cNvSpPr/>
          <p:nvPr/>
        </p:nvSpPr>
        <p:spPr>
          <a:xfrm>
            <a:off x="401477" y="399856"/>
            <a:ext cx="7582590" cy="461665"/>
          </a:xfrm>
          <a:prstGeom prst="rect">
            <a:avLst/>
          </a:prstGeom>
        </p:spPr>
        <p:txBody>
          <a:bodyPr wrap="square">
            <a:spAutoFit/>
          </a:bodyPr>
          <a:lstStyle/>
          <a:p>
            <a:r>
              <a:rPr lang="ja-JP" altLang="en-US" sz="2400" b="1" dirty="0"/>
              <a:t>まとめ</a:t>
            </a:r>
            <a:endParaRPr lang="en-US" altLang="ja-JP" sz="2400" b="1" dirty="0"/>
          </a:p>
        </p:txBody>
      </p:sp>
      <p:sp>
        <p:nvSpPr>
          <p:cNvPr id="4" name="正方形/長方形 3">
            <a:extLst>
              <a:ext uri="{FF2B5EF4-FFF2-40B4-BE49-F238E27FC236}">
                <a16:creationId xmlns:a16="http://schemas.microsoft.com/office/drawing/2014/main" id="{7C56A93B-BA89-4380-AA22-C8C7AA6186A3}"/>
              </a:ext>
            </a:extLst>
          </p:cNvPr>
          <p:cNvSpPr/>
          <p:nvPr/>
        </p:nvSpPr>
        <p:spPr>
          <a:xfrm>
            <a:off x="582452" y="1174035"/>
            <a:ext cx="7661436" cy="3416320"/>
          </a:xfrm>
          <a:prstGeom prst="rect">
            <a:avLst/>
          </a:prstGeom>
        </p:spPr>
        <p:txBody>
          <a:bodyPr wrap="square">
            <a:spAutoFit/>
          </a:bodyPr>
          <a:lstStyle/>
          <a:p>
            <a:r>
              <a:rPr lang="ja-JP" altLang="en-US" b="1" dirty="0"/>
              <a:t>・プロジェクトマネジメントの目的は、</a:t>
            </a:r>
            <a:endParaRPr lang="en-US" altLang="ja-JP" b="1" dirty="0"/>
          </a:p>
          <a:p>
            <a:r>
              <a:rPr lang="ja-JP" altLang="en-US" b="1" dirty="0"/>
              <a:t>　　「定められた</a:t>
            </a:r>
            <a:r>
              <a:rPr lang="ja-JP" altLang="en-US" b="1" u="sng" dirty="0">
                <a:solidFill>
                  <a:schemeClr val="accent6"/>
                </a:solidFill>
              </a:rPr>
              <a:t>期限</a:t>
            </a:r>
            <a:r>
              <a:rPr lang="ja-JP" altLang="en-US" b="1" dirty="0"/>
              <a:t>と</a:t>
            </a:r>
            <a:r>
              <a:rPr lang="ja-JP" altLang="en-US" b="1" u="sng" dirty="0">
                <a:solidFill>
                  <a:schemeClr val="accent6"/>
                </a:solidFill>
              </a:rPr>
              <a:t>予算</a:t>
            </a:r>
            <a:r>
              <a:rPr lang="ja-JP" altLang="en-US" b="1" dirty="0"/>
              <a:t>内で</a:t>
            </a:r>
            <a:r>
              <a:rPr lang="ja-JP" altLang="en-US" b="1" u="sng" dirty="0">
                <a:solidFill>
                  <a:schemeClr val="accent6"/>
                </a:solidFill>
              </a:rPr>
              <a:t>今までにはない目的を達成する</a:t>
            </a:r>
            <a:r>
              <a:rPr lang="ja-JP" altLang="en-US" b="1" dirty="0"/>
              <a:t>ために</a:t>
            </a:r>
            <a:endParaRPr lang="en-US" altLang="ja-JP" b="1" dirty="0"/>
          </a:p>
          <a:p>
            <a:r>
              <a:rPr lang="en-US" altLang="ja-JP" b="1" dirty="0"/>
              <a:t>	</a:t>
            </a:r>
            <a:r>
              <a:rPr lang="ja-JP" altLang="en-US" b="1" dirty="0"/>
              <a:t>必要な管理を行うこと」</a:t>
            </a:r>
          </a:p>
          <a:p>
            <a:endParaRPr lang="en-US" altLang="ja-JP" dirty="0"/>
          </a:p>
          <a:p>
            <a:r>
              <a:rPr lang="ja-JP" altLang="en-US" b="1" dirty="0"/>
              <a:t>・プロジェクトマネジメントに必要な力とは、</a:t>
            </a:r>
            <a:endParaRPr lang="en-US" altLang="ja-JP" b="1" dirty="0"/>
          </a:p>
          <a:p>
            <a:r>
              <a:rPr lang="en-US" altLang="ja-JP" b="1" dirty="0"/>
              <a:t>	</a:t>
            </a:r>
            <a:r>
              <a:rPr lang="ja-JP" altLang="en-US" b="1" dirty="0"/>
              <a:t>・状況を俯瞰して見る力</a:t>
            </a:r>
          </a:p>
          <a:p>
            <a:r>
              <a:rPr lang="ja-JP" altLang="en-US" b="1" dirty="0"/>
              <a:t>	・「視点」毎に適切に変更、対処する「調整力」</a:t>
            </a:r>
          </a:p>
          <a:p>
            <a:endParaRPr lang="en-US" altLang="ja-JP" b="1" dirty="0"/>
          </a:p>
          <a:p>
            <a:r>
              <a:rPr lang="ja-JP" altLang="en-US" b="1" dirty="0"/>
              <a:t>・プロジェクトマネジメントを行うために</a:t>
            </a:r>
            <a:endParaRPr lang="en-US" altLang="ja-JP" b="1" dirty="0"/>
          </a:p>
          <a:p>
            <a:r>
              <a:rPr lang="en-US" altLang="ja-JP" b="1" dirty="0"/>
              <a:t>	</a:t>
            </a:r>
            <a:r>
              <a:rPr lang="ja-JP" altLang="en-US" b="1" dirty="0"/>
              <a:t>「型」として</a:t>
            </a:r>
            <a:endParaRPr lang="en-US" altLang="ja-JP" b="1" dirty="0"/>
          </a:p>
          <a:p>
            <a:r>
              <a:rPr lang="en-US" altLang="ja-JP" b="1" dirty="0"/>
              <a:t>	</a:t>
            </a:r>
            <a:r>
              <a:rPr lang="ja-JP" altLang="en-US" b="1" dirty="0"/>
              <a:t>５つのプロセス（状況）と</a:t>
            </a:r>
            <a:r>
              <a:rPr lang="en-US" altLang="ja-JP" b="1" dirty="0"/>
              <a:t>10</a:t>
            </a:r>
            <a:r>
              <a:rPr lang="ja-JP" altLang="en-US" b="1" dirty="0"/>
              <a:t>の知識エリア（視点）を活用する</a:t>
            </a:r>
          </a:p>
          <a:p>
            <a:endParaRPr lang="en-US" altLang="ja-JP" b="1" dirty="0"/>
          </a:p>
        </p:txBody>
      </p:sp>
    </p:spTree>
    <p:extLst>
      <p:ext uri="{BB962C8B-B14F-4D97-AF65-F5344CB8AC3E}">
        <p14:creationId xmlns:p14="http://schemas.microsoft.com/office/powerpoint/2010/main" val="16422926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図 1">
            <a:extLst>
              <a:ext uri="{FF2B5EF4-FFF2-40B4-BE49-F238E27FC236}">
                <a16:creationId xmlns:a16="http://schemas.microsoft.com/office/drawing/2014/main" id="{53BFF3A6-B1CB-4C31-B47B-FD789F61E20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62913" y="110681"/>
            <a:ext cx="810000" cy="810000"/>
          </a:xfrm>
          <a:prstGeom prst="rect">
            <a:avLst/>
          </a:prstGeom>
        </p:spPr>
      </p:pic>
      <p:sp>
        <p:nvSpPr>
          <p:cNvPr id="4" name="正方形/長方形 3">
            <a:extLst>
              <a:ext uri="{FF2B5EF4-FFF2-40B4-BE49-F238E27FC236}">
                <a16:creationId xmlns:a16="http://schemas.microsoft.com/office/drawing/2014/main" id="{8CCE8561-C31E-4D3C-B051-0AD5CE423E29}"/>
              </a:ext>
            </a:extLst>
          </p:cNvPr>
          <p:cNvSpPr/>
          <p:nvPr/>
        </p:nvSpPr>
        <p:spPr>
          <a:xfrm>
            <a:off x="1409700" y="1189157"/>
            <a:ext cx="6324600" cy="304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700" b="1" dirty="0"/>
              <a:t>プロジェクトって何だろう？</a:t>
            </a:r>
            <a:endParaRPr lang="en-US" altLang="ja-JP" sz="2700" b="1" dirty="0"/>
          </a:p>
        </p:txBody>
      </p:sp>
      <p:pic>
        <p:nvPicPr>
          <p:cNvPr id="7" name="グラフィックス 6" descr="ヘルプ">
            <a:extLst>
              <a:ext uri="{FF2B5EF4-FFF2-40B4-BE49-F238E27FC236}">
                <a16:creationId xmlns:a16="http://schemas.microsoft.com/office/drawing/2014/main" id="{F8A5D3B9-FA70-442D-962B-313C2C36CB6A}"/>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422400" y="1134533"/>
            <a:ext cx="685800" cy="685800"/>
          </a:xfrm>
          <a:prstGeom prst="rect">
            <a:avLst/>
          </a:prstGeom>
        </p:spPr>
      </p:pic>
    </p:spTree>
    <p:extLst>
      <p:ext uri="{BB962C8B-B14F-4D97-AF65-F5344CB8AC3E}">
        <p14:creationId xmlns:p14="http://schemas.microsoft.com/office/powerpoint/2010/main" val="11719331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図 1">
            <a:extLst>
              <a:ext uri="{FF2B5EF4-FFF2-40B4-BE49-F238E27FC236}">
                <a16:creationId xmlns:a16="http://schemas.microsoft.com/office/drawing/2014/main" id="{53BFF3A6-B1CB-4C31-B47B-FD789F61E20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62913" y="110681"/>
            <a:ext cx="810000" cy="810000"/>
          </a:xfrm>
          <a:prstGeom prst="rect">
            <a:avLst/>
          </a:prstGeom>
        </p:spPr>
      </p:pic>
      <p:sp>
        <p:nvSpPr>
          <p:cNvPr id="5" name="正方形/長方形 4">
            <a:extLst>
              <a:ext uri="{FF2B5EF4-FFF2-40B4-BE49-F238E27FC236}">
                <a16:creationId xmlns:a16="http://schemas.microsoft.com/office/drawing/2014/main" id="{3D3D9A6A-87AB-454E-A92E-1A40388F5D44}"/>
              </a:ext>
            </a:extLst>
          </p:cNvPr>
          <p:cNvSpPr/>
          <p:nvPr/>
        </p:nvSpPr>
        <p:spPr>
          <a:xfrm>
            <a:off x="1681163" y="1154867"/>
            <a:ext cx="6324600" cy="304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700" b="1" dirty="0"/>
              <a:t>プロジェクトには定義がある</a:t>
            </a:r>
            <a:endParaRPr lang="en-US" altLang="ja-JP" sz="2700" b="1" dirty="0"/>
          </a:p>
        </p:txBody>
      </p:sp>
      <p:pic>
        <p:nvPicPr>
          <p:cNvPr id="6" name="グラフィックス 5" descr="電球と歯車">
            <a:extLst>
              <a:ext uri="{FF2B5EF4-FFF2-40B4-BE49-F238E27FC236}">
                <a16:creationId xmlns:a16="http://schemas.microsoft.com/office/drawing/2014/main" id="{B5ECCBB8-E27B-4AD8-968A-430A6BF5E1F6}"/>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681163" y="1154867"/>
            <a:ext cx="685800" cy="685800"/>
          </a:xfrm>
          <a:prstGeom prst="rect">
            <a:avLst/>
          </a:prstGeom>
        </p:spPr>
      </p:pic>
    </p:spTree>
    <p:extLst>
      <p:ext uri="{BB962C8B-B14F-4D97-AF65-F5344CB8AC3E}">
        <p14:creationId xmlns:p14="http://schemas.microsoft.com/office/powerpoint/2010/main" val="22118103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DF8ED0A3-D0B9-4D5F-ADB8-C3C9E82605AB}"/>
              </a:ext>
            </a:extLst>
          </p:cNvPr>
          <p:cNvSpPr txBox="1"/>
          <p:nvPr/>
        </p:nvSpPr>
        <p:spPr>
          <a:xfrm>
            <a:off x="674915" y="1552640"/>
            <a:ext cx="7802136" cy="1754326"/>
          </a:xfrm>
          <a:prstGeom prst="rect">
            <a:avLst/>
          </a:prstGeom>
          <a:noFill/>
        </p:spPr>
        <p:txBody>
          <a:bodyPr wrap="none" rtlCol="0">
            <a:spAutoFit/>
          </a:bodyPr>
          <a:lstStyle/>
          <a:p>
            <a:r>
              <a:rPr lang="ja-JP" altLang="en-US" sz="2700" b="1" dirty="0"/>
              <a:t>プロジェクトとは、</a:t>
            </a:r>
            <a:endParaRPr lang="en-US" altLang="ja-JP" sz="2700" b="1" dirty="0"/>
          </a:p>
          <a:p>
            <a:endParaRPr lang="en-US" altLang="ja-JP" sz="2700" b="1" dirty="0"/>
          </a:p>
          <a:p>
            <a:r>
              <a:rPr lang="ja-JP" altLang="en-US" sz="2700" b="1" dirty="0"/>
              <a:t>「</a:t>
            </a:r>
            <a:r>
              <a:rPr lang="ja-JP" altLang="en-US" sz="2700" b="1" dirty="0">
                <a:solidFill>
                  <a:schemeClr val="accent2"/>
                </a:solidFill>
              </a:rPr>
              <a:t>独自</a:t>
            </a:r>
            <a:r>
              <a:rPr lang="ja-JP" altLang="en-US" sz="2700" b="1" dirty="0"/>
              <a:t>のプロダクト、サービス、所産を創造する</a:t>
            </a:r>
            <a:endParaRPr lang="en-US" altLang="ja-JP" sz="2700" b="1" dirty="0"/>
          </a:p>
          <a:p>
            <a:r>
              <a:rPr lang="ja-JP" altLang="en-US" sz="2700" b="1" dirty="0"/>
              <a:t>ために実施する</a:t>
            </a:r>
            <a:r>
              <a:rPr lang="ja-JP" altLang="en-US" sz="2700" b="1" dirty="0">
                <a:solidFill>
                  <a:schemeClr val="accent2"/>
                </a:solidFill>
              </a:rPr>
              <a:t>有期性</a:t>
            </a:r>
            <a:r>
              <a:rPr lang="ja-JP" altLang="en-US" sz="2700" b="1" dirty="0"/>
              <a:t>のある業務」である</a:t>
            </a:r>
            <a:endParaRPr lang="en-US" altLang="ja-JP" sz="2700" b="1" dirty="0"/>
          </a:p>
        </p:txBody>
      </p:sp>
      <p:sp>
        <p:nvSpPr>
          <p:cNvPr id="4" name="テキスト ボックス 3">
            <a:extLst>
              <a:ext uri="{FF2B5EF4-FFF2-40B4-BE49-F238E27FC236}">
                <a16:creationId xmlns:a16="http://schemas.microsoft.com/office/drawing/2014/main" id="{E0751126-9BD5-435D-AC73-6DC2157DFCE7}"/>
              </a:ext>
            </a:extLst>
          </p:cNvPr>
          <p:cNvSpPr txBox="1"/>
          <p:nvPr/>
        </p:nvSpPr>
        <p:spPr>
          <a:xfrm>
            <a:off x="3988340" y="3253805"/>
            <a:ext cx="4393406" cy="300082"/>
          </a:xfrm>
          <a:prstGeom prst="rect">
            <a:avLst/>
          </a:prstGeom>
          <a:noFill/>
        </p:spPr>
        <p:txBody>
          <a:bodyPr wrap="square" rtlCol="0">
            <a:spAutoFit/>
          </a:bodyPr>
          <a:lstStyle/>
          <a:p>
            <a:pPr algn="r"/>
            <a:r>
              <a:rPr kumimoji="1" lang="ja-JP" altLang="en-US" sz="1350" b="1" dirty="0"/>
              <a:t>プロジェクトマネジメント協会</a:t>
            </a:r>
            <a:r>
              <a:rPr lang="en-US" altLang="ja-JP" sz="1350" b="1" dirty="0"/>
              <a:t>PMBOK(</a:t>
            </a:r>
            <a:r>
              <a:rPr lang="ja-JP" altLang="en-US" sz="1350" b="1" dirty="0"/>
              <a:t>第５版）定義</a:t>
            </a:r>
            <a:endParaRPr kumimoji="1" lang="ja-JP" altLang="en-US" sz="1350" b="1" dirty="0"/>
          </a:p>
        </p:txBody>
      </p:sp>
      <p:pic>
        <p:nvPicPr>
          <p:cNvPr id="6" name="図 5">
            <a:extLst>
              <a:ext uri="{FF2B5EF4-FFF2-40B4-BE49-F238E27FC236}">
                <a16:creationId xmlns:a16="http://schemas.microsoft.com/office/drawing/2014/main" id="{470B4484-8739-4749-8261-DDB1ADEBFEE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62913" y="110681"/>
            <a:ext cx="810000" cy="810000"/>
          </a:xfrm>
          <a:prstGeom prst="rect">
            <a:avLst/>
          </a:prstGeom>
        </p:spPr>
      </p:pic>
    </p:spTree>
    <p:extLst>
      <p:ext uri="{BB962C8B-B14F-4D97-AF65-F5344CB8AC3E}">
        <p14:creationId xmlns:p14="http://schemas.microsoft.com/office/powerpoint/2010/main" val="4336783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DF8ED0A3-D0B9-4D5F-ADB8-C3C9E82605AB}"/>
              </a:ext>
            </a:extLst>
          </p:cNvPr>
          <p:cNvSpPr txBox="1"/>
          <p:nvPr/>
        </p:nvSpPr>
        <p:spPr>
          <a:xfrm>
            <a:off x="674916" y="1552640"/>
            <a:ext cx="7571303" cy="1754326"/>
          </a:xfrm>
          <a:prstGeom prst="rect">
            <a:avLst/>
          </a:prstGeom>
          <a:noFill/>
        </p:spPr>
        <p:txBody>
          <a:bodyPr wrap="none" rtlCol="0">
            <a:spAutoFit/>
          </a:bodyPr>
          <a:lstStyle/>
          <a:p>
            <a:r>
              <a:rPr lang="ja-JP" altLang="en-US" sz="2700" b="1" dirty="0"/>
              <a:t>プロジェクトには、</a:t>
            </a:r>
            <a:endParaRPr lang="en-US" altLang="ja-JP" sz="2700" b="1" dirty="0"/>
          </a:p>
          <a:p>
            <a:endParaRPr lang="en-US" altLang="ja-JP" sz="2700" b="1" dirty="0"/>
          </a:p>
          <a:p>
            <a:r>
              <a:rPr lang="ja-JP" altLang="en-US" sz="2700" b="1" dirty="0"/>
              <a:t>・</a:t>
            </a:r>
            <a:r>
              <a:rPr lang="ja-JP" altLang="en-US" sz="2700" b="1" dirty="0">
                <a:solidFill>
                  <a:schemeClr val="accent2"/>
                </a:solidFill>
              </a:rPr>
              <a:t>明確な目的</a:t>
            </a:r>
            <a:r>
              <a:rPr lang="ja-JP" altLang="en-US" sz="2700" b="1" dirty="0"/>
              <a:t>がある</a:t>
            </a:r>
            <a:endParaRPr lang="en-US" altLang="ja-JP" sz="2700" b="1" dirty="0"/>
          </a:p>
          <a:p>
            <a:r>
              <a:rPr lang="ja-JP" altLang="en-US" sz="2700" b="1" dirty="0"/>
              <a:t>・使える資源</a:t>
            </a:r>
            <a:r>
              <a:rPr lang="ja-JP" altLang="en-US" sz="2100" b="1" dirty="0"/>
              <a:t>（人、モノ、予算、時間）</a:t>
            </a:r>
            <a:r>
              <a:rPr lang="ja-JP" altLang="en-US" sz="2700" b="1" dirty="0"/>
              <a:t>に</a:t>
            </a:r>
            <a:r>
              <a:rPr lang="ja-JP" altLang="en-US" sz="2700" b="1" dirty="0">
                <a:solidFill>
                  <a:schemeClr val="accent2"/>
                </a:solidFill>
              </a:rPr>
              <a:t>制約</a:t>
            </a:r>
            <a:r>
              <a:rPr lang="ja-JP" altLang="en-US" sz="2700" b="1" dirty="0"/>
              <a:t>がある</a:t>
            </a:r>
            <a:endParaRPr lang="en-US" altLang="ja-JP" sz="2700" b="1" dirty="0"/>
          </a:p>
        </p:txBody>
      </p:sp>
      <p:pic>
        <p:nvPicPr>
          <p:cNvPr id="6" name="図 5">
            <a:extLst>
              <a:ext uri="{FF2B5EF4-FFF2-40B4-BE49-F238E27FC236}">
                <a16:creationId xmlns:a16="http://schemas.microsoft.com/office/drawing/2014/main" id="{470B4484-8739-4749-8261-DDB1ADEBFEE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62913" y="110681"/>
            <a:ext cx="810000" cy="810000"/>
          </a:xfrm>
          <a:prstGeom prst="rect">
            <a:avLst/>
          </a:prstGeom>
        </p:spPr>
      </p:pic>
    </p:spTree>
    <p:extLst>
      <p:ext uri="{BB962C8B-B14F-4D97-AF65-F5344CB8AC3E}">
        <p14:creationId xmlns:p14="http://schemas.microsoft.com/office/powerpoint/2010/main" val="39991359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B50C4877-8B05-464D-8A48-81559162A744}"/>
              </a:ext>
            </a:extLst>
          </p:cNvPr>
          <p:cNvSpPr txBox="1"/>
          <p:nvPr/>
        </p:nvSpPr>
        <p:spPr>
          <a:xfrm>
            <a:off x="674916" y="1575352"/>
            <a:ext cx="7802136" cy="2169825"/>
          </a:xfrm>
          <a:prstGeom prst="rect">
            <a:avLst/>
          </a:prstGeom>
          <a:noFill/>
        </p:spPr>
        <p:txBody>
          <a:bodyPr wrap="none" rtlCol="0">
            <a:spAutoFit/>
          </a:bodyPr>
          <a:lstStyle/>
          <a:p>
            <a:r>
              <a:rPr lang="ja-JP" altLang="en-US" sz="2700" b="1" dirty="0"/>
              <a:t>プロジェクトは、</a:t>
            </a:r>
            <a:endParaRPr lang="en-US" altLang="ja-JP" sz="2700" b="1" dirty="0"/>
          </a:p>
          <a:p>
            <a:endParaRPr lang="ja-JP" altLang="en-US" sz="2700" b="1" dirty="0"/>
          </a:p>
          <a:p>
            <a:r>
              <a:rPr lang="ja-JP" altLang="en-US" sz="2700" b="1" dirty="0"/>
              <a:t>　・独自性　　未経験なもので新たな行動を伴う</a:t>
            </a:r>
            <a:endParaRPr lang="en-US" altLang="ja-JP" sz="2700" b="1" dirty="0"/>
          </a:p>
          <a:p>
            <a:r>
              <a:rPr lang="ja-JP" altLang="en-US" sz="2700" b="1" dirty="0"/>
              <a:t>　・有期性　　明確な</a:t>
            </a:r>
            <a:r>
              <a:rPr lang="ja-JP" altLang="en-US" sz="2700" b="1" dirty="0">
                <a:solidFill>
                  <a:schemeClr val="accent2"/>
                </a:solidFill>
              </a:rPr>
              <a:t>始まり</a:t>
            </a:r>
            <a:r>
              <a:rPr lang="ja-JP" altLang="en-US" sz="2700" b="1" dirty="0"/>
              <a:t>と</a:t>
            </a:r>
            <a:r>
              <a:rPr lang="ja-JP" altLang="en-US" sz="2700" b="1" dirty="0">
                <a:solidFill>
                  <a:schemeClr val="accent2"/>
                </a:solidFill>
              </a:rPr>
              <a:t>終わり</a:t>
            </a:r>
            <a:r>
              <a:rPr lang="ja-JP" altLang="en-US" sz="2700" b="1" dirty="0"/>
              <a:t>がある</a:t>
            </a:r>
            <a:endParaRPr lang="en-US" altLang="ja-JP" sz="2700" b="1" dirty="0"/>
          </a:p>
          <a:p>
            <a:endParaRPr lang="en-US" altLang="ja-JP" sz="2700" b="1" dirty="0"/>
          </a:p>
        </p:txBody>
      </p:sp>
      <p:sp>
        <p:nvSpPr>
          <p:cNvPr id="5" name="二等辺三角形 4">
            <a:extLst>
              <a:ext uri="{FF2B5EF4-FFF2-40B4-BE49-F238E27FC236}">
                <a16:creationId xmlns:a16="http://schemas.microsoft.com/office/drawing/2014/main" id="{9AB09D82-F74C-4E20-90E2-3FDA270EF30F}"/>
              </a:ext>
            </a:extLst>
          </p:cNvPr>
          <p:cNvSpPr/>
          <p:nvPr/>
        </p:nvSpPr>
        <p:spPr>
          <a:xfrm rot="5200491">
            <a:off x="2759078" y="2489923"/>
            <a:ext cx="308610" cy="257175"/>
          </a:xfrm>
          <a:prstGeom prst="triangle">
            <a:avLst/>
          </a:prstGeom>
        </p:spPr>
        <p:style>
          <a:lnRef idx="3">
            <a:schemeClr val="lt1"/>
          </a:lnRef>
          <a:fillRef idx="1">
            <a:schemeClr val="accent6"/>
          </a:fillRef>
          <a:effectRef idx="1">
            <a:schemeClr val="accent6"/>
          </a:effectRef>
          <a:fontRef idx="minor">
            <a:schemeClr val="lt1"/>
          </a:fontRef>
        </p:style>
        <p:txBody>
          <a:bodyPr rtlCol="0" anchor="ctr"/>
          <a:lstStyle/>
          <a:p>
            <a:pPr algn="ctr"/>
            <a:endParaRPr kumimoji="1" lang="ja-JP" altLang="en-US" sz="1350"/>
          </a:p>
        </p:txBody>
      </p:sp>
      <p:sp>
        <p:nvSpPr>
          <p:cNvPr id="7" name="二等辺三角形 6">
            <a:extLst>
              <a:ext uri="{FF2B5EF4-FFF2-40B4-BE49-F238E27FC236}">
                <a16:creationId xmlns:a16="http://schemas.microsoft.com/office/drawing/2014/main" id="{E00B2F86-5DC8-482D-A670-AF5DD526E272}"/>
              </a:ext>
            </a:extLst>
          </p:cNvPr>
          <p:cNvSpPr/>
          <p:nvPr/>
        </p:nvSpPr>
        <p:spPr>
          <a:xfrm rot="5400000">
            <a:off x="2767812" y="2945177"/>
            <a:ext cx="308610" cy="257175"/>
          </a:xfrm>
          <a:prstGeom prst="triangle">
            <a:avLst/>
          </a:prstGeom>
        </p:spPr>
        <p:style>
          <a:lnRef idx="3">
            <a:schemeClr val="lt1"/>
          </a:lnRef>
          <a:fillRef idx="1">
            <a:schemeClr val="accent6"/>
          </a:fillRef>
          <a:effectRef idx="1">
            <a:schemeClr val="accent6"/>
          </a:effectRef>
          <a:fontRef idx="minor">
            <a:schemeClr val="lt1"/>
          </a:fontRef>
        </p:style>
        <p:txBody>
          <a:bodyPr rtlCol="0" anchor="ctr"/>
          <a:lstStyle/>
          <a:p>
            <a:pPr algn="ctr"/>
            <a:endParaRPr kumimoji="1" lang="ja-JP" altLang="en-US" sz="1350"/>
          </a:p>
        </p:txBody>
      </p:sp>
      <p:pic>
        <p:nvPicPr>
          <p:cNvPr id="6" name="図 5">
            <a:extLst>
              <a:ext uri="{FF2B5EF4-FFF2-40B4-BE49-F238E27FC236}">
                <a16:creationId xmlns:a16="http://schemas.microsoft.com/office/drawing/2014/main" id="{470B4484-8739-4749-8261-DDB1ADEBFEE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62913" y="110681"/>
            <a:ext cx="810000" cy="810000"/>
          </a:xfrm>
          <a:prstGeom prst="rect">
            <a:avLst/>
          </a:prstGeom>
        </p:spPr>
      </p:pic>
    </p:spTree>
    <p:extLst>
      <p:ext uri="{BB962C8B-B14F-4D97-AF65-F5344CB8AC3E}">
        <p14:creationId xmlns:p14="http://schemas.microsoft.com/office/powerpoint/2010/main" val="5532506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DF8ED0A3-D0B9-4D5F-ADB8-C3C9E82605AB}"/>
              </a:ext>
            </a:extLst>
          </p:cNvPr>
          <p:cNvSpPr txBox="1"/>
          <p:nvPr/>
        </p:nvSpPr>
        <p:spPr>
          <a:xfrm>
            <a:off x="758555" y="1195001"/>
            <a:ext cx="7917552" cy="3000821"/>
          </a:xfrm>
          <a:prstGeom prst="rect">
            <a:avLst/>
          </a:prstGeom>
          <a:noFill/>
        </p:spPr>
        <p:txBody>
          <a:bodyPr wrap="none" rtlCol="0">
            <a:spAutoFit/>
          </a:bodyPr>
          <a:lstStyle/>
          <a:p>
            <a:r>
              <a:rPr lang="ja-JP" altLang="en-US" sz="2700" b="1" dirty="0"/>
              <a:t>プロジェクトには、</a:t>
            </a:r>
          </a:p>
          <a:p>
            <a:r>
              <a:rPr lang="ja-JP" altLang="en-US" sz="2700" b="1" dirty="0"/>
              <a:t>　・</a:t>
            </a:r>
            <a:r>
              <a:rPr lang="ja-JP" altLang="en-US" sz="2700" b="1" dirty="0">
                <a:solidFill>
                  <a:schemeClr val="accent2"/>
                </a:solidFill>
              </a:rPr>
              <a:t>明確な目的</a:t>
            </a:r>
            <a:r>
              <a:rPr lang="ja-JP" altLang="en-US" sz="2700" b="1" dirty="0"/>
              <a:t>がある</a:t>
            </a:r>
            <a:endParaRPr lang="en-US" altLang="ja-JP" sz="2700" b="1" dirty="0"/>
          </a:p>
          <a:p>
            <a:r>
              <a:rPr lang="ja-JP" altLang="en-US" sz="2700" b="1" dirty="0"/>
              <a:t>　・使える資源</a:t>
            </a:r>
            <a:r>
              <a:rPr lang="ja-JP" altLang="en-US" sz="2100" b="1" dirty="0"/>
              <a:t>（人、モノ、予算、時間）</a:t>
            </a:r>
            <a:r>
              <a:rPr lang="ja-JP" altLang="en-US" sz="2700" b="1" dirty="0"/>
              <a:t>に</a:t>
            </a:r>
            <a:r>
              <a:rPr lang="ja-JP" altLang="en-US" sz="2700" b="1" dirty="0">
                <a:solidFill>
                  <a:schemeClr val="accent2"/>
                </a:solidFill>
              </a:rPr>
              <a:t>制約</a:t>
            </a:r>
            <a:r>
              <a:rPr lang="ja-JP" altLang="en-US" sz="2700" b="1" dirty="0"/>
              <a:t>がある</a:t>
            </a:r>
            <a:endParaRPr lang="en-US" altLang="ja-JP" sz="2700" b="1" dirty="0"/>
          </a:p>
          <a:p>
            <a:endParaRPr lang="en-US" altLang="ja-JP" sz="2700" b="1" dirty="0"/>
          </a:p>
          <a:p>
            <a:r>
              <a:rPr lang="ja-JP" altLang="en-US" sz="2700" b="1" dirty="0"/>
              <a:t>プロジェクトは、</a:t>
            </a:r>
            <a:endParaRPr lang="en-US" altLang="ja-JP" sz="2700" b="1" dirty="0"/>
          </a:p>
          <a:p>
            <a:r>
              <a:rPr lang="ja-JP" altLang="en-US" sz="2700" b="1" dirty="0"/>
              <a:t>　・独自性　　未経験なもので新たな行動を伴う</a:t>
            </a:r>
            <a:endParaRPr lang="en-US" altLang="ja-JP" sz="2700" b="1" dirty="0"/>
          </a:p>
          <a:p>
            <a:r>
              <a:rPr lang="ja-JP" altLang="en-US" sz="2700" b="1" dirty="0"/>
              <a:t>　・有期性　　明確な</a:t>
            </a:r>
            <a:r>
              <a:rPr lang="ja-JP" altLang="en-US" sz="2700" b="1" dirty="0">
                <a:solidFill>
                  <a:schemeClr val="accent2"/>
                </a:solidFill>
              </a:rPr>
              <a:t>始まり</a:t>
            </a:r>
            <a:r>
              <a:rPr lang="ja-JP" altLang="en-US" sz="2700" b="1" dirty="0"/>
              <a:t>と</a:t>
            </a:r>
            <a:r>
              <a:rPr lang="ja-JP" altLang="en-US" sz="2700" b="1" dirty="0">
                <a:solidFill>
                  <a:schemeClr val="accent2"/>
                </a:solidFill>
              </a:rPr>
              <a:t>終わり</a:t>
            </a:r>
            <a:r>
              <a:rPr lang="ja-JP" altLang="en-US" sz="2700" b="1" dirty="0"/>
              <a:t>がある</a:t>
            </a:r>
            <a:endParaRPr lang="en-US" altLang="ja-JP" sz="2700" b="1" dirty="0"/>
          </a:p>
        </p:txBody>
      </p:sp>
      <p:pic>
        <p:nvPicPr>
          <p:cNvPr id="6" name="図 5">
            <a:extLst>
              <a:ext uri="{FF2B5EF4-FFF2-40B4-BE49-F238E27FC236}">
                <a16:creationId xmlns:a16="http://schemas.microsoft.com/office/drawing/2014/main" id="{470B4484-8739-4749-8261-DDB1ADEBFEE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62913" y="110681"/>
            <a:ext cx="810000" cy="810000"/>
          </a:xfrm>
          <a:prstGeom prst="rect">
            <a:avLst/>
          </a:prstGeom>
        </p:spPr>
      </p:pic>
      <p:sp>
        <p:nvSpPr>
          <p:cNvPr id="3" name="二等辺三角形 2">
            <a:extLst>
              <a:ext uri="{FF2B5EF4-FFF2-40B4-BE49-F238E27FC236}">
                <a16:creationId xmlns:a16="http://schemas.microsoft.com/office/drawing/2014/main" id="{38DAC76B-D21A-47FC-9808-C486360899B5}"/>
              </a:ext>
            </a:extLst>
          </p:cNvPr>
          <p:cNvSpPr/>
          <p:nvPr/>
        </p:nvSpPr>
        <p:spPr>
          <a:xfrm rot="5200491">
            <a:off x="2769289" y="3356747"/>
            <a:ext cx="308610" cy="257175"/>
          </a:xfrm>
          <a:prstGeom prst="triangle">
            <a:avLst/>
          </a:prstGeom>
        </p:spPr>
        <p:style>
          <a:lnRef idx="3">
            <a:schemeClr val="lt1"/>
          </a:lnRef>
          <a:fillRef idx="1">
            <a:schemeClr val="accent6"/>
          </a:fillRef>
          <a:effectRef idx="1">
            <a:schemeClr val="accent6"/>
          </a:effectRef>
          <a:fontRef idx="minor">
            <a:schemeClr val="lt1"/>
          </a:fontRef>
        </p:style>
        <p:txBody>
          <a:bodyPr rtlCol="0" anchor="ctr"/>
          <a:lstStyle/>
          <a:p>
            <a:pPr algn="ctr"/>
            <a:endParaRPr kumimoji="1" lang="ja-JP" altLang="en-US" sz="1350"/>
          </a:p>
        </p:txBody>
      </p:sp>
      <p:sp>
        <p:nvSpPr>
          <p:cNvPr id="7" name="二等辺三角形 6">
            <a:extLst>
              <a:ext uri="{FF2B5EF4-FFF2-40B4-BE49-F238E27FC236}">
                <a16:creationId xmlns:a16="http://schemas.microsoft.com/office/drawing/2014/main" id="{21B39AF3-E109-4AAF-9CF2-3B483B499E91}"/>
              </a:ext>
            </a:extLst>
          </p:cNvPr>
          <p:cNvSpPr/>
          <p:nvPr/>
        </p:nvSpPr>
        <p:spPr>
          <a:xfrm rot="5400000">
            <a:off x="2760555" y="3776557"/>
            <a:ext cx="308610" cy="257175"/>
          </a:xfrm>
          <a:prstGeom prst="triangle">
            <a:avLst/>
          </a:prstGeom>
        </p:spPr>
        <p:style>
          <a:lnRef idx="3">
            <a:schemeClr val="lt1"/>
          </a:lnRef>
          <a:fillRef idx="1">
            <a:schemeClr val="accent6"/>
          </a:fillRef>
          <a:effectRef idx="1">
            <a:schemeClr val="accent6"/>
          </a:effectRef>
          <a:fontRef idx="minor">
            <a:schemeClr val="lt1"/>
          </a:fontRef>
        </p:style>
        <p:txBody>
          <a:bodyPr rtlCol="0" anchor="ctr"/>
          <a:lstStyle/>
          <a:p>
            <a:pPr algn="ctr"/>
            <a:endParaRPr kumimoji="1" lang="ja-JP" altLang="en-US" sz="1350"/>
          </a:p>
        </p:txBody>
      </p:sp>
    </p:spTree>
    <p:extLst>
      <p:ext uri="{BB962C8B-B14F-4D97-AF65-F5344CB8AC3E}">
        <p14:creationId xmlns:p14="http://schemas.microsoft.com/office/powerpoint/2010/main" val="7708622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図 1">
            <a:extLst>
              <a:ext uri="{FF2B5EF4-FFF2-40B4-BE49-F238E27FC236}">
                <a16:creationId xmlns:a16="http://schemas.microsoft.com/office/drawing/2014/main" id="{53BFF3A6-B1CB-4C31-B47B-FD789F61E20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62913" y="110681"/>
            <a:ext cx="810000" cy="810000"/>
          </a:xfrm>
          <a:prstGeom prst="rect">
            <a:avLst/>
          </a:prstGeom>
        </p:spPr>
      </p:pic>
      <p:sp>
        <p:nvSpPr>
          <p:cNvPr id="3" name="テキスト ボックス 2">
            <a:extLst>
              <a:ext uri="{FF2B5EF4-FFF2-40B4-BE49-F238E27FC236}">
                <a16:creationId xmlns:a16="http://schemas.microsoft.com/office/drawing/2014/main" id="{AEF34C7B-11FE-442C-8C82-A7E3EDBE9EB0}"/>
              </a:ext>
            </a:extLst>
          </p:cNvPr>
          <p:cNvSpPr txBox="1"/>
          <p:nvPr/>
        </p:nvSpPr>
        <p:spPr>
          <a:xfrm>
            <a:off x="1668855" y="1942453"/>
            <a:ext cx="6070893" cy="1754326"/>
          </a:xfrm>
          <a:prstGeom prst="rect">
            <a:avLst/>
          </a:prstGeom>
          <a:noFill/>
        </p:spPr>
        <p:txBody>
          <a:bodyPr wrap="none" rtlCol="0">
            <a:spAutoFit/>
          </a:bodyPr>
          <a:lstStyle/>
          <a:p>
            <a:pPr algn="ctr"/>
            <a:r>
              <a:rPr lang="ja-JP" altLang="en-US" sz="2700" b="1" dirty="0"/>
              <a:t>プロジェクトを確実に遂行するための</a:t>
            </a:r>
            <a:endParaRPr lang="en-US" altLang="ja-JP" sz="2700" b="1" dirty="0"/>
          </a:p>
          <a:p>
            <a:pPr algn="ctr"/>
            <a:endParaRPr lang="en-US" altLang="ja-JP" b="1" dirty="0"/>
          </a:p>
          <a:p>
            <a:pPr algn="ctr"/>
            <a:r>
              <a:rPr lang="ja-JP" altLang="en-US" b="1" dirty="0"/>
              <a:t>プロジェクト管理手法</a:t>
            </a:r>
            <a:endParaRPr lang="en-US" altLang="ja-JP" b="1" dirty="0"/>
          </a:p>
          <a:p>
            <a:pPr algn="ctr"/>
            <a:endParaRPr lang="en-US" altLang="ja-JP" b="1" dirty="0"/>
          </a:p>
          <a:p>
            <a:pPr algn="ctr"/>
            <a:r>
              <a:rPr lang="ja-JP" altLang="en-US" sz="2700" b="1" dirty="0"/>
              <a:t>「プロジェクトマネジメント」</a:t>
            </a:r>
            <a:endParaRPr lang="en-US" altLang="ja-JP" sz="2100" b="1" dirty="0"/>
          </a:p>
        </p:txBody>
      </p:sp>
    </p:spTree>
    <p:extLst>
      <p:ext uri="{BB962C8B-B14F-4D97-AF65-F5344CB8AC3E}">
        <p14:creationId xmlns:p14="http://schemas.microsoft.com/office/powerpoint/2010/main" val="3768278323"/>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C3EBB5A8AA5E5A4E92E7847B5D588A00" ma:contentTypeVersion="12" ma:contentTypeDescription="新しいドキュメントを作成します。" ma:contentTypeScope="" ma:versionID="72547d4647a509f53988d76a29463d81">
  <xsd:schema xmlns:xsd="http://www.w3.org/2001/XMLSchema" xmlns:xs="http://www.w3.org/2001/XMLSchema" xmlns:p="http://schemas.microsoft.com/office/2006/metadata/properties" xmlns:ns2="3129e1ed-e92a-4c67-9abb-066f7d4a78c7" xmlns:ns3="68c24fd9-18b4-4c04-afce-80883ba0b86c" targetNamespace="http://schemas.microsoft.com/office/2006/metadata/properties" ma:root="true" ma:fieldsID="6bf07bece7334f8cdd9890347c7fb293" ns2:_="" ns3:_="">
    <xsd:import namespace="3129e1ed-e92a-4c67-9abb-066f7d4a78c7"/>
    <xsd:import namespace="68c24fd9-18b4-4c04-afce-80883ba0b86c"/>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LengthInSeconds" minOccurs="0"/>
                <xsd:element ref="ns2:lcf76f155ced4ddcb4097134ff3c332f" minOccurs="0"/>
                <xsd:element ref="ns3:TaxCatchAll" minOccurs="0"/>
                <xsd:element ref="ns2:MediaServiceGenerationTime" minOccurs="0"/>
                <xsd:element ref="ns2:MediaServiceEventHashCode" minOccurs="0"/>
                <xsd:element ref="ns2:MediaServiceOCR"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129e1ed-e92a-4c67-9abb-066f7d4a78c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LengthInSeconds" ma:index="11" nillable="true" ma:displayName="MediaLengthInSeconds" ma:hidden="true" ma:internalName="MediaLengthInSeconds" ma:readOnly="true">
      <xsd:simpleType>
        <xsd:restriction base="dms:Unknown"/>
      </xsd:simpleType>
    </xsd:element>
    <xsd:element name="lcf76f155ced4ddcb4097134ff3c332f" ma:index="13" nillable="true" ma:taxonomy="true" ma:internalName="lcf76f155ced4ddcb4097134ff3c332f" ma:taxonomyFieldName="MediaServiceImageTags" ma:displayName="画像タグ" ma:readOnly="false" ma:fieldId="{5cf76f15-5ced-4ddc-b409-7134ff3c332f}" ma:taxonomyMulti="true" ma:sspId="e1eb09b9-b6ab-44e0-a750-d30e9392be62" ma:termSetId="09814cd3-568e-fe90-9814-8d621ff8fb84" ma:anchorId="fba54fb3-c3e1-fe81-a776-ca4b69148c4d" ma:open="true" ma:isKeyword="false">
      <xsd:complexType>
        <xsd:sequence>
          <xsd:element ref="pc:Terms" minOccurs="0" maxOccurs="1"/>
        </xsd:sequence>
      </xsd:complex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68c24fd9-18b4-4c04-afce-80883ba0b86c" elementFormDefault="qualified">
    <xsd:import namespace="http://schemas.microsoft.com/office/2006/documentManagement/types"/>
    <xsd:import namespace="http://schemas.microsoft.com/office/infopath/2007/PartnerControls"/>
    <xsd:element name="TaxCatchAll" ma:index="14" nillable="true" ma:displayName="Taxonomy Catch All Column" ma:hidden="true" ma:list="{9f3933db-4bac-4e3e-a007-8f2a94bfb510}" ma:internalName="TaxCatchAll" ma:showField="CatchAllData" ma:web="68c24fd9-18b4-4c04-afce-80883ba0b86c">
      <xsd:complexType>
        <xsd:complexContent>
          <xsd:extension base="dms:MultiChoiceLookup">
            <xsd:sequence>
              <xsd:element name="Value" type="dms:Lookup" maxOccurs="unbounded" minOccurs="0" nillable="true"/>
            </xsd:sequence>
          </xsd:extension>
        </xsd:complexContent>
      </xsd:complexType>
    </xsd:element>
    <xsd:element name="SharedWithUsers" ma:index="18"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共有相手の詳細情報"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3129e1ed-e92a-4c67-9abb-066f7d4a78c7">
      <Terms xmlns="http://schemas.microsoft.com/office/infopath/2007/PartnerControls"/>
    </lcf76f155ced4ddcb4097134ff3c332f>
    <TaxCatchAll xmlns="68c24fd9-18b4-4c04-afce-80883ba0b86c"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6806EE8B-BDA0-420D-A0B9-F975BEB06FB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129e1ed-e92a-4c67-9abb-066f7d4a78c7"/>
    <ds:schemaRef ds:uri="68c24fd9-18b4-4c04-afce-80883ba0b86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FDCF8AA8-4191-4BC3-8300-88044B850261}">
  <ds:schemaRefs>
    <ds:schemaRef ds:uri="http://purl.org/dc/dcmitype/"/>
    <ds:schemaRef ds:uri="68c24fd9-18b4-4c04-afce-80883ba0b86c"/>
    <ds:schemaRef ds:uri="http://purl.org/dc/terms/"/>
    <ds:schemaRef ds:uri="http://purl.org/dc/elements/1.1/"/>
    <ds:schemaRef ds:uri="http://schemas.microsoft.com/office/2006/documentManagement/types"/>
    <ds:schemaRef ds:uri="http://schemas.microsoft.com/office/2006/metadata/properties"/>
    <ds:schemaRef ds:uri="http://schemas.openxmlformats.org/package/2006/metadata/core-properties"/>
    <ds:schemaRef ds:uri="http://schemas.microsoft.com/office/infopath/2007/PartnerControls"/>
    <ds:schemaRef ds:uri="3129e1ed-e92a-4c67-9abb-066f7d4a78c7"/>
    <ds:schemaRef ds:uri="http://www.w3.org/XML/1998/namespace"/>
  </ds:schemaRefs>
</ds:datastoreItem>
</file>

<file path=customXml/itemProps3.xml><?xml version="1.0" encoding="utf-8"?>
<ds:datastoreItem xmlns:ds="http://schemas.openxmlformats.org/officeDocument/2006/customXml" ds:itemID="{4345FBC0-C8CB-4CDF-845F-BA6FDF5567FF}">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17755</TotalTime>
  <Words>3690</Words>
  <Application>Microsoft Office PowerPoint</Application>
  <PresentationFormat>画面に合わせる (16:9)</PresentationFormat>
  <Paragraphs>492</Paragraphs>
  <Slides>28</Slides>
  <Notes>28</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28</vt:i4>
      </vt:variant>
    </vt:vector>
  </HeadingPairs>
  <TitlesOfParts>
    <vt:vector size="37" baseType="lpstr">
      <vt:lpstr>Hiragino Kaku Gothic Pro</vt:lpstr>
      <vt:lpstr>Hiragino Sans W6</vt:lpstr>
      <vt:lpstr>Hiragino Sans W7</vt:lpstr>
      <vt:lpstr>游ゴシック</vt:lpstr>
      <vt:lpstr>Arial</vt:lpstr>
      <vt:lpstr>Calibri</vt:lpstr>
      <vt:lpstr>Calibri Light</vt:lpstr>
      <vt:lpstr>Verdana</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Teppei Moriguchi</dc:creator>
  <cp:lastModifiedBy>関島 章江 Norie Sekijima</cp:lastModifiedBy>
  <cp:revision>349</cp:revision>
  <cp:lastPrinted>2022-09-13T01:19:43Z</cp:lastPrinted>
  <dcterms:created xsi:type="dcterms:W3CDTF">2020-04-27T06:37:45Z</dcterms:created>
  <dcterms:modified xsi:type="dcterms:W3CDTF">2023-01-30T06:47:41Z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0x010100046DE6E865143F4CB7940343E147E4BE</vt:lpwstr>
  </property>
  <property fmtid="{D5CDD505-2E9C-101B-9397-08002B2CF9AE}" pid="3" name="MediaServiceImageTags">
    <vt:lpwstr/>
  </property>
</Properties>
</file>