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</p:sldIdLst>
  <p:sldSz cx="9906000" cy="6858000" type="A4"/>
  <p:notesSz cx="6735763" cy="98726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6327"/>
  </p:normalViewPr>
  <p:slideViewPr>
    <p:cSldViewPr snapToGrid="0" snapToObjects="1">
      <p:cViewPr varScale="1">
        <p:scale>
          <a:sx n="159" d="100"/>
          <a:sy n="159" d="100"/>
        </p:scale>
        <p:origin x="1392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CC59C-92C5-4644-9FD5-B4A17C18E8D5}" type="datetimeFigureOut">
              <a:rPr kumimoji="1" lang="ja-JP" altLang="en-US" smtClean="0"/>
              <a:t>2023/3/15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E83F9-D780-B140-846A-ADEBB13D31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88784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CC59C-92C5-4644-9FD5-B4A17C18E8D5}" type="datetimeFigureOut">
              <a:rPr kumimoji="1" lang="ja-JP" altLang="en-US" smtClean="0"/>
              <a:t>2023/3/15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E83F9-D780-B140-846A-ADEBB13D31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74045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CC59C-92C5-4644-9FD5-B4A17C18E8D5}" type="datetimeFigureOut">
              <a:rPr kumimoji="1" lang="ja-JP" altLang="en-US" smtClean="0"/>
              <a:t>2023/3/15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E83F9-D780-B140-846A-ADEBB13D31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02141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CC59C-92C5-4644-9FD5-B4A17C18E8D5}" type="datetimeFigureOut">
              <a:rPr kumimoji="1" lang="ja-JP" altLang="en-US" smtClean="0"/>
              <a:t>2023/3/15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E83F9-D780-B140-846A-ADEBB13D31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70508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CC59C-92C5-4644-9FD5-B4A17C18E8D5}" type="datetimeFigureOut">
              <a:rPr kumimoji="1" lang="ja-JP" altLang="en-US" smtClean="0"/>
              <a:t>2023/3/15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E83F9-D780-B140-846A-ADEBB13D31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55578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CC59C-92C5-4644-9FD5-B4A17C18E8D5}" type="datetimeFigureOut">
              <a:rPr kumimoji="1" lang="ja-JP" altLang="en-US" smtClean="0"/>
              <a:t>2023/3/15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E83F9-D780-B140-846A-ADEBB13D31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00883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CC59C-92C5-4644-9FD5-B4A17C18E8D5}" type="datetimeFigureOut">
              <a:rPr kumimoji="1" lang="ja-JP" altLang="en-US" smtClean="0"/>
              <a:t>2023/3/15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E83F9-D780-B140-846A-ADEBB13D31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76524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CC59C-92C5-4644-9FD5-B4A17C18E8D5}" type="datetimeFigureOut">
              <a:rPr kumimoji="1" lang="ja-JP" altLang="en-US" smtClean="0"/>
              <a:t>2023/3/15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E83F9-D780-B140-846A-ADEBB13D31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57186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CC59C-92C5-4644-9FD5-B4A17C18E8D5}" type="datetimeFigureOut">
              <a:rPr kumimoji="1" lang="ja-JP" altLang="en-US" smtClean="0"/>
              <a:t>2023/3/15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E83F9-D780-B140-846A-ADEBB13D31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54921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CC59C-92C5-4644-9FD5-B4A17C18E8D5}" type="datetimeFigureOut">
              <a:rPr kumimoji="1" lang="ja-JP" altLang="en-US" smtClean="0"/>
              <a:t>2023/3/15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E83F9-D780-B140-846A-ADEBB13D31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22316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CC59C-92C5-4644-9FD5-B4A17C18E8D5}" type="datetimeFigureOut">
              <a:rPr kumimoji="1" lang="ja-JP" altLang="en-US" smtClean="0"/>
              <a:t>2023/3/15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E83F9-D780-B140-846A-ADEBB13D31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3716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CCC59C-92C5-4644-9FD5-B4A17C18E8D5}" type="datetimeFigureOut">
              <a:rPr kumimoji="1" lang="ja-JP" altLang="en-US" smtClean="0"/>
              <a:t>2023/3/15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8E83F9-D780-B140-846A-ADEBB13D31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5497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5228B1E0-3E1C-884F-A1B5-FF572D149666}"/>
              </a:ext>
            </a:extLst>
          </p:cNvPr>
          <p:cNvSpPr/>
          <p:nvPr/>
        </p:nvSpPr>
        <p:spPr>
          <a:xfrm>
            <a:off x="181361" y="154112"/>
            <a:ext cx="9599637" cy="654463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C72CD779-7043-2148-94FC-9C7715514BDF}"/>
              </a:ext>
            </a:extLst>
          </p:cNvPr>
          <p:cNvSpPr txBox="1"/>
          <p:nvPr/>
        </p:nvSpPr>
        <p:spPr>
          <a:xfrm>
            <a:off x="311168" y="252369"/>
            <a:ext cx="43034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きびる型</a:t>
            </a:r>
            <a:r>
              <a:rPr kumimoji="1" lang="en-US" altLang="ja-JP" dirty="0"/>
              <a:t>STEAM</a:t>
            </a:r>
            <a:r>
              <a:rPr kumimoji="1" lang="ja-JP" altLang="en-US" dirty="0"/>
              <a:t>教育プランニングシート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12C165A5-D37F-2942-BEB2-384BF72BD087}"/>
              </a:ext>
            </a:extLst>
          </p:cNvPr>
          <p:cNvSpPr txBox="1"/>
          <p:nvPr/>
        </p:nvSpPr>
        <p:spPr>
          <a:xfrm>
            <a:off x="542188" y="1008443"/>
            <a:ext cx="8826797" cy="40011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/>
            </a:solidFill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2000">
                <a:solidFill>
                  <a:sysClr val="windowText" lastClr="000000"/>
                </a:solidFill>
              </a:rPr>
              <a:t>テーマ（解決課題）「　　　　　　　　　　　　　　　　　　　　　　　」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733B42AA-0A85-3F46-AA20-9994B1EFFF67}"/>
              </a:ext>
            </a:extLst>
          </p:cNvPr>
          <p:cNvSpPr txBox="1"/>
          <p:nvPr/>
        </p:nvSpPr>
        <p:spPr>
          <a:xfrm>
            <a:off x="209749" y="1813403"/>
            <a:ext cx="31854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（　　　　　　　　　　　）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98C2393F-20FB-A34A-8BC6-8DCDD2A00F97}"/>
              </a:ext>
            </a:extLst>
          </p:cNvPr>
          <p:cNvSpPr txBox="1"/>
          <p:nvPr/>
        </p:nvSpPr>
        <p:spPr>
          <a:xfrm>
            <a:off x="542188" y="608107"/>
            <a:ext cx="51909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世界初への挑戦する姿勢</a:t>
            </a:r>
            <a:r>
              <a:rPr kumimoji="1" lang="en-US" altLang="ja-JP" dirty="0"/>
              <a:t>【</a:t>
            </a:r>
            <a:r>
              <a:rPr kumimoji="1" lang="ja-JP" altLang="en-US" dirty="0"/>
              <a:t>新たな価値を創造</a:t>
            </a:r>
            <a:r>
              <a:rPr kumimoji="1" lang="en-US" altLang="ja-JP" dirty="0"/>
              <a:t>】</a:t>
            </a:r>
            <a:endParaRPr kumimoji="1" lang="ja-JP" altLang="en-US" dirty="0"/>
          </a:p>
        </p:txBody>
      </p:sp>
      <p:graphicFrame>
        <p:nvGraphicFramePr>
          <p:cNvPr id="19" name="表 19">
            <a:extLst>
              <a:ext uri="{FF2B5EF4-FFF2-40B4-BE49-F238E27FC236}">
                <a16:creationId xmlns:a16="http://schemas.microsoft.com/office/drawing/2014/main" id="{FD377EEB-4F30-C54E-9AF9-F6FB99631FA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5347640"/>
              </p:ext>
            </p:extLst>
          </p:nvPr>
        </p:nvGraphicFramePr>
        <p:xfrm>
          <a:off x="7102160" y="2032136"/>
          <a:ext cx="2390400" cy="14833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7296">
                  <a:extLst>
                    <a:ext uri="{9D8B030D-6E8A-4147-A177-3AD203B41FA5}">
                      <a16:colId xmlns:a16="http://schemas.microsoft.com/office/drawing/2014/main" val="248730449"/>
                    </a:ext>
                  </a:extLst>
                </a:gridCol>
                <a:gridCol w="1713104">
                  <a:extLst>
                    <a:ext uri="{9D8B030D-6E8A-4147-A177-3AD203B41FA5}">
                      <a16:colId xmlns:a16="http://schemas.microsoft.com/office/drawing/2014/main" val="1383242070"/>
                    </a:ext>
                  </a:extLst>
                </a:gridCol>
              </a:tblGrid>
              <a:tr h="21993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/>
                        <a:t>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/>
                        <a:t>内容（科目）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5980777"/>
                  </a:ext>
                </a:extLst>
              </a:tr>
              <a:tr h="302254">
                <a:tc>
                  <a:txBody>
                    <a:bodyPr/>
                    <a:lstStyle/>
                    <a:p>
                      <a:r>
                        <a:rPr kumimoji="1" lang="ja-JP" altLang="en-US" sz="1200"/>
                        <a:t>１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3506301"/>
                  </a:ext>
                </a:extLst>
              </a:tr>
              <a:tr h="302254">
                <a:tc>
                  <a:txBody>
                    <a:bodyPr/>
                    <a:lstStyle/>
                    <a:p>
                      <a:r>
                        <a:rPr kumimoji="1" lang="ja-JP" altLang="en-US" sz="1200"/>
                        <a:t>２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3679884"/>
                  </a:ext>
                </a:extLst>
              </a:tr>
              <a:tr h="302254">
                <a:tc>
                  <a:txBody>
                    <a:bodyPr/>
                    <a:lstStyle/>
                    <a:p>
                      <a:r>
                        <a:rPr kumimoji="1" lang="ja-JP" altLang="en-US" sz="1200"/>
                        <a:t>３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9723969"/>
                  </a:ext>
                </a:extLst>
              </a:tr>
              <a:tr h="302254">
                <a:tc>
                  <a:txBody>
                    <a:bodyPr/>
                    <a:lstStyle/>
                    <a:p>
                      <a:r>
                        <a:rPr kumimoji="1" lang="ja-JP" altLang="en-US" sz="1200"/>
                        <a:t>４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3359985"/>
                  </a:ext>
                </a:extLst>
              </a:tr>
            </a:tbl>
          </a:graphicData>
        </a:graphic>
      </p:graphicFrame>
      <p:sp>
        <p:nvSpPr>
          <p:cNvPr id="3" name="角丸四角形 2">
            <a:extLst>
              <a:ext uri="{FF2B5EF4-FFF2-40B4-BE49-F238E27FC236}">
                <a16:creationId xmlns:a16="http://schemas.microsoft.com/office/drawing/2014/main" id="{DD9B2DA1-A3FB-1143-8EF3-F7699B75FDAD}"/>
              </a:ext>
            </a:extLst>
          </p:cNvPr>
          <p:cNvSpPr/>
          <p:nvPr/>
        </p:nvSpPr>
        <p:spPr>
          <a:xfrm>
            <a:off x="431817" y="2232372"/>
            <a:ext cx="2732926" cy="624909"/>
          </a:xfrm>
          <a:prstGeom prst="roundRect">
            <a:avLst/>
          </a:prstGeom>
          <a:ln>
            <a:prstDash val="sys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角丸四角形 21">
            <a:extLst>
              <a:ext uri="{FF2B5EF4-FFF2-40B4-BE49-F238E27FC236}">
                <a16:creationId xmlns:a16="http://schemas.microsoft.com/office/drawing/2014/main" id="{17A2FEB4-82F5-D545-9F14-8DDC83FA6BF6}"/>
              </a:ext>
            </a:extLst>
          </p:cNvPr>
          <p:cNvSpPr/>
          <p:nvPr/>
        </p:nvSpPr>
        <p:spPr>
          <a:xfrm>
            <a:off x="431817" y="3802148"/>
            <a:ext cx="2732926" cy="624909"/>
          </a:xfrm>
          <a:prstGeom prst="roundRect">
            <a:avLst/>
          </a:prstGeom>
          <a:ln>
            <a:prstDash val="sys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角丸四角形 22">
            <a:extLst>
              <a:ext uri="{FF2B5EF4-FFF2-40B4-BE49-F238E27FC236}">
                <a16:creationId xmlns:a16="http://schemas.microsoft.com/office/drawing/2014/main" id="{4DEA575A-9C0C-8648-B6A4-423C976C162F}"/>
              </a:ext>
            </a:extLst>
          </p:cNvPr>
          <p:cNvSpPr/>
          <p:nvPr/>
        </p:nvSpPr>
        <p:spPr>
          <a:xfrm>
            <a:off x="6861904" y="5464768"/>
            <a:ext cx="2732926" cy="624909"/>
          </a:xfrm>
          <a:prstGeom prst="roundRect">
            <a:avLst/>
          </a:prstGeom>
          <a:ln>
            <a:prstDash val="sys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角丸四角形 23">
            <a:extLst>
              <a:ext uri="{FF2B5EF4-FFF2-40B4-BE49-F238E27FC236}">
                <a16:creationId xmlns:a16="http://schemas.microsoft.com/office/drawing/2014/main" id="{2BC19A38-4FE5-8C42-91E1-8DF73CA6A464}"/>
              </a:ext>
            </a:extLst>
          </p:cNvPr>
          <p:cNvSpPr/>
          <p:nvPr/>
        </p:nvSpPr>
        <p:spPr>
          <a:xfrm>
            <a:off x="3586536" y="5609796"/>
            <a:ext cx="2732926" cy="624909"/>
          </a:xfrm>
          <a:prstGeom prst="roundRect">
            <a:avLst/>
          </a:prstGeom>
          <a:ln>
            <a:prstDash val="sys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角丸四角形 24">
            <a:extLst>
              <a:ext uri="{FF2B5EF4-FFF2-40B4-BE49-F238E27FC236}">
                <a16:creationId xmlns:a16="http://schemas.microsoft.com/office/drawing/2014/main" id="{E573C129-240B-DD4F-9F7D-0024D4485BA2}"/>
              </a:ext>
            </a:extLst>
          </p:cNvPr>
          <p:cNvSpPr/>
          <p:nvPr/>
        </p:nvSpPr>
        <p:spPr>
          <a:xfrm>
            <a:off x="311168" y="5347841"/>
            <a:ext cx="2732926" cy="624909"/>
          </a:xfrm>
          <a:prstGeom prst="roundRect">
            <a:avLst/>
          </a:prstGeom>
          <a:ln>
            <a:prstDash val="sys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8" name="直線コネクタ 27">
            <a:extLst>
              <a:ext uri="{FF2B5EF4-FFF2-40B4-BE49-F238E27FC236}">
                <a16:creationId xmlns:a16="http://schemas.microsoft.com/office/drawing/2014/main" id="{9EF7BECE-08BC-3C4B-A369-49E4A11AE41E}"/>
              </a:ext>
            </a:extLst>
          </p:cNvPr>
          <p:cNvCxnSpPr>
            <a:cxnSpLocks/>
          </p:cNvCxnSpPr>
          <p:nvPr/>
        </p:nvCxnSpPr>
        <p:spPr>
          <a:xfrm>
            <a:off x="3286362" y="2690660"/>
            <a:ext cx="329928" cy="3673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コネクタ 29">
            <a:extLst>
              <a:ext uri="{FF2B5EF4-FFF2-40B4-BE49-F238E27FC236}">
                <a16:creationId xmlns:a16="http://schemas.microsoft.com/office/drawing/2014/main" id="{AA822B9A-332E-F742-8C72-647D40FA3318}"/>
              </a:ext>
            </a:extLst>
          </p:cNvPr>
          <p:cNvCxnSpPr>
            <a:cxnSpLocks/>
          </p:cNvCxnSpPr>
          <p:nvPr/>
        </p:nvCxnSpPr>
        <p:spPr>
          <a:xfrm flipV="1">
            <a:off x="2982891" y="3651162"/>
            <a:ext cx="603645" cy="12558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線コネクタ 32">
            <a:extLst>
              <a:ext uri="{FF2B5EF4-FFF2-40B4-BE49-F238E27FC236}">
                <a16:creationId xmlns:a16="http://schemas.microsoft.com/office/drawing/2014/main" id="{CB985B3F-A4AB-F846-8365-47F7E8799987}"/>
              </a:ext>
            </a:extLst>
          </p:cNvPr>
          <p:cNvCxnSpPr>
            <a:cxnSpLocks/>
          </p:cNvCxnSpPr>
          <p:nvPr/>
        </p:nvCxnSpPr>
        <p:spPr>
          <a:xfrm flipV="1">
            <a:off x="2961553" y="4422605"/>
            <a:ext cx="624983" cy="3702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線コネクタ 34">
            <a:extLst>
              <a:ext uri="{FF2B5EF4-FFF2-40B4-BE49-F238E27FC236}">
                <a16:creationId xmlns:a16="http://schemas.microsoft.com/office/drawing/2014/main" id="{D0B4076E-BF91-D34F-B1D8-D2F12AF68B21}"/>
              </a:ext>
            </a:extLst>
          </p:cNvPr>
          <p:cNvCxnSpPr>
            <a:cxnSpLocks/>
          </p:cNvCxnSpPr>
          <p:nvPr/>
        </p:nvCxnSpPr>
        <p:spPr>
          <a:xfrm>
            <a:off x="4869120" y="4707759"/>
            <a:ext cx="0" cy="3347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線コネクタ 36">
            <a:extLst>
              <a:ext uri="{FF2B5EF4-FFF2-40B4-BE49-F238E27FC236}">
                <a16:creationId xmlns:a16="http://schemas.microsoft.com/office/drawing/2014/main" id="{592B6743-9E40-A14A-88A5-B04351C7CF32}"/>
              </a:ext>
            </a:extLst>
          </p:cNvPr>
          <p:cNvCxnSpPr>
            <a:cxnSpLocks/>
          </p:cNvCxnSpPr>
          <p:nvPr/>
        </p:nvCxnSpPr>
        <p:spPr>
          <a:xfrm>
            <a:off x="6239119" y="4526370"/>
            <a:ext cx="694459" cy="5155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線コネクタ 38">
            <a:extLst>
              <a:ext uri="{FF2B5EF4-FFF2-40B4-BE49-F238E27FC236}">
                <a16:creationId xmlns:a16="http://schemas.microsoft.com/office/drawing/2014/main" id="{166B4FDC-4FD8-4240-AF99-3BFC973E6C3D}"/>
              </a:ext>
            </a:extLst>
          </p:cNvPr>
          <p:cNvCxnSpPr>
            <a:cxnSpLocks/>
          </p:cNvCxnSpPr>
          <p:nvPr/>
        </p:nvCxnSpPr>
        <p:spPr>
          <a:xfrm flipV="1">
            <a:off x="6260316" y="1824887"/>
            <a:ext cx="673262" cy="7486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角丸四角形 46">
            <a:extLst>
              <a:ext uri="{FF2B5EF4-FFF2-40B4-BE49-F238E27FC236}">
                <a16:creationId xmlns:a16="http://schemas.microsoft.com/office/drawing/2014/main" id="{E9658B9B-C273-EB42-ADCF-0D47813A487A}"/>
              </a:ext>
            </a:extLst>
          </p:cNvPr>
          <p:cNvSpPr/>
          <p:nvPr/>
        </p:nvSpPr>
        <p:spPr>
          <a:xfrm>
            <a:off x="6851630" y="4077756"/>
            <a:ext cx="2732926" cy="624909"/>
          </a:xfrm>
          <a:prstGeom prst="roundRect">
            <a:avLst/>
          </a:prstGeom>
          <a:ln>
            <a:prstDash val="sys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48" name="直線コネクタ 47">
            <a:extLst>
              <a:ext uri="{FF2B5EF4-FFF2-40B4-BE49-F238E27FC236}">
                <a16:creationId xmlns:a16="http://schemas.microsoft.com/office/drawing/2014/main" id="{3B147426-FBD7-0546-AAD4-F4D3C93A812F}"/>
              </a:ext>
            </a:extLst>
          </p:cNvPr>
          <p:cNvCxnSpPr>
            <a:cxnSpLocks/>
          </p:cNvCxnSpPr>
          <p:nvPr/>
        </p:nvCxnSpPr>
        <p:spPr>
          <a:xfrm>
            <a:off x="6283716" y="3776743"/>
            <a:ext cx="223249" cy="4386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7" name="図 26">
            <a:extLst>
              <a:ext uri="{FF2B5EF4-FFF2-40B4-BE49-F238E27FC236}">
                <a16:creationId xmlns:a16="http://schemas.microsoft.com/office/drawing/2014/main" id="{33EBD82E-8323-4C11-B92F-CA8D1DA8A8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16290" y="2265463"/>
            <a:ext cx="2622829" cy="2399609"/>
          </a:xfrm>
          <a:prstGeom prst="rect">
            <a:avLst/>
          </a:prstGeom>
        </p:spPr>
      </p:pic>
      <p:graphicFrame>
        <p:nvGraphicFramePr>
          <p:cNvPr id="49" name="表 48">
            <a:extLst>
              <a:ext uri="{FF2B5EF4-FFF2-40B4-BE49-F238E27FC236}">
                <a16:creationId xmlns:a16="http://schemas.microsoft.com/office/drawing/2014/main" id="{BE5F4E25-63A6-4159-A96A-DF1269BA75C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7914007"/>
              </p:ext>
            </p:extLst>
          </p:nvPr>
        </p:nvGraphicFramePr>
        <p:xfrm>
          <a:off x="6205062" y="565495"/>
          <a:ext cx="3519577" cy="335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1672">
                  <a:extLst>
                    <a:ext uri="{9D8B030D-6E8A-4147-A177-3AD203B41FA5}">
                      <a16:colId xmlns:a16="http://schemas.microsoft.com/office/drawing/2014/main" val="954418429"/>
                    </a:ext>
                  </a:extLst>
                </a:gridCol>
                <a:gridCol w="2597905">
                  <a:extLst>
                    <a:ext uri="{9D8B030D-6E8A-4147-A177-3AD203B41FA5}">
                      <a16:colId xmlns:a16="http://schemas.microsoft.com/office/drawing/2014/main" val="876854634"/>
                    </a:ext>
                  </a:extLst>
                </a:gridCol>
              </a:tblGrid>
              <a:tr h="301578"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solidFill>
                            <a:sysClr val="windowText" lastClr="000000"/>
                          </a:solidFill>
                        </a:rPr>
                        <a:t>学校名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7169664"/>
                  </a:ext>
                </a:extLst>
              </a:tr>
            </a:tbl>
          </a:graphicData>
        </a:graphic>
      </p:graphicFrame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774B1CD6-511E-4725-A1A9-5B71F02845E1}"/>
              </a:ext>
            </a:extLst>
          </p:cNvPr>
          <p:cNvSpPr txBox="1"/>
          <p:nvPr/>
        </p:nvSpPr>
        <p:spPr>
          <a:xfrm>
            <a:off x="209749" y="3328218"/>
            <a:ext cx="31854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（　　　　　　　　　　　）</a:t>
            </a:r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FD3DC445-52FD-4848-9807-D50E605A7117}"/>
              </a:ext>
            </a:extLst>
          </p:cNvPr>
          <p:cNvSpPr txBox="1"/>
          <p:nvPr/>
        </p:nvSpPr>
        <p:spPr>
          <a:xfrm>
            <a:off x="209749" y="4948862"/>
            <a:ext cx="31854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（　　　　　　　　　　　）</a:t>
            </a: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86710459-667C-4AF1-980C-6E1EB8389206}"/>
              </a:ext>
            </a:extLst>
          </p:cNvPr>
          <p:cNvSpPr txBox="1"/>
          <p:nvPr/>
        </p:nvSpPr>
        <p:spPr>
          <a:xfrm>
            <a:off x="3360255" y="5196447"/>
            <a:ext cx="31854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（　　　　　　　　　　　）</a:t>
            </a:r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9748E35A-6F23-4478-A62E-61618BCC2A4F}"/>
              </a:ext>
            </a:extLst>
          </p:cNvPr>
          <p:cNvSpPr txBox="1"/>
          <p:nvPr/>
        </p:nvSpPr>
        <p:spPr>
          <a:xfrm>
            <a:off x="6625349" y="5138417"/>
            <a:ext cx="31854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（　　　　　　　　　　　）</a:t>
            </a:r>
          </a:p>
        </p:txBody>
      </p: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A9B2BCDA-BF52-4620-9EC1-80088CC441EE}"/>
              </a:ext>
            </a:extLst>
          </p:cNvPr>
          <p:cNvSpPr txBox="1"/>
          <p:nvPr/>
        </p:nvSpPr>
        <p:spPr>
          <a:xfrm>
            <a:off x="6617809" y="3626926"/>
            <a:ext cx="31854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（　　　　　　　　　　　）</a:t>
            </a:r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0309E7AC-4C68-4EC8-95A5-09DEA0173AAB}"/>
              </a:ext>
            </a:extLst>
          </p:cNvPr>
          <p:cNvSpPr txBox="1"/>
          <p:nvPr/>
        </p:nvSpPr>
        <p:spPr>
          <a:xfrm>
            <a:off x="6764545" y="1616725"/>
            <a:ext cx="31854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（　　　　　　　　　　　）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9115F1E-30EE-4B70-BBE9-EB71E3C91FF4}"/>
              </a:ext>
            </a:extLst>
          </p:cNvPr>
          <p:cNvSpPr txBox="1"/>
          <p:nvPr/>
        </p:nvSpPr>
        <p:spPr>
          <a:xfrm>
            <a:off x="7281614" y="6397171"/>
            <a:ext cx="25092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/>
              <a:t>「４－２プランニングシート」</a:t>
            </a:r>
          </a:p>
        </p:txBody>
      </p:sp>
      <p:sp>
        <p:nvSpPr>
          <p:cNvPr id="40" name="正方形/長方形 39">
            <a:extLst>
              <a:ext uri="{FF2B5EF4-FFF2-40B4-BE49-F238E27FC236}">
                <a16:creationId xmlns:a16="http://schemas.microsoft.com/office/drawing/2014/main" id="{3179DC50-3D77-4472-9EAD-9CD186F3561B}"/>
              </a:ext>
            </a:extLst>
          </p:cNvPr>
          <p:cNvSpPr/>
          <p:nvPr/>
        </p:nvSpPr>
        <p:spPr>
          <a:xfrm>
            <a:off x="3192488" y="6402772"/>
            <a:ext cx="4360445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ja-JP" sz="1200" dirty="0">
                <a:latin typeface="+mn-ea"/>
                <a:cs typeface="Times New Roman" panose="02020603050405020304" pitchFamily="18" charset="0"/>
              </a:rPr>
              <a:t>「まなびで“きびる”プロジェクト」教員向け教育プログラム</a:t>
            </a:r>
            <a:endParaRPr lang="ja-JP" altLang="en-US" sz="12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6269882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5228B1E0-3E1C-884F-A1B5-FF572D149666}"/>
              </a:ext>
            </a:extLst>
          </p:cNvPr>
          <p:cNvSpPr/>
          <p:nvPr/>
        </p:nvSpPr>
        <p:spPr>
          <a:xfrm>
            <a:off x="181361" y="154112"/>
            <a:ext cx="9599637" cy="654463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C72CD779-7043-2148-94FC-9C7715514BDF}"/>
              </a:ext>
            </a:extLst>
          </p:cNvPr>
          <p:cNvSpPr txBox="1"/>
          <p:nvPr/>
        </p:nvSpPr>
        <p:spPr>
          <a:xfrm>
            <a:off x="311168" y="252369"/>
            <a:ext cx="43034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きびる型</a:t>
            </a:r>
            <a:r>
              <a:rPr kumimoji="1" lang="en-US" altLang="ja-JP" dirty="0"/>
              <a:t>STEAM</a:t>
            </a:r>
            <a:r>
              <a:rPr kumimoji="1" lang="ja-JP" altLang="en-US" dirty="0"/>
              <a:t>教育プランニングシート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12C165A5-D37F-2942-BEB2-384BF72BD087}"/>
              </a:ext>
            </a:extLst>
          </p:cNvPr>
          <p:cNvSpPr txBox="1"/>
          <p:nvPr/>
        </p:nvSpPr>
        <p:spPr>
          <a:xfrm>
            <a:off x="311168" y="1008443"/>
            <a:ext cx="9368328" cy="40011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/>
            </a:solidFill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2000" dirty="0">
                <a:solidFill>
                  <a:sysClr val="windowText" lastClr="000000"/>
                </a:solidFill>
              </a:rPr>
              <a:t>テーマ（解決課題）「山口県のかまぼこを日本で最も有名なブランドにする」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733B42AA-0A85-3F46-AA20-9994B1EFFF67}"/>
              </a:ext>
            </a:extLst>
          </p:cNvPr>
          <p:cNvSpPr txBox="1"/>
          <p:nvPr/>
        </p:nvSpPr>
        <p:spPr>
          <a:xfrm>
            <a:off x="311167" y="1849965"/>
            <a:ext cx="31854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（ワクワクへの仕掛けは？）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2A273BDF-1596-DE46-B3A7-14ABD32F79E5}"/>
              </a:ext>
            </a:extLst>
          </p:cNvPr>
          <p:cNvSpPr txBox="1"/>
          <p:nvPr/>
        </p:nvSpPr>
        <p:spPr>
          <a:xfrm>
            <a:off x="336498" y="3298403"/>
            <a:ext cx="31854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（連携する教科・科目は？）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783E29CF-3DA3-D64F-96B5-A8EFDFB7F4A4}"/>
              </a:ext>
            </a:extLst>
          </p:cNvPr>
          <p:cNvSpPr txBox="1"/>
          <p:nvPr/>
        </p:nvSpPr>
        <p:spPr>
          <a:xfrm>
            <a:off x="6861904" y="5095436"/>
            <a:ext cx="27238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（産官学との連携は？）</a:t>
            </a: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30BBB6CD-B1CB-7D42-8E2D-D7AB7332EF36}"/>
              </a:ext>
            </a:extLst>
          </p:cNvPr>
          <p:cNvSpPr txBox="1"/>
          <p:nvPr/>
        </p:nvSpPr>
        <p:spPr>
          <a:xfrm>
            <a:off x="6933578" y="1640221"/>
            <a:ext cx="29546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（授業スケジュールは？）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98C2393F-20FB-A34A-8BC6-8DCDD2A00F97}"/>
              </a:ext>
            </a:extLst>
          </p:cNvPr>
          <p:cNvSpPr txBox="1"/>
          <p:nvPr/>
        </p:nvSpPr>
        <p:spPr>
          <a:xfrm>
            <a:off x="542188" y="608107"/>
            <a:ext cx="51909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世界初への挑戦する姿勢</a:t>
            </a:r>
            <a:r>
              <a:rPr kumimoji="1" lang="en-US" altLang="ja-JP" dirty="0"/>
              <a:t>【</a:t>
            </a:r>
            <a:r>
              <a:rPr kumimoji="1" lang="ja-JP" altLang="en-US" dirty="0"/>
              <a:t>新たな価値を創造</a:t>
            </a:r>
            <a:r>
              <a:rPr kumimoji="1" lang="en-US" altLang="ja-JP" dirty="0"/>
              <a:t>】</a:t>
            </a:r>
            <a:endParaRPr kumimoji="1" lang="ja-JP" altLang="en-US" dirty="0"/>
          </a:p>
        </p:txBody>
      </p:sp>
      <p:graphicFrame>
        <p:nvGraphicFramePr>
          <p:cNvPr id="19" name="表 19">
            <a:extLst>
              <a:ext uri="{FF2B5EF4-FFF2-40B4-BE49-F238E27FC236}">
                <a16:creationId xmlns:a16="http://schemas.microsoft.com/office/drawing/2014/main" id="{FD377EEB-4F30-C54E-9AF9-F6FB99631FA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1724641"/>
              </p:ext>
            </p:extLst>
          </p:nvPr>
        </p:nvGraphicFramePr>
        <p:xfrm>
          <a:off x="7102160" y="2014469"/>
          <a:ext cx="2467342" cy="14833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8448">
                  <a:extLst>
                    <a:ext uri="{9D8B030D-6E8A-4147-A177-3AD203B41FA5}">
                      <a16:colId xmlns:a16="http://schemas.microsoft.com/office/drawing/2014/main" val="248730449"/>
                    </a:ext>
                  </a:extLst>
                </a:gridCol>
                <a:gridCol w="2028894">
                  <a:extLst>
                    <a:ext uri="{9D8B030D-6E8A-4147-A177-3AD203B41FA5}">
                      <a16:colId xmlns:a16="http://schemas.microsoft.com/office/drawing/2014/main" val="1383242070"/>
                    </a:ext>
                  </a:extLst>
                </a:gridCol>
              </a:tblGrid>
              <a:tr h="21993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/>
                        <a:t>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/>
                        <a:t>内容（科目）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5980777"/>
                  </a:ext>
                </a:extLst>
              </a:tr>
              <a:tr h="30225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/>
                        <a:t>１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/>
                        <a:t>リサーチ（社会、数学）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3506301"/>
                  </a:ext>
                </a:extLst>
              </a:tr>
              <a:tr h="30225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/>
                        <a:t>２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/>
                        <a:t>発想（教育プログラム等）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3679884"/>
                  </a:ext>
                </a:extLst>
              </a:tr>
              <a:tr h="30225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/>
                        <a:t>３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/>
                        <a:t>開発（理科、芸術）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9723969"/>
                  </a:ext>
                </a:extLst>
              </a:tr>
              <a:tr h="30225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/>
                        <a:t>４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/>
                        <a:t>提案（国語、情報）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3359985"/>
                  </a:ext>
                </a:extLst>
              </a:tr>
            </a:tbl>
          </a:graphicData>
        </a:graphic>
      </p:graphicFrame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D402DB1F-D886-9441-BFE3-4B731EA8B066}"/>
              </a:ext>
            </a:extLst>
          </p:cNvPr>
          <p:cNvSpPr txBox="1"/>
          <p:nvPr/>
        </p:nvSpPr>
        <p:spPr>
          <a:xfrm>
            <a:off x="3044097" y="5163175"/>
            <a:ext cx="41088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（学校の強みは？　地元の強みは？）</a:t>
            </a: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8BAE5541-E99A-1047-843E-F9A2FA2AE0B3}"/>
              </a:ext>
            </a:extLst>
          </p:cNvPr>
          <p:cNvSpPr txBox="1"/>
          <p:nvPr/>
        </p:nvSpPr>
        <p:spPr>
          <a:xfrm>
            <a:off x="344831" y="4953979"/>
            <a:ext cx="27238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（誰のための解決策？）</a:t>
            </a:r>
          </a:p>
        </p:txBody>
      </p:sp>
      <p:sp>
        <p:nvSpPr>
          <p:cNvPr id="3" name="角丸四角形 2">
            <a:extLst>
              <a:ext uri="{FF2B5EF4-FFF2-40B4-BE49-F238E27FC236}">
                <a16:creationId xmlns:a16="http://schemas.microsoft.com/office/drawing/2014/main" id="{DD9B2DA1-A3FB-1143-8EF3-F7699B75FDAD}"/>
              </a:ext>
            </a:extLst>
          </p:cNvPr>
          <p:cNvSpPr/>
          <p:nvPr/>
        </p:nvSpPr>
        <p:spPr>
          <a:xfrm>
            <a:off x="431817" y="2335956"/>
            <a:ext cx="2732926" cy="624909"/>
          </a:xfrm>
          <a:prstGeom prst="roundRect">
            <a:avLst/>
          </a:prstGeom>
          <a:ln>
            <a:prstDash val="sys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リアルに作る</a:t>
            </a:r>
            <a:endParaRPr kumimoji="1" lang="en-US" altLang="ja-JP" dirty="0"/>
          </a:p>
          <a:p>
            <a:pPr algn="ctr"/>
            <a:r>
              <a:rPr kumimoji="1" lang="ja-JP" altLang="en-US" dirty="0"/>
              <a:t>オリジナルを提案する</a:t>
            </a:r>
          </a:p>
        </p:txBody>
      </p:sp>
      <p:sp>
        <p:nvSpPr>
          <p:cNvPr id="23" name="角丸四角形 22">
            <a:extLst>
              <a:ext uri="{FF2B5EF4-FFF2-40B4-BE49-F238E27FC236}">
                <a16:creationId xmlns:a16="http://schemas.microsoft.com/office/drawing/2014/main" id="{4DEA575A-9C0C-8648-B6A4-423C976C162F}"/>
              </a:ext>
            </a:extLst>
          </p:cNvPr>
          <p:cNvSpPr/>
          <p:nvPr/>
        </p:nvSpPr>
        <p:spPr>
          <a:xfrm>
            <a:off x="6946569" y="5464768"/>
            <a:ext cx="2732926" cy="943352"/>
          </a:xfrm>
          <a:prstGeom prst="roundRect">
            <a:avLst/>
          </a:prstGeom>
          <a:ln>
            <a:prstDash val="sys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kumimoji="1" lang="ja-JP" altLang="en-US" sz="1400" dirty="0"/>
              <a:t>産：地元産業との連携</a:t>
            </a:r>
            <a:endParaRPr kumimoji="1" lang="en-US" altLang="ja-JP" sz="1400" dirty="0"/>
          </a:p>
          <a:p>
            <a:pPr algn="ctr"/>
            <a:r>
              <a:rPr kumimoji="1" lang="ja-JP" altLang="en-US" sz="1400" dirty="0"/>
              <a:t>官：蒲鉾企業との連携推進</a:t>
            </a:r>
            <a:endParaRPr kumimoji="1" lang="en-US" altLang="ja-JP" sz="1400" dirty="0"/>
          </a:p>
          <a:p>
            <a:pPr algn="ctr"/>
            <a:r>
              <a:rPr kumimoji="1" lang="ja-JP" altLang="en-US" sz="1400" dirty="0"/>
              <a:t>学：大学等の専門機関との連携</a:t>
            </a:r>
          </a:p>
        </p:txBody>
      </p:sp>
      <p:sp>
        <p:nvSpPr>
          <p:cNvPr id="24" name="角丸四角形 23">
            <a:extLst>
              <a:ext uri="{FF2B5EF4-FFF2-40B4-BE49-F238E27FC236}">
                <a16:creationId xmlns:a16="http://schemas.microsoft.com/office/drawing/2014/main" id="{2BC19A38-4FE5-8C42-91E1-8DF73CA6A464}"/>
              </a:ext>
            </a:extLst>
          </p:cNvPr>
          <p:cNvSpPr/>
          <p:nvPr/>
        </p:nvSpPr>
        <p:spPr>
          <a:xfrm>
            <a:off x="3321497" y="5609795"/>
            <a:ext cx="3530134" cy="798325"/>
          </a:xfrm>
          <a:prstGeom prst="roundRect">
            <a:avLst/>
          </a:prstGeom>
          <a:ln>
            <a:prstDash val="sys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/>
              <a:t>・地域との連携を活かしていく。</a:t>
            </a:r>
            <a:endParaRPr kumimoji="1" lang="en-US" altLang="ja-JP" sz="1400" dirty="0"/>
          </a:p>
          <a:p>
            <a:pPr algn="ctr"/>
            <a:r>
              <a:rPr kumimoji="1" lang="ja-JP" altLang="en-US" sz="1400" dirty="0"/>
              <a:t>・かまぼこ以外の地元産業とも連携する。</a:t>
            </a:r>
            <a:endParaRPr kumimoji="1" lang="en-US" altLang="ja-JP" sz="1400" dirty="0"/>
          </a:p>
          <a:p>
            <a:pPr algn="ctr"/>
            <a:r>
              <a:rPr kumimoji="1" lang="ja-JP" altLang="en-US" sz="1400" dirty="0"/>
              <a:t>・地元産業なので、リサーチしやすい。</a:t>
            </a:r>
            <a:endParaRPr kumimoji="1" lang="en-US" altLang="ja-JP" sz="1400" dirty="0"/>
          </a:p>
        </p:txBody>
      </p:sp>
      <p:sp>
        <p:nvSpPr>
          <p:cNvPr id="25" name="角丸四角形 24">
            <a:extLst>
              <a:ext uri="{FF2B5EF4-FFF2-40B4-BE49-F238E27FC236}">
                <a16:creationId xmlns:a16="http://schemas.microsoft.com/office/drawing/2014/main" id="{E573C129-240B-DD4F-9F7D-0024D4485BA2}"/>
              </a:ext>
            </a:extLst>
          </p:cNvPr>
          <p:cNvSpPr/>
          <p:nvPr/>
        </p:nvSpPr>
        <p:spPr>
          <a:xfrm>
            <a:off x="311167" y="5347841"/>
            <a:ext cx="2853575" cy="902052"/>
          </a:xfrm>
          <a:prstGeom prst="roundRect">
            <a:avLst/>
          </a:prstGeom>
          <a:ln>
            <a:prstDash val="sys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/>
              <a:t>・地域の産業のために</a:t>
            </a:r>
            <a:endParaRPr kumimoji="1" lang="en-US" altLang="ja-JP" sz="1400" dirty="0"/>
          </a:p>
          <a:p>
            <a:pPr algn="ctr"/>
            <a:r>
              <a:rPr kumimoji="1" lang="ja-JP" altLang="en-US" sz="1400" dirty="0"/>
              <a:t>・何より自分たちのために</a:t>
            </a:r>
            <a:endParaRPr kumimoji="1" lang="en-US" altLang="ja-JP" sz="1400" dirty="0"/>
          </a:p>
          <a:p>
            <a:pPr algn="ctr"/>
            <a:r>
              <a:rPr kumimoji="1" lang="ja-JP" altLang="en-US" sz="1400" dirty="0"/>
              <a:t>（新しい仕事が生まれるかも）</a:t>
            </a:r>
          </a:p>
        </p:txBody>
      </p:sp>
      <p:cxnSp>
        <p:nvCxnSpPr>
          <p:cNvPr id="28" name="直線コネクタ 27">
            <a:extLst>
              <a:ext uri="{FF2B5EF4-FFF2-40B4-BE49-F238E27FC236}">
                <a16:creationId xmlns:a16="http://schemas.microsoft.com/office/drawing/2014/main" id="{9EF7BECE-08BC-3C4B-A369-49E4A11AE41E}"/>
              </a:ext>
            </a:extLst>
          </p:cNvPr>
          <p:cNvCxnSpPr>
            <a:cxnSpLocks/>
          </p:cNvCxnSpPr>
          <p:nvPr/>
        </p:nvCxnSpPr>
        <p:spPr>
          <a:xfrm>
            <a:off x="3234705" y="2860443"/>
            <a:ext cx="329928" cy="14485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コネクタ 29">
            <a:extLst>
              <a:ext uri="{FF2B5EF4-FFF2-40B4-BE49-F238E27FC236}">
                <a16:creationId xmlns:a16="http://schemas.microsoft.com/office/drawing/2014/main" id="{AA822B9A-332E-F742-8C72-647D40FA3318}"/>
              </a:ext>
            </a:extLst>
          </p:cNvPr>
          <p:cNvCxnSpPr>
            <a:cxnSpLocks/>
          </p:cNvCxnSpPr>
          <p:nvPr/>
        </p:nvCxnSpPr>
        <p:spPr>
          <a:xfrm flipV="1">
            <a:off x="3267149" y="3651163"/>
            <a:ext cx="319387" cy="35411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線コネクタ 32">
            <a:extLst>
              <a:ext uri="{FF2B5EF4-FFF2-40B4-BE49-F238E27FC236}">
                <a16:creationId xmlns:a16="http://schemas.microsoft.com/office/drawing/2014/main" id="{CB985B3F-A4AB-F846-8365-47F7E8799987}"/>
              </a:ext>
            </a:extLst>
          </p:cNvPr>
          <p:cNvCxnSpPr>
            <a:cxnSpLocks/>
            <a:stCxn id="21" idx="3"/>
          </p:cNvCxnSpPr>
          <p:nvPr/>
        </p:nvCxnSpPr>
        <p:spPr>
          <a:xfrm flipV="1">
            <a:off x="3068654" y="4422605"/>
            <a:ext cx="517882" cy="716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線コネクタ 34">
            <a:extLst>
              <a:ext uri="{FF2B5EF4-FFF2-40B4-BE49-F238E27FC236}">
                <a16:creationId xmlns:a16="http://schemas.microsoft.com/office/drawing/2014/main" id="{D0B4076E-BF91-D34F-B1D8-D2F12AF68B21}"/>
              </a:ext>
            </a:extLst>
          </p:cNvPr>
          <p:cNvCxnSpPr>
            <a:cxnSpLocks/>
          </p:cNvCxnSpPr>
          <p:nvPr/>
        </p:nvCxnSpPr>
        <p:spPr>
          <a:xfrm>
            <a:off x="4869120" y="4707759"/>
            <a:ext cx="0" cy="3347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線コネクタ 36">
            <a:extLst>
              <a:ext uri="{FF2B5EF4-FFF2-40B4-BE49-F238E27FC236}">
                <a16:creationId xmlns:a16="http://schemas.microsoft.com/office/drawing/2014/main" id="{592B6743-9E40-A14A-88A5-B04351C7CF32}"/>
              </a:ext>
            </a:extLst>
          </p:cNvPr>
          <p:cNvCxnSpPr>
            <a:cxnSpLocks/>
          </p:cNvCxnSpPr>
          <p:nvPr/>
        </p:nvCxnSpPr>
        <p:spPr>
          <a:xfrm>
            <a:off x="6239119" y="4526370"/>
            <a:ext cx="694459" cy="5155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線コネクタ 38">
            <a:extLst>
              <a:ext uri="{FF2B5EF4-FFF2-40B4-BE49-F238E27FC236}">
                <a16:creationId xmlns:a16="http://schemas.microsoft.com/office/drawing/2014/main" id="{166B4FDC-4FD8-4240-AF99-3BFC973E6C3D}"/>
              </a:ext>
            </a:extLst>
          </p:cNvPr>
          <p:cNvCxnSpPr>
            <a:cxnSpLocks/>
            <a:endCxn id="17" idx="1"/>
          </p:cNvCxnSpPr>
          <p:nvPr/>
        </p:nvCxnSpPr>
        <p:spPr>
          <a:xfrm flipV="1">
            <a:off x="6260316" y="1824887"/>
            <a:ext cx="673262" cy="7486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2EAFFEA8-F843-9D41-ACE9-015D0A9D8D81}"/>
              </a:ext>
            </a:extLst>
          </p:cNvPr>
          <p:cNvSpPr txBox="1"/>
          <p:nvPr/>
        </p:nvSpPr>
        <p:spPr>
          <a:xfrm>
            <a:off x="6253580" y="3643552"/>
            <a:ext cx="36471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（教育プログラムは何を使う？）</a:t>
            </a:r>
          </a:p>
        </p:txBody>
      </p:sp>
      <p:sp>
        <p:nvSpPr>
          <p:cNvPr id="47" name="角丸四角形 46">
            <a:extLst>
              <a:ext uri="{FF2B5EF4-FFF2-40B4-BE49-F238E27FC236}">
                <a16:creationId xmlns:a16="http://schemas.microsoft.com/office/drawing/2014/main" id="{E9658B9B-C273-EB42-ADCF-0D47813A487A}"/>
              </a:ext>
            </a:extLst>
          </p:cNvPr>
          <p:cNvSpPr/>
          <p:nvPr/>
        </p:nvSpPr>
        <p:spPr>
          <a:xfrm>
            <a:off x="6766964" y="4043890"/>
            <a:ext cx="2929367" cy="812627"/>
          </a:xfrm>
          <a:prstGeom prst="roundRect">
            <a:avLst/>
          </a:prstGeom>
          <a:ln>
            <a:prstDash val="sys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kumimoji="1" lang="ja-JP" altLang="en-US" sz="1400" dirty="0"/>
              <a:t>・クリエーティブリサーチ</a:t>
            </a:r>
            <a:endParaRPr kumimoji="1" lang="en-US" altLang="ja-JP" sz="1400" dirty="0"/>
          </a:p>
          <a:p>
            <a:pPr algn="ctr"/>
            <a:r>
              <a:rPr kumimoji="1" lang="ja-JP" altLang="en-US" sz="1400" dirty="0"/>
              <a:t>・</a:t>
            </a:r>
            <a:r>
              <a:rPr kumimoji="1" lang="en-US" altLang="ja-JP" sz="1400" dirty="0"/>
              <a:t>PROTOTYPE FOR ONE</a:t>
            </a:r>
          </a:p>
          <a:p>
            <a:pPr algn="ctr"/>
            <a:r>
              <a:rPr kumimoji="1" lang="ja-JP" altLang="en-US" sz="1400" dirty="0"/>
              <a:t>・中身のいらないプレゼンの授業</a:t>
            </a:r>
            <a:endParaRPr kumimoji="1" lang="en-US" altLang="ja-JP" sz="1400" dirty="0"/>
          </a:p>
        </p:txBody>
      </p:sp>
      <p:cxnSp>
        <p:nvCxnSpPr>
          <p:cNvPr id="48" name="直線コネクタ 47">
            <a:extLst>
              <a:ext uri="{FF2B5EF4-FFF2-40B4-BE49-F238E27FC236}">
                <a16:creationId xmlns:a16="http://schemas.microsoft.com/office/drawing/2014/main" id="{3B147426-FBD7-0546-AAD4-F4D3C93A812F}"/>
              </a:ext>
            </a:extLst>
          </p:cNvPr>
          <p:cNvCxnSpPr>
            <a:cxnSpLocks/>
          </p:cNvCxnSpPr>
          <p:nvPr/>
        </p:nvCxnSpPr>
        <p:spPr>
          <a:xfrm>
            <a:off x="6296076" y="3486096"/>
            <a:ext cx="223249" cy="748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7" name="図 26">
            <a:extLst>
              <a:ext uri="{FF2B5EF4-FFF2-40B4-BE49-F238E27FC236}">
                <a16:creationId xmlns:a16="http://schemas.microsoft.com/office/drawing/2014/main" id="{33EBD82E-8323-4C11-B92F-CA8D1DA8A8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16290" y="2265463"/>
            <a:ext cx="2622829" cy="2399609"/>
          </a:xfrm>
          <a:prstGeom prst="rect">
            <a:avLst/>
          </a:prstGeom>
        </p:spPr>
      </p:pic>
      <p:sp>
        <p:nvSpPr>
          <p:cNvPr id="22" name="角丸四角形 21">
            <a:extLst>
              <a:ext uri="{FF2B5EF4-FFF2-40B4-BE49-F238E27FC236}">
                <a16:creationId xmlns:a16="http://schemas.microsoft.com/office/drawing/2014/main" id="{17A2FEB4-82F5-D545-9F14-8DDC83FA6BF6}"/>
              </a:ext>
            </a:extLst>
          </p:cNvPr>
          <p:cNvSpPr/>
          <p:nvPr/>
        </p:nvSpPr>
        <p:spPr>
          <a:xfrm>
            <a:off x="450122" y="3750928"/>
            <a:ext cx="2732926" cy="786169"/>
          </a:xfrm>
          <a:prstGeom prst="roundRect">
            <a:avLst/>
          </a:prstGeom>
          <a:solidFill>
            <a:schemeClr val="bg1"/>
          </a:solidFill>
          <a:ln>
            <a:prstDash val="sys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国語、数学、理科、</a:t>
            </a:r>
            <a:endParaRPr kumimoji="1" lang="en-US" altLang="ja-JP" dirty="0"/>
          </a:p>
          <a:p>
            <a:pPr algn="ctr"/>
            <a:r>
              <a:rPr kumimoji="1" lang="ja-JP" altLang="en-US" dirty="0"/>
              <a:t>家庭、芸術、情報</a:t>
            </a:r>
          </a:p>
        </p:txBody>
      </p:sp>
      <p:graphicFrame>
        <p:nvGraphicFramePr>
          <p:cNvPr id="5" name="表 4">
            <a:extLst>
              <a:ext uri="{FF2B5EF4-FFF2-40B4-BE49-F238E27FC236}">
                <a16:creationId xmlns:a16="http://schemas.microsoft.com/office/drawing/2014/main" id="{5A53EFF1-E89B-49B2-AFD6-802A2AB3221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3967620"/>
              </p:ext>
            </p:extLst>
          </p:nvPr>
        </p:nvGraphicFramePr>
        <p:xfrm>
          <a:off x="6205062" y="565495"/>
          <a:ext cx="3519577" cy="335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1672">
                  <a:extLst>
                    <a:ext uri="{9D8B030D-6E8A-4147-A177-3AD203B41FA5}">
                      <a16:colId xmlns:a16="http://schemas.microsoft.com/office/drawing/2014/main" val="954418429"/>
                    </a:ext>
                  </a:extLst>
                </a:gridCol>
                <a:gridCol w="2597905">
                  <a:extLst>
                    <a:ext uri="{9D8B030D-6E8A-4147-A177-3AD203B41FA5}">
                      <a16:colId xmlns:a16="http://schemas.microsoft.com/office/drawing/2014/main" val="876854634"/>
                    </a:ext>
                  </a:extLst>
                </a:gridCol>
              </a:tblGrid>
              <a:tr h="301578"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solidFill>
                            <a:sysClr val="windowText" lastClr="000000"/>
                          </a:solidFill>
                        </a:rPr>
                        <a:t>学校名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7169664"/>
                  </a:ext>
                </a:extLst>
              </a:tr>
            </a:tbl>
          </a:graphicData>
        </a:graphic>
      </p:graphicFrame>
      <p:sp>
        <p:nvSpPr>
          <p:cNvPr id="31" name="角丸四角形 46">
            <a:extLst>
              <a:ext uri="{FF2B5EF4-FFF2-40B4-BE49-F238E27FC236}">
                <a16:creationId xmlns:a16="http://schemas.microsoft.com/office/drawing/2014/main" id="{5719EE6D-997D-4DF5-9053-8D4CD5A61B7A}"/>
              </a:ext>
            </a:extLst>
          </p:cNvPr>
          <p:cNvSpPr/>
          <p:nvPr/>
        </p:nvSpPr>
        <p:spPr>
          <a:xfrm>
            <a:off x="6971854" y="1955312"/>
            <a:ext cx="2716501" cy="1605674"/>
          </a:xfrm>
          <a:prstGeom prst="roundRect">
            <a:avLst>
              <a:gd name="adj" fmla="val 10339"/>
            </a:avLst>
          </a:prstGeom>
          <a:noFill/>
          <a:ln>
            <a:prstDash val="sys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endParaRPr kumimoji="1" lang="en-US" altLang="ja-JP" sz="1400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858E388-A120-46CD-A64B-2B40E45A7952}"/>
              </a:ext>
            </a:extLst>
          </p:cNvPr>
          <p:cNvSpPr txBox="1"/>
          <p:nvPr/>
        </p:nvSpPr>
        <p:spPr>
          <a:xfrm>
            <a:off x="8725388" y="111551"/>
            <a:ext cx="954107" cy="4001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ja-JP" altLang="en-US" sz="2000" dirty="0"/>
              <a:t>記入例</a:t>
            </a: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68580803-A5F6-476D-8223-3D5CCD47F1E9}"/>
              </a:ext>
            </a:extLst>
          </p:cNvPr>
          <p:cNvSpPr txBox="1"/>
          <p:nvPr/>
        </p:nvSpPr>
        <p:spPr>
          <a:xfrm>
            <a:off x="7460948" y="6459620"/>
            <a:ext cx="25288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/>
              <a:t>「４－２プランニングシート」</a:t>
            </a:r>
          </a:p>
        </p:txBody>
      </p:sp>
      <p:sp>
        <p:nvSpPr>
          <p:cNvPr id="34" name="正方形/長方形 33">
            <a:extLst>
              <a:ext uri="{FF2B5EF4-FFF2-40B4-BE49-F238E27FC236}">
                <a16:creationId xmlns:a16="http://schemas.microsoft.com/office/drawing/2014/main" id="{386F2AAA-E1C7-46B7-93B8-B80B9F81CD29}"/>
              </a:ext>
            </a:extLst>
          </p:cNvPr>
          <p:cNvSpPr/>
          <p:nvPr/>
        </p:nvSpPr>
        <p:spPr>
          <a:xfrm>
            <a:off x="3377497" y="6461764"/>
            <a:ext cx="438342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ja-JP" sz="1200" dirty="0">
                <a:latin typeface="+mn-ea"/>
                <a:cs typeface="Times New Roman" panose="02020603050405020304" pitchFamily="18" charset="0"/>
              </a:rPr>
              <a:t>「まなびで“きびる”プロジェクト」教員向け教育プログラム</a:t>
            </a:r>
            <a:endParaRPr lang="ja-JP" altLang="en-US" sz="12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6076519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665</TotalTime>
  <Words>423</Words>
  <Application>Microsoft Office PowerPoint</Application>
  <PresentationFormat>A4 210 x 297 mm</PresentationFormat>
  <Paragraphs>59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9" baseType="lpstr">
      <vt:lpstr>游ゴシック</vt:lpstr>
      <vt:lpstr>游ゴシック Light</vt:lpstr>
      <vt:lpstr>Arial</vt:lpstr>
      <vt:lpstr>Calibri</vt:lpstr>
      <vt:lpstr>Calibri Light</vt:lpstr>
      <vt:lpstr>Times New Roman</vt:lpstr>
      <vt:lpstr>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森脇 敏雄</dc:creator>
  <cp:lastModifiedBy>センター　森脇敏雄</cp:lastModifiedBy>
  <cp:revision>25</cp:revision>
  <cp:lastPrinted>2023-02-27T09:54:48Z</cp:lastPrinted>
  <dcterms:created xsi:type="dcterms:W3CDTF">2021-09-02T20:32:36Z</dcterms:created>
  <dcterms:modified xsi:type="dcterms:W3CDTF">2023-03-15T05:05:39Z</dcterms:modified>
</cp:coreProperties>
</file>