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slideLayouts/slideLayout7.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slideLayouts/slideLayout9.xml" ContentType="application/vnd.openxmlformats-officedocument.presentationml.slideLayout+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7" r:id="rId3"/>
    <p:sldId id="280" r:id="rId4"/>
    <p:sldId id="258" r:id="rId5"/>
    <p:sldId id="259" r:id="rId6"/>
    <p:sldId id="260" r:id="rId7"/>
    <p:sldId id="261" r:id="rId8"/>
    <p:sldId id="267" r:id="rId9"/>
    <p:sldId id="262" r:id="rId10"/>
    <p:sldId id="263" r:id="rId11"/>
    <p:sldId id="264" r:id="rId12"/>
    <p:sldId id="265" r:id="rId13"/>
    <p:sldId id="268" r:id="rId14"/>
    <p:sldId id="266" r:id="rId15"/>
    <p:sldId id="269" r:id="rId16"/>
    <p:sldId id="270" r:id="rId17"/>
    <p:sldId id="271" r:id="rId18"/>
    <p:sldId id="272" r:id="rId19"/>
    <p:sldId id="273" r:id="rId20"/>
    <p:sldId id="275" r:id="rId21"/>
    <p:sldId id="276" r:id="rId22"/>
    <p:sldId id="274" r:id="rId23"/>
    <p:sldId id="283" r:id="rId24"/>
    <p:sldId id="284" r:id="rId25"/>
    <p:sldId id="277" r:id="rId26"/>
    <p:sldId id="278" r:id="rId27"/>
    <p:sldId id="285" r:id="rId28"/>
    <p:sldId id="286" r:id="rId29"/>
    <p:sldId id="279" r:id="rId30"/>
    <p:sldId id="281" r:id="rId31"/>
    <p:sldId id="282" r:id="rId32"/>
    <p:sldId id="287"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D721FCF-F950-4042-A840-AA97F3E5C83C}">
          <p14:sldIdLst>
            <p14:sldId id="256"/>
            <p14:sldId id="257"/>
            <p14:sldId id="280"/>
            <p14:sldId id="258"/>
            <p14:sldId id="259"/>
            <p14:sldId id="260"/>
            <p14:sldId id="261"/>
            <p14:sldId id="267"/>
            <p14:sldId id="262"/>
            <p14:sldId id="263"/>
            <p14:sldId id="264"/>
            <p14:sldId id="265"/>
            <p14:sldId id="268"/>
            <p14:sldId id="266"/>
            <p14:sldId id="269"/>
            <p14:sldId id="270"/>
            <p14:sldId id="271"/>
            <p14:sldId id="272"/>
            <p14:sldId id="273"/>
            <p14:sldId id="275"/>
            <p14:sldId id="276"/>
            <p14:sldId id="274"/>
            <p14:sldId id="283"/>
            <p14:sldId id="284"/>
            <p14:sldId id="277"/>
            <p14:sldId id="278"/>
            <p14:sldId id="285"/>
            <p14:sldId id="286"/>
            <p14:sldId id="279"/>
            <p14:sldId id="281"/>
            <p14:sldId id="282"/>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4EE"/>
    <a:srgbClr val="426F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26" d="100"/>
          <a:sy n="126" d="100"/>
        </p:scale>
        <p:origin x="13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482F0E0-C9CB-43A9-87D0-2F1A9BA7F7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628FD41-CEB6-4052-B86E-4F6E34BA5F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867E04-B4E2-4B6B-ACFA-C6C0047AF4B5}" type="datetimeFigureOut">
              <a:rPr kumimoji="1" lang="ja-JP" altLang="en-US" smtClean="0"/>
              <a:t>2023/3/1</a:t>
            </a:fld>
            <a:endParaRPr kumimoji="1" lang="ja-JP" altLang="en-US"/>
          </a:p>
        </p:txBody>
      </p:sp>
      <p:sp>
        <p:nvSpPr>
          <p:cNvPr id="4" name="フッター プレースホルダー 3">
            <a:extLst>
              <a:ext uri="{FF2B5EF4-FFF2-40B4-BE49-F238E27FC236}">
                <a16:creationId xmlns:a16="http://schemas.microsoft.com/office/drawing/2014/main" id="{9BF94126-67BA-4FA7-BE6E-E9991924A0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6C12604-BFCC-4A2C-8BED-E5E6DFDEDC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5C75E2-9175-4F4D-A74C-D0B514C6007E}" type="slidenum">
              <a:rPr kumimoji="1" lang="ja-JP" altLang="en-US" smtClean="0"/>
              <a:t>‹#›</a:t>
            </a:fld>
            <a:endParaRPr kumimoji="1" lang="ja-JP" altLang="en-US"/>
          </a:p>
        </p:txBody>
      </p:sp>
    </p:spTree>
    <p:extLst>
      <p:ext uri="{BB962C8B-B14F-4D97-AF65-F5344CB8AC3E}">
        <p14:creationId xmlns:p14="http://schemas.microsoft.com/office/powerpoint/2010/main" val="3628039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1B18C-3C8C-47DE-8C55-EBEA6F1EE8CB}" type="datetimeFigureOut">
              <a:rPr kumimoji="1" lang="ja-JP" altLang="en-US" smtClean="0"/>
              <a:t>2023/3/1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8179F-CB4F-40D6-8FDC-A0D94A34BB90}" type="slidenum">
              <a:rPr kumimoji="1" lang="ja-JP" altLang="en-US" smtClean="0"/>
              <a:t>‹#›</a:t>
            </a:fld>
            <a:endParaRPr kumimoji="1" lang="ja-JP" altLang="en-US"/>
          </a:p>
        </p:txBody>
      </p:sp>
    </p:spTree>
    <p:extLst>
      <p:ext uri="{BB962C8B-B14F-4D97-AF65-F5344CB8AC3E}">
        <p14:creationId xmlns:p14="http://schemas.microsoft.com/office/powerpoint/2010/main" val="930740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1</a:t>
            </a:fld>
            <a:endParaRPr kumimoji="1" lang="ja-JP" altLang="en-US"/>
          </a:p>
        </p:txBody>
      </p:sp>
    </p:spTree>
    <p:extLst>
      <p:ext uri="{BB962C8B-B14F-4D97-AF65-F5344CB8AC3E}">
        <p14:creationId xmlns:p14="http://schemas.microsoft.com/office/powerpoint/2010/main" val="222860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10</a:t>
            </a:fld>
            <a:endParaRPr kumimoji="1" lang="ja-JP" altLang="en-US"/>
          </a:p>
        </p:txBody>
      </p:sp>
    </p:spTree>
    <p:extLst>
      <p:ext uri="{BB962C8B-B14F-4D97-AF65-F5344CB8AC3E}">
        <p14:creationId xmlns:p14="http://schemas.microsoft.com/office/powerpoint/2010/main" val="77711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11</a:t>
            </a:fld>
            <a:endParaRPr kumimoji="1" lang="ja-JP" altLang="en-US"/>
          </a:p>
        </p:txBody>
      </p:sp>
    </p:spTree>
    <p:extLst>
      <p:ext uri="{BB962C8B-B14F-4D97-AF65-F5344CB8AC3E}">
        <p14:creationId xmlns:p14="http://schemas.microsoft.com/office/powerpoint/2010/main" val="225023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12</a:t>
            </a:fld>
            <a:endParaRPr kumimoji="1" lang="ja-JP" altLang="en-US"/>
          </a:p>
        </p:txBody>
      </p:sp>
    </p:spTree>
    <p:extLst>
      <p:ext uri="{BB962C8B-B14F-4D97-AF65-F5344CB8AC3E}">
        <p14:creationId xmlns:p14="http://schemas.microsoft.com/office/powerpoint/2010/main" val="1779493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13</a:t>
            </a:fld>
            <a:endParaRPr kumimoji="1" lang="ja-JP" altLang="en-US"/>
          </a:p>
        </p:txBody>
      </p:sp>
    </p:spTree>
    <p:extLst>
      <p:ext uri="{BB962C8B-B14F-4D97-AF65-F5344CB8AC3E}">
        <p14:creationId xmlns:p14="http://schemas.microsoft.com/office/powerpoint/2010/main" val="333023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14</a:t>
            </a:fld>
            <a:endParaRPr kumimoji="1" lang="ja-JP" altLang="en-US"/>
          </a:p>
        </p:txBody>
      </p:sp>
    </p:spTree>
    <p:extLst>
      <p:ext uri="{BB962C8B-B14F-4D97-AF65-F5344CB8AC3E}">
        <p14:creationId xmlns:p14="http://schemas.microsoft.com/office/powerpoint/2010/main" val="1270908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15</a:t>
            </a:fld>
            <a:endParaRPr kumimoji="1" lang="ja-JP" altLang="en-US"/>
          </a:p>
        </p:txBody>
      </p:sp>
    </p:spTree>
    <p:extLst>
      <p:ext uri="{BB962C8B-B14F-4D97-AF65-F5344CB8AC3E}">
        <p14:creationId xmlns:p14="http://schemas.microsoft.com/office/powerpoint/2010/main" val="179307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16</a:t>
            </a:fld>
            <a:endParaRPr kumimoji="1" lang="ja-JP" altLang="en-US"/>
          </a:p>
        </p:txBody>
      </p:sp>
    </p:spTree>
    <p:extLst>
      <p:ext uri="{BB962C8B-B14F-4D97-AF65-F5344CB8AC3E}">
        <p14:creationId xmlns:p14="http://schemas.microsoft.com/office/powerpoint/2010/main" val="3699402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17</a:t>
            </a:fld>
            <a:endParaRPr kumimoji="1" lang="ja-JP" altLang="en-US"/>
          </a:p>
        </p:txBody>
      </p:sp>
    </p:spTree>
    <p:extLst>
      <p:ext uri="{BB962C8B-B14F-4D97-AF65-F5344CB8AC3E}">
        <p14:creationId xmlns:p14="http://schemas.microsoft.com/office/powerpoint/2010/main" val="227456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18</a:t>
            </a:fld>
            <a:endParaRPr kumimoji="1" lang="ja-JP" altLang="en-US"/>
          </a:p>
        </p:txBody>
      </p:sp>
    </p:spTree>
    <p:extLst>
      <p:ext uri="{BB962C8B-B14F-4D97-AF65-F5344CB8AC3E}">
        <p14:creationId xmlns:p14="http://schemas.microsoft.com/office/powerpoint/2010/main" val="374129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19</a:t>
            </a:fld>
            <a:endParaRPr kumimoji="1" lang="ja-JP" altLang="en-US"/>
          </a:p>
        </p:txBody>
      </p:sp>
    </p:spTree>
    <p:extLst>
      <p:ext uri="{BB962C8B-B14F-4D97-AF65-F5344CB8AC3E}">
        <p14:creationId xmlns:p14="http://schemas.microsoft.com/office/powerpoint/2010/main" val="357840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2</a:t>
            </a:fld>
            <a:endParaRPr kumimoji="1" lang="ja-JP" altLang="en-US"/>
          </a:p>
        </p:txBody>
      </p:sp>
    </p:spTree>
    <p:extLst>
      <p:ext uri="{BB962C8B-B14F-4D97-AF65-F5344CB8AC3E}">
        <p14:creationId xmlns:p14="http://schemas.microsoft.com/office/powerpoint/2010/main" val="1494485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20</a:t>
            </a:fld>
            <a:endParaRPr kumimoji="1" lang="ja-JP" altLang="en-US"/>
          </a:p>
        </p:txBody>
      </p:sp>
    </p:spTree>
    <p:extLst>
      <p:ext uri="{BB962C8B-B14F-4D97-AF65-F5344CB8AC3E}">
        <p14:creationId xmlns:p14="http://schemas.microsoft.com/office/powerpoint/2010/main" val="2394955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21</a:t>
            </a:fld>
            <a:endParaRPr kumimoji="1" lang="ja-JP" altLang="en-US"/>
          </a:p>
        </p:txBody>
      </p:sp>
    </p:spTree>
    <p:extLst>
      <p:ext uri="{BB962C8B-B14F-4D97-AF65-F5344CB8AC3E}">
        <p14:creationId xmlns:p14="http://schemas.microsoft.com/office/powerpoint/2010/main" val="1309934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22</a:t>
            </a:fld>
            <a:endParaRPr kumimoji="1" lang="ja-JP" altLang="en-US"/>
          </a:p>
        </p:txBody>
      </p:sp>
    </p:spTree>
    <p:extLst>
      <p:ext uri="{BB962C8B-B14F-4D97-AF65-F5344CB8AC3E}">
        <p14:creationId xmlns:p14="http://schemas.microsoft.com/office/powerpoint/2010/main" val="3729238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23</a:t>
            </a:fld>
            <a:endParaRPr kumimoji="1" lang="ja-JP" altLang="en-US"/>
          </a:p>
        </p:txBody>
      </p:sp>
    </p:spTree>
    <p:extLst>
      <p:ext uri="{BB962C8B-B14F-4D97-AF65-F5344CB8AC3E}">
        <p14:creationId xmlns:p14="http://schemas.microsoft.com/office/powerpoint/2010/main" val="3200192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24</a:t>
            </a:fld>
            <a:endParaRPr kumimoji="1" lang="ja-JP" altLang="en-US"/>
          </a:p>
        </p:txBody>
      </p:sp>
    </p:spTree>
    <p:extLst>
      <p:ext uri="{BB962C8B-B14F-4D97-AF65-F5344CB8AC3E}">
        <p14:creationId xmlns:p14="http://schemas.microsoft.com/office/powerpoint/2010/main" val="3034747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25</a:t>
            </a:fld>
            <a:endParaRPr kumimoji="1" lang="ja-JP" altLang="en-US"/>
          </a:p>
        </p:txBody>
      </p:sp>
    </p:spTree>
    <p:extLst>
      <p:ext uri="{BB962C8B-B14F-4D97-AF65-F5344CB8AC3E}">
        <p14:creationId xmlns:p14="http://schemas.microsoft.com/office/powerpoint/2010/main" val="3007407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26</a:t>
            </a:fld>
            <a:endParaRPr kumimoji="1" lang="ja-JP" altLang="en-US"/>
          </a:p>
        </p:txBody>
      </p:sp>
    </p:spTree>
    <p:extLst>
      <p:ext uri="{BB962C8B-B14F-4D97-AF65-F5344CB8AC3E}">
        <p14:creationId xmlns:p14="http://schemas.microsoft.com/office/powerpoint/2010/main" val="1322005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27</a:t>
            </a:fld>
            <a:endParaRPr kumimoji="1" lang="ja-JP" altLang="en-US"/>
          </a:p>
        </p:txBody>
      </p:sp>
    </p:spTree>
    <p:extLst>
      <p:ext uri="{BB962C8B-B14F-4D97-AF65-F5344CB8AC3E}">
        <p14:creationId xmlns:p14="http://schemas.microsoft.com/office/powerpoint/2010/main" val="648777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28</a:t>
            </a:fld>
            <a:endParaRPr kumimoji="1" lang="ja-JP" altLang="en-US"/>
          </a:p>
        </p:txBody>
      </p:sp>
    </p:spTree>
    <p:extLst>
      <p:ext uri="{BB962C8B-B14F-4D97-AF65-F5344CB8AC3E}">
        <p14:creationId xmlns:p14="http://schemas.microsoft.com/office/powerpoint/2010/main" val="463671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29</a:t>
            </a:fld>
            <a:endParaRPr kumimoji="1" lang="ja-JP" altLang="en-US"/>
          </a:p>
        </p:txBody>
      </p:sp>
    </p:spTree>
    <p:extLst>
      <p:ext uri="{BB962C8B-B14F-4D97-AF65-F5344CB8AC3E}">
        <p14:creationId xmlns:p14="http://schemas.microsoft.com/office/powerpoint/2010/main" val="289872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3</a:t>
            </a:fld>
            <a:endParaRPr kumimoji="1" lang="ja-JP" altLang="en-US"/>
          </a:p>
        </p:txBody>
      </p:sp>
    </p:spTree>
    <p:extLst>
      <p:ext uri="{BB962C8B-B14F-4D97-AF65-F5344CB8AC3E}">
        <p14:creationId xmlns:p14="http://schemas.microsoft.com/office/powerpoint/2010/main" val="1658564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30</a:t>
            </a:fld>
            <a:endParaRPr kumimoji="1" lang="ja-JP" altLang="en-US"/>
          </a:p>
        </p:txBody>
      </p:sp>
    </p:spTree>
    <p:extLst>
      <p:ext uri="{BB962C8B-B14F-4D97-AF65-F5344CB8AC3E}">
        <p14:creationId xmlns:p14="http://schemas.microsoft.com/office/powerpoint/2010/main" val="3335742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31</a:t>
            </a:fld>
            <a:endParaRPr kumimoji="1" lang="ja-JP" altLang="en-US"/>
          </a:p>
        </p:txBody>
      </p:sp>
    </p:spTree>
    <p:extLst>
      <p:ext uri="{BB962C8B-B14F-4D97-AF65-F5344CB8AC3E}">
        <p14:creationId xmlns:p14="http://schemas.microsoft.com/office/powerpoint/2010/main" val="2887748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32</a:t>
            </a:fld>
            <a:endParaRPr kumimoji="1" lang="ja-JP" altLang="en-US"/>
          </a:p>
        </p:txBody>
      </p:sp>
    </p:spTree>
    <p:extLst>
      <p:ext uri="{BB962C8B-B14F-4D97-AF65-F5344CB8AC3E}">
        <p14:creationId xmlns:p14="http://schemas.microsoft.com/office/powerpoint/2010/main" val="310420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4</a:t>
            </a:fld>
            <a:endParaRPr kumimoji="1" lang="ja-JP" altLang="en-US"/>
          </a:p>
        </p:txBody>
      </p:sp>
    </p:spTree>
    <p:extLst>
      <p:ext uri="{BB962C8B-B14F-4D97-AF65-F5344CB8AC3E}">
        <p14:creationId xmlns:p14="http://schemas.microsoft.com/office/powerpoint/2010/main" val="16561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5</a:t>
            </a:fld>
            <a:endParaRPr kumimoji="1" lang="ja-JP" altLang="en-US"/>
          </a:p>
        </p:txBody>
      </p:sp>
    </p:spTree>
    <p:extLst>
      <p:ext uri="{BB962C8B-B14F-4D97-AF65-F5344CB8AC3E}">
        <p14:creationId xmlns:p14="http://schemas.microsoft.com/office/powerpoint/2010/main" val="240922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6</a:t>
            </a:fld>
            <a:endParaRPr kumimoji="1" lang="ja-JP" altLang="en-US"/>
          </a:p>
        </p:txBody>
      </p:sp>
    </p:spTree>
    <p:extLst>
      <p:ext uri="{BB962C8B-B14F-4D97-AF65-F5344CB8AC3E}">
        <p14:creationId xmlns:p14="http://schemas.microsoft.com/office/powerpoint/2010/main" val="110375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7</a:t>
            </a:fld>
            <a:endParaRPr kumimoji="1" lang="ja-JP" altLang="en-US"/>
          </a:p>
        </p:txBody>
      </p:sp>
    </p:spTree>
    <p:extLst>
      <p:ext uri="{BB962C8B-B14F-4D97-AF65-F5344CB8AC3E}">
        <p14:creationId xmlns:p14="http://schemas.microsoft.com/office/powerpoint/2010/main" val="357220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8</a:t>
            </a:fld>
            <a:endParaRPr kumimoji="1" lang="ja-JP" altLang="en-US"/>
          </a:p>
        </p:txBody>
      </p:sp>
    </p:spTree>
    <p:extLst>
      <p:ext uri="{BB962C8B-B14F-4D97-AF65-F5344CB8AC3E}">
        <p14:creationId xmlns:p14="http://schemas.microsoft.com/office/powerpoint/2010/main" val="56286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88179F-CB4F-40D6-8FDC-A0D94A34BB90}" type="slidenum">
              <a:rPr kumimoji="1" lang="ja-JP" altLang="en-US" smtClean="0"/>
              <a:t>9</a:t>
            </a:fld>
            <a:endParaRPr kumimoji="1" lang="ja-JP" altLang="en-US"/>
          </a:p>
        </p:txBody>
      </p:sp>
    </p:spTree>
    <p:extLst>
      <p:ext uri="{BB962C8B-B14F-4D97-AF65-F5344CB8AC3E}">
        <p14:creationId xmlns:p14="http://schemas.microsoft.com/office/powerpoint/2010/main" val="10686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03510-1CD5-48AF-A1FB-4008C21818D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0C66A00-C780-48E8-B548-ADD8F23A0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D661AAE-8B34-4518-94FE-033515808D06}"/>
              </a:ext>
            </a:extLst>
          </p:cNvPr>
          <p:cNvSpPr>
            <a:spLocks noGrp="1"/>
          </p:cNvSpPr>
          <p:nvPr>
            <p:ph type="dt" sz="half" idx="10"/>
          </p:nvPr>
        </p:nvSpPr>
        <p:spPr/>
        <p:txBody>
          <a:bodyPr/>
          <a:lstStyle/>
          <a:p>
            <a:fld id="{211ADC34-B422-40D3-97EB-5E1F872ED1B0}" type="datetime1">
              <a:rPr kumimoji="1" lang="ja-JP" altLang="en-US" smtClean="0"/>
              <a:t>2023/3/1</a:t>
            </a:fld>
            <a:endParaRPr kumimoji="1" lang="ja-JP" altLang="en-US"/>
          </a:p>
        </p:txBody>
      </p:sp>
      <p:sp>
        <p:nvSpPr>
          <p:cNvPr id="5" name="フッター プレースホルダー 4">
            <a:extLst>
              <a:ext uri="{FF2B5EF4-FFF2-40B4-BE49-F238E27FC236}">
                <a16:creationId xmlns:a16="http://schemas.microsoft.com/office/drawing/2014/main" id="{40F7A5FC-CF64-4B19-8590-202F7E081F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F16406-131C-4DDA-BC39-6D677A02D789}"/>
              </a:ext>
            </a:extLst>
          </p:cNvPr>
          <p:cNvSpPr>
            <a:spLocks noGrp="1"/>
          </p:cNvSpPr>
          <p:nvPr>
            <p:ph type="sldNum" sz="quarter" idx="12"/>
          </p:nvPr>
        </p:nvSpPr>
        <p:spPr/>
        <p:txBody>
          <a:bodyPr/>
          <a:lstStyle/>
          <a:p>
            <a:fld id="{09B5AC9F-A793-4617-9150-E2013605535D}" type="slidenum">
              <a:rPr kumimoji="1" lang="ja-JP" altLang="en-US" smtClean="0"/>
              <a:t>‹#›</a:t>
            </a:fld>
            <a:endParaRPr kumimoji="1" lang="ja-JP" altLang="en-US"/>
          </a:p>
        </p:txBody>
      </p:sp>
    </p:spTree>
    <p:extLst>
      <p:ext uri="{BB962C8B-B14F-4D97-AF65-F5344CB8AC3E}">
        <p14:creationId xmlns:p14="http://schemas.microsoft.com/office/powerpoint/2010/main" val="41548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0B9493-9EFE-4860-9C2A-75130CC2E1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EDB932-9668-4B26-9FF7-A3327912A18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094F65-4E28-4434-8E65-DE6C071FC406}"/>
              </a:ext>
            </a:extLst>
          </p:cNvPr>
          <p:cNvSpPr>
            <a:spLocks noGrp="1"/>
          </p:cNvSpPr>
          <p:nvPr>
            <p:ph type="dt" sz="half" idx="10"/>
          </p:nvPr>
        </p:nvSpPr>
        <p:spPr/>
        <p:txBody>
          <a:bodyPr/>
          <a:lstStyle/>
          <a:p>
            <a:fld id="{DC617229-7CD8-47AC-AC7B-5CE455B6BEFC}" type="datetime1">
              <a:rPr kumimoji="1" lang="ja-JP" altLang="en-US" smtClean="0"/>
              <a:t>2023/3/1</a:t>
            </a:fld>
            <a:endParaRPr kumimoji="1" lang="ja-JP" altLang="en-US"/>
          </a:p>
        </p:txBody>
      </p:sp>
      <p:sp>
        <p:nvSpPr>
          <p:cNvPr id="5" name="フッター プレースホルダー 4">
            <a:extLst>
              <a:ext uri="{FF2B5EF4-FFF2-40B4-BE49-F238E27FC236}">
                <a16:creationId xmlns:a16="http://schemas.microsoft.com/office/drawing/2014/main" id="{159AC09E-A740-42B1-B3C3-462DEB73F4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39BED3-0F9A-421B-8450-FF2C46E9C411}"/>
              </a:ext>
            </a:extLst>
          </p:cNvPr>
          <p:cNvSpPr>
            <a:spLocks noGrp="1"/>
          </p:cNvSpPr>
          <p:nvPr>
            <p:ph type="sldNum" sz="quarter" idx="12"/>
          </p:nvPr>
        </p:nvSpPr>
        <p:spPr/>
        <p:txBody>
          <a:bodyPr/>
          <a:lstStyle/>
          <a:p>
            <a:fld id="{09B5AC9F-A793-4617-9150-E2013605535D}" type="slidenum">
              <a:rPr kumimoji="1" lang="ja-JP" altLang="en-US" smtClean="0"/>
              <a:t>‹#›</a:t>
            </a:fld>
            <a:endParaRPr kumimoji="1" lang="ja-JP" altLang="en-US"/>
          </a:p>
        </p:txBody>
      </p:sp>
    </p:spTree>
    <p:extLst>
      <p:ext uri="{BB962C8B-B14F-4D97-AF65-F5344CB8AC3E}">
        <p14:creationId xmlns:p14="http://schemas.microsoft.com/office/powerpoint/2010/main" val="265522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CE775CF-826F-4810-9570-D660A4CF561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248F16-6937-48FA-84A1-7B92F3FBBF8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CA30D4-0F81-4BE9-ADA5-CF0892B5DB97}"/>
              </a:ext>
            </a:extLst>
          </p:cNvPr>
          <p:cNvSpPr>
            <a:spLocks noGrp="1"/>
          </p:cNvSpPr>
          <p:nvPr>
            <p:ph type="dt" sz="half" idx="10"/>
          </p:nvPr>
        </p:nvSpPr>
        <p:spPr/>
        <p:txBody>
          <a:bodyPr/>
          <a:lstStyle/>
          <a:p>
            <a:fld id="{7B749CE6-9FB2-4168-8758-8CCA817789D0}" type="datetime1">
              <a:rPr kumimoji="1" lang="ja-JP" altLang="en-US" smtClean="0"/>
              <a:t>2023/3/1</a:t>
            </a:fld>
            <a:endParaRPr kumimoji="1" lang="ja-JP" altLang="en-US"/>
          </a:p>
        </p:txBody>
      </p:sp>
      <p:sp>
        <p:nvSpPr>
          <p:cNvPr id="5" name="フッター プレースホルダー 4">
            <a:extLst>
              <a:ext uri="{FF2B5EF4-FFF2-40B4-BE49-F238E27FC236}">
                <a16:creationId xmlns:a16="http://schemas.microsoft.com/office/drawing/2014/main" id="{47334EFF-4465-47AC-BE43-55AF88D59E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39CCFC-3616-4350-8142-95493A891F61}"/>
              </a:ext>
            </a:extLst>
          </p:cNvPr>
          <p:cNvSpPr>
            <a:spLocks noGrp="1"/>
          </p:cNvSpPr>
          <p:nvPr>
            <p:ph type="sldNum" sz="quarter" idx="12"/>
          </p:nvPr>
        </p:nvSpPr>
        <p:spPr/>
        <p:txBody>
          <a:bodyPr/>
          <a:lstStyle/>
          <a:p>
            <a:fld id="{09B5AC9F-A793-4617-9150-E2013605535D}" type="slidenum">
              <a:rPr kumimoji="1" lang="ja-JP" altLang="en-US" smtClean="0"/>
              <a:t>‹#›</a:t>
            </a:fld>
            <a:endParaRPr kumimoji="1" lang="ja-JP" altLang="en-US"/>
          </a:p>
        </p:txBody>
      </p:sp>
    </p:spTree>
    <p:extLst>
      <p:ext uri="{BB962C8B-B14F-4D97-AF65-F5344CB8AC3E}">
        <p14:creationId xmlns:p14="http://schemas.microsoft.com/office/powerpoint/2010/main" val="384979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B6CB49-AC81-47B7-8A77-26C6DC30E97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CC1D598-127A-4EBD-A0E0-FB4E2FD5470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EC76D2-5240-4870-BFE4-6409954EA262}"/>
              </a:ext>
            </a:extLst>
          </p:cNvPr>
          <p:cNvSpPr>
            <a:spLocks noGrp="1"/>
          </p:cNvSpPr>
          <p:nvPr>
            <p:ph type="dt" sz="half" idx="10"/>
          </p:nvPr>
        </p:nvSpPr>
        <p:spPr/>
        <p:txBody>
          <a:bodyPr/>
          <a:lstStyle/>
          <a:p>
            <a:fld id="{21E8A31F-A6D5-4B74-A277-B59333117E19}" type="datetime1">
              <a:rPr kumimoji="1" lang="ja-JP" altLang="en-US" smtClean="0"/>
              <a:t>2023/3/1</a:t>
            </a:fld>
            <a:endParaRPr kumimoji="1" lang="ja-JP" altLang="en-US"/>
          </a:p>
        </p:txBody>
      </p:sp>
      <p:sp>
        <p:nvSpPr>
          <p:cNvPr id="5" name="フッター プレースホルダー 4">
            <a:extLst>
              <a:ext uri="{FF2B5EF4-FFF2-40B4-BE49-F238E27FC236}">
                <a16:creationId xmlns:a16="http://schemas.microsoft.com/office/drawing/2014/main" id="{293E5A82-1085-44CB-AD92-DF82B3EFBF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639878-96B5-4163-BDAD-C9D567282196}"/>
              </a:ext>
            </a:extLst>
          </p:cNvPr>
          <p:cNvSpPr>
            <a:spLocks noGrp="1"/>
          </p:cNvSpPr>
          <p:nvPr>
            <p:ph type="sldNum" sz="quarter" idx="12"/>
          </p:nvPr>
        </p:nvSpPr>
        <p:spPr/>
        <p:txBody>
          <a:bodyPr/>
          <a:lstStyle/>
          <a:p>
            <a:fld id="{09B5AC9F-A793-4617-9150-E2013605535D}" type="slidenum">
              <a:rPr kumimoji="1" lang="ja-JP" altLang="en-US" smtClean="0"/>
              <a:t>‹#›</a:t>
            </a:fld>
            <a:endParaRPr kumimoji="1" lang="ja-JP" altLang="en-US"/>
          </a:p>
        </p:txBody>
      </p:sp>
    </p:spTree>
    <p:extLst>
      <p:ext uri="{BB962C8B-B14F-4D97-AF65-F5344CB8AC3E}">
        <p14:creationId xmlns:p14="http://schemas.microsoft.com/office/powerpoint/2010/main" val="225711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191AF6-58E2-4321-A986-9BC6BB251BF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440B3A-4B81-4962-9A01-470FDC66F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48B2E70-5B9D-4B24-952F-A7F392765A4F}"/>
              </a:ext>
            </a:extLst>
          </p:cNvPr>
          <p:cNvSpPr>
            <a:spLocks noGrp="1"/>
          </p:cNvSpPr>
          <p:nvPr>
            <p:ph type="dt" sz="half" idx="10"/>
          </p:nvPr>
        </p:nvSpPr>
        <p:spPr/>
        <p:txBody>
          <a:bodyPr/>
          <a:lstStyle/>
          <a:p>
            <a:fld id="{EE268526-7754-4FD4-882D-14FE7D4AC0E2}" type="datetime1">
              <a:rPr kumimoji="1" lang="ja-JP" altLang="en-US" smtClean="0"/>
              <a:t>2023/3/1</a:t>
            </a:fld>
            <a:endParaRPr kumimoji="1" lang="ja-JP" altLang="en-US"/>
          </a:p>
        </p:txBody>
      </p:sp>
      <p:sp>
        <p:nvSpPr>
          <p:cNvPr id="5" name="フッター プレースホルダー 4">
            <a:extLst>
              <a:ext uri="{FF2B5EF4-FFF2-40B4-BE49-F238E27FC236}">
                <a16:creationId xmlns:a16="http://schemas.microsoft.com/office/drawing/2014/main" id="{9B50E273-1E5A-4929-9F49-4DAF51ECC5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96BA28-DD1E-4C50-B1F3-5F8DA0CC880E}"/>
              </a:ext>
            </a:extLst>
          </p:cNvPr>
          <p:cNvSpPr>
            <a:spLocks noGrp="1"/>
          </p:cNvSpPr>
          <p:nvPr>
            <p:ph type="sldNum" sz="quarter" idx="12"/>
          </p:nvPr>
        </p:nvSpPr>
        <p:spPr/>
        <p:txBody>
          <a:bodyPr/>
          <a:lstStyle/>
          <a:p>
            <a:fld id="{09B5AC9F-A793-4617-9150-E2013605535D}" type="slidenum">
              <a:rPr kumimoji="1" lang="ja-JP" altLang="en-US" smtClean="0"/>
              <a:t>‹#›</a:t>
            </a:fld>
            <a:endParaRPr kumimoji="1" lang="ja-JP" altLang="en-US"/>
          </a:p>
        </p:txBody>
      </p:sp>
    </p:spTree>
    <p:extLst>
      <p:ext uri="{BB962C8B-B14F-4D97-AF65-F5344CB8AC3E}">
        <p14:creationId xmlns:p14="http://schemas.microsoft.com/office/powerpoint/2010/main" val="2426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74314C-7F04-4767-9503-375FCF6F53E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B65B13-0CC1-4B3B-896A-E79A001CC91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166943D-B283-4B0C-8E46-70683C7A07F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60F99E6-DE7E-45FC-817E-9D5EE00DA272}"/>
              </a:ext>
            </a:extLst>
          </p:cNvPr>
          <p:cNvSpPr>
            <a:spLocks noGrp="1"/>
          </p:cNvSpPr>
          <p:nvPr>
            <p:ph type="dt" sz="half" idx="10"/>
          </p:nvPr>
        </p:nvSpPr>
        <p:spPr/>
        <p:txBody>
          <a:bodyPr/>
          <a:lstStyle/>
          <a:p>
            <a:fld id="{C766F00D-5D39-408A-8F30-8F8AD6B71DAE}" type="datetime1">
              <a:rPr kumimoji="1" lang="ja-JP" altLang="en-US" smtClean="0"/>
              <a:t>2023/3/1</a:t>
            </a:fld>
            <a:endParaRPr kumimoji="1" lang="ja-JP" altLang="en-US"/>
          </a:p>
        </p:txBody>
      </p:sp>
      <p:sp>
        <p:nvSpPr>
          <p:cNvPr id="6" name="フッター プレースホルダー 5">
            <a:extLst>
              <a:ext uri="{FF2B5EF4-FFF2-40B4-BE49-F238E27FC236}">
                <a16:creationId xmlns:a16="http://schemas.microsoft.com/office/drawing/2014/main" id="{46484CCA-1626-4394-A239-0C0570F9EA8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5430B5-F224-43DA-A7F6-8CE61C3A0EEF}"/>
              </a:ext>
            </a:extLst>
          </p:cNvPr>
          <p:cNvSpPr>
            <a:spLocks noGrp="1"/>
          </p:cNvSpPr>
          <p:nvPr>
            <p:ph type="sldNum" sz="quarter" idx="12"/>
          </p:nvPr>
        </p:nvSpPr>
        <p:spPr/>
        <p:txBody>
          <a:bodyPr/>
          <a:lstStyle/>
          <a:p>
            <a:fld id="{09B5AC9F-A793-4617-9150-E2013605535D}" type="slidenum">
              <a:rPr kumimoji="1" lang="ja-JP" altLang="en-US" smtClean="0"/>
              <a:t>‹#›</a:t>
            </a:fld>
            <a:endParaRPr kumimoji="1" lang="ja-JP" altLang="en-US"/>
          </a:p>
        </p:txBody>
      </p:sp>
    </p:spTree>
    <p:extLst>
      <p:ext uri="{BB962C8B-B14F-4D97-AF65-F5344CB8AC3E}">
        <p14:creationId xmlns:p14="http://schemas.microsoft.com/office/powerpoint/2010/main" val="406549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93CBD6-442B-4363-99E0-2D7C01C815C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72C038-4C48-46F6-AD88-B4B66A1B7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C47778B-C2BF-487A-9B49-BCBA66BC011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825C9BD-CF4E-4E74-AEA5-13B2F3485C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BB4A9E3-7654-4650-B90D-CDA91418630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BCC883-2B21-4CFA-9120-A8A4D043B665}"/>
              </a:ext>
            </a:extLst>
          </p:cNvPr>
          <p:cNvSpPr>
            <a:spLocks noGrp="1"/>
          </p:cNvSpPr>
          <p:nvPr>
            <p:ph type="dt" sz="half" idx="10"/>
          </p:nvPr>
        </p:nvSpPr>
        <p:spPr/>
        <p:txBody>
          <a:bodyPr/>
          <a:lstStyle/>
          <a:p>
            <a:fld id="{1460594F-6C8B-449F-9580-CBE448553AD0}" type="datetime1">
              <a:rPr kumimoji="1" lang="ja-JP" altLang="en-US" smtClean="0"/>
              <a:t>2023/3/1</a:t>
            </a:fld>
            <a:endParaRPr kumimoji="1" lang="ja-JP" altLang="en-US"/>
          </a:p>
        </p:txBody>
      </p:sp>
      <p:sp>
        <p:nvSpPr>
          <p:cNvPr id="8" name="フッター プレースホルダー 7">
            <a:extLst>
              <a:ext uri="{FF2B5EF4-FFF2-40B4-BE49-F238E27FC236}">
                <a16:creationId xmlns:a16="http://schemas.microsoft.com/office/drawing/2014/main" id="{6D2BF1EE-15ED-416B-BA11-3E6034986CB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6AF284F-ADB6-4AE8-ACED-E863C24CE36D}"/>
              </a:ext>
            </a:extLst>
          </p:cNvPr>
          <p:cNvSpPr>
            <a:spLocks noGrp="1"/>
          </p:cNvSpPr>
          <p:nvPr>
            <p:ph type="sldNum" sz="quarter" idx="12"/>
          </p:nvPr>
        </p:nvSpPr>
        <p:spPr/>
        <p:txBody>
          <a:bodyPr/>
          <a:lstStyle/>
          <a:p>
            <a:fld id="{09B5AC9F-A793-4617-9150-E2013605535D}" type="slidenum">
              <a:rPr kumimoji="1" lang="ja-JP" altLang="en-US" smtClean="0"/>
              <a:t>‹#›</a:t>
            </a:fld>
            <a:endParaRPr kumimoji="1" lang="ja-JP" altLang="en-US"/>
          </a:p>
        </p:txBody>
      </p:sp>
    </p:spTree>
    <p:extLst>
      <p:ext uri="{BB962C8B-B14F-4D97-AF65-F5344CB8AC3E}">
        <p14:creationId xmlns:p14="http://schemas.microsoft.com/office/powerpoint/2010/main" val="372219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C701D4-29DB-4055-8CE8-33D241D5E59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0580C90-BC17-4618-A3CB-8F8468C70B90}"/>
              </a:ext>
            </a:extLst>
          </p:cNvPr>
          <p:cNvSpPr>
            <a:spLocks noGrp="1"/>
          </p:cNvSpPr>
          <p:nvPr>
            <p:ph type="dt" sz="half" idx="10"/>
          </p:nvPr>
        </p:nvSpPr>
        <p:spPr/>
        <p:txBody>
          <a:bodyPr/>
          <a:lstStyle/>
          <a:p>
            <a:fld id="{2F49A6E4-2DA9-48E1-A2A1-57A26071202E}" type="datetime1">
              <a:rPr kumimoji="1" lang="ja-JP" altLang="en-US" smtClean="0"/>
              <a:t>2023/3/1</a:t>
            </a:fld>
            <a:endParaRPr kumimoji="1" lang="ja-JP" altLang="en-US"/>
          </a:p>
        </p:txBody>
      </p:sp>
      <p:sp>
        <p:nvSpPr>
          <p:cNvPr id="4" name="フッター プレースホルダー 3">
            <a:extLst>
              <a:ext uri="{FF2B5EF4-FFF2-40B4-BE49-F238E27FC236}">
                <a16:creationId xmlns:a16="http://schemas.microsoft.com/office/drawing/2014/main" id="{353AC3FC-175C-43FC-AFBB-990559808B1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05F450C-F480-4966-ADD5-8E38FEBD9CFF}"/>
              </a:ext>
            </a:extLst>
          </p:cNvPr>
          <p:cNvSpPr>
            <a:spLocks noGrp="1"/>
          </p:cNvSpPr>
          <p:nvPr>
            <p:ph type="sldNum" sz="quarter" idx="12"/>
          </p:nvPr>
        </p:nvSpPr>
        <p:spPr/>
        <p:txBody>
          <a:bodyPr/>
          <a:lstStyle/>
          <a:p>
            <a:fld id="{09B5AC9F-A793-4617-9150-E2013605535D}" type="slidenum">
              <a:rPr kumimoji="1" lang="ja-JP" altLang="en-US" smtClean="0"/>
              <a:t>‹#›</a:t>
            </a:fld>
            <a:endParaRPr kumimoji="1" lang="ja-JP" altLang="en-US"/>
          </a:p>
        </p:txBody>
      </p:sp>
    </p:spTree>
    <p:extLst>
      <p:ext uri="{BB962C8B-B14F-4D97-AF65-F5344CB8AC3E}">
        <p14:creationId xmlns:p14="http://schemas.microsoft.com/office/powerpoint/2010/main" val="216719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CC3A0C-91AF-4CE5-A481-11FE78599583}"/>
              </a:ext>
            </a:extLst>
          </p:cNvPr>
          <p:cNvSpPr>
            <a:spLocks noGrp="1"/>
          </p:cNvSpPr>
          <p:nvPr>
            <p:ph type="dt" sz="half" idx="10"/>
          </p:nvPr>
        </p:nvSpPr>
        <p:spPr/>
        <p:txBody>
          <a:bodyPr/>
          <a:lstStyle/>
          <a:p>
            <a:fld id="{4ABBE0B6-2EA9-4588-916E-DE8365092F42}" type="datetime1">
              <a:rPr kumimoji="1" lang="ja-JP" altLang="en-US" smtClean="0"/>
              <a:t>2023/3/1</a:t>
            </a:fld>
            <a:endParaRPr kumimoji="1" lang="ja-JP" altLang="en-US"/>
          </a:p>
        </p:txBody>
      </p:sp>
      <p:sp>
        <p:nvSpPr>
          <p:cNvPr id="3" name="フッター プレースホルダー 2">
            <a:extLst>
              <a:ext uri="{FF2B5EF4-FFF2-40B4-BE49-F238E27FC236}">
                <a16:creationId xmlns:a16="http://schemas.microsoft.com/office/drawing/2014/main" id="{D68641AC-E9F7-4F7A-BD0F-565A503AF78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23A957A-BF1E-45B8-B9BA-344430EC9A99}"/>
              </a:ext>
            </a:extLst>
          </p:cNvPr>
          <p:cNvSpPr>
            <a:spLocks noGrp="1"/>
          </p:cNvSpPr>
          <p:nvPr>
            <p:ph type="sldNum" sz="quarter" idx="12"/>
          </p:nvPr>
        </p:nvSpPr>
        <p:spPr/>
        <p:txBody>
          <a:bodyPr/>
          <a:lstStyle/>
          <a:p>
            <a:fld id="{09B5AC9F-A793-4617-9150-E2013605535D}" type="slidenum">
              <a:rPr kumimoji="1" lang="ja-JP" altLang="en-US" smtClean="0"/>
              <a:t>‹#›</a:t>
            </a:fld>
            <a:endParaRPr kumimoji="1" lang="ja-JP" altLang="en-US"/>
          </a:p>
        </p:txBody>
      </p:sp>
    </p:spTree>
    <p:extLst>
      <p:ext uri="{BB962C8B-B14F-4D97-AF65-F5344CB8AC3E}">
        <p14:creationId xmlns:p14="http://schemas.microsoft.com/office/powerpoint/2010/main" val="172103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FD211B-E060-46C5-BE17-D36FCAC4C00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1A499C-00BF-4D10-88EA-671DAA9A7B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72B1DD7-6486-4784-943D-469A08F99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E4395EE-3122-4722-A980-50FB6AFD307F}"/>
              </a:ext>
            </a:extLst>
          </p:cNvPr>
          <p:cNvSpPr>
            <a:spLocks noGrp="1"/>
          </p:cNvSpPr>
          <p:nvPr>
            <p:ph type="dt" sz="half" idx="10"/>
          </p:nvPr>
        </p:nvSpPr>
        <p:spPr/>
        <p:txBody>
          <a:bodyPr/>
          <a:lstStyle/>
          <a:p>
            <a:fld id="{67F5AF5C-3C16-4164-BC55-58D49B10B532}" type="datetime1">
              <a:rPr kumimoji="1" lang="ja-JP" altLang="en-US" smtClean="0"/>
              <a:t>2023/3/1</a:t>
            </a:fld>
            <a:endParaRPr kumimoji="1" lang="ja-JP" altLang="en-US"/>
          </a:p>
        </p:txBody>
      </p:sp>
      <p:sp>
        <p:nvSpPr>
          <p:cNvPr id="6" name="フッター プレースホルダー 5">
            <a:extLst>
              <a:ext uri="{FF2B5EF4-FFF2-40B4-BE49-F238E27FC236}">
                <a16:creationId xmlns:a16="http://schemas.microsoft.com/office/drawing/2014/main" id="{27A8EC53-6AE7-405B-8DFE-6A0399F6B5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1FEB2B-F9BB-416A-B315-AB6C2B64EB0B}"/>
              </a:ext>
            </a:extLst>
          </p:cNvPr>
          <p:cNvSpPr>
            <a:spLocks noGrp="1"/>
          </p:cNvSpPr>
          <p:nvPr>
            <p:ph type="sldNum" sz="quarter" idx="12"/>
          </p:nvPr>
        </p:nvSpPr>
        <p:spPr/>
        <p:txBody>
          <a:bodyPr/>
          <a:lstStyle/>
          <a:p>
            <a:fld id="{09B5AC9F-A793-4617-9150-E2013605535D}" type="slidenum">
              <a:rPr kumimoji="1" lang="ja-JP" altLang="en-US" smtClean="0"/>
              <a:t>‹#›</a:t>
            </a:fld>
            <a:endParaRPr kumimoji="1" lang="ja-JP" altLang="en-US"/>
          </a:p>
        </p:txBody>
      </p:sp>
    </p:spTree>
    <p:extLst>
      <p:ext uri="{BB962C8B-B14F-4D97-AF65-F5344CB8AC3E}">
        <p14:creationId xmlns:p14="http://schemas.microsoft.com/office/powerpoint/2010/main" val="140781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E73D6-249B-44B7-BF0E-665447B4864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940B061-4868-4376-978D-E9CAB550A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7DAAA76-6635-4F39-8AE6-8EBE1B074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B8DE161-4D36-4F61-9E73-1CF6EAA27F8E}"/>
              </a:ext>
            </a:extLst>
          </p:cNvPr>
          <p:cNvSpPr>
            <a:spLocks noGrp="1"/>
          </p:cNvSpPr>
          <p:nvPr>
            <p:ph type="dt" sz="half" idx="10"/>
          </p:nvPr>
        </p:nvSpPr>
        <p:spPr/>
        <p:txBody>
          <a:bodyPr/>
          <a:lstStyle/>
          <a:p>
            <a:fld id="{9851B9C7-1CAC-4DD8-AACD-416E67AD4B2B}" type="datetime1">
              <a:rPr kumimoji="1" lang="ja-JP" altLang="en-US" smtClean="0"/>
              <a:t>2023/3/1</a:t>
            </a:fld>
            <a:endParaRPr kumimoji="1" lang="ja-JP" altLang="en-US"/>
          </a:p>
        </p:txBody>
      </p:sp>
      <p:sp>
        <p:nvSpPr>
          <p:cNvPr id="6" name="フッター プレースホルダー 5">
            <a:extLst>
              <a:ext uri="{FF2B5EF4-FFF2-40B4-BE49-F238E27FC236}">
                <a16:creationId xmlns:a16="http://schemas.microsoft.com/office/drawing/2014/main" id="{9ED636A1-F4CF-4318-9625-1678225B153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651936-69D1-4E71-BF9C-F72424559750}"/>
              </a:ext>
            </a:extLst>
          </p:cNvPr>
          <p:cNvSpPr>
            <a:spLocks noGrp="1"/>
          </p:cNvSpPr>
          <p:nvPr>
            <p:ph type="sldNum" sz="quarter" idx="12"/>
          </p:nvPr>
        </p:nvSpPr>
        <p:spPr/>
        <p:txBody>
          <a:bodyPr/>
          <a:lstStyle/>
          <a:p>
            <a:fld id="{09B5AC9F-A793-4617-9150-E2013605535D}" type="slidenum">
              <a:rPr kumimoji="1" lang="ja-JP" altLang="en-US" smtClean="0"/>
              <a:t>‹#›</a:t>
            </a:fld>
            <a:endParaRPr kumimoji="1" lang="ja-JP" altLang="en-US"/>
          </a:p>
        </p:txBody>
      </p:sp>
    </p:spTree>
    <p:extLst>
      <p:ext uri="{BB962C8B-B14F-4D97-AF65-F5344CB8AC3E}">
        <p14:creationId xmlns:p14="http://schemas.microsoft.com/office/powerpoint/2010/main" val="285427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1CE1859-99B9-4AC9-8CFA-746BC290D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0A926C-E0B2-4212-B20A-ED1F06C5D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C6B7F4-9556-4816-A1F7-6FCE42295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9481A-8208-46E1-8D43-87E6EE3E0137}" type="datetime1">
              <a:rPr kumimoji="1" lang="ja-JP" altLang="en-US" smtClean="0"/>
              <a:t>2023/3/1</a:t>
            </a:fld>
            <a:endParaRPr kumimoji="1" lang="ja-JP" altLang="en-US"/>
          </a:p>
        </p:txBody>
      </p:sp>
      <p:sp>
        <p:nvSpPr>
          <p:cNvPr id="5" name="フッター プレースホルダー 4">
            <a:extLst>
              <a:ext uri="{FF2B5EF4-FFF2-40B4-BE49-F238E27FC236}">
                <a16:creationId xmlns:a16="http://schemas.microsoft.com/office/drawing/2014/main" id="{844BC21C-553F-4F40-BB70-F7499F9E9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437B611-E23C-481E-B989-826A61C79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5AC9F-A793-4617-9150-E2013605535D}" type="slidenum">
              <a:rPr kumimoji="1" lang="ja-JP" altLang="en-US" smtClean="0"/>
              <a:t>‹#›</a:t>
            </a:fld>
            <a:endParaRPr kumimoji="1" lang="ja-JP" altLang="en-US"/>
          </a:p>
        </p:txBody>
      </p:sp>
    </p:spTree>
    <p:extLst>
      <p:ext uri="{BB962C8B-B14F-4D97-AF65-F5344CB8AC3E}">
        <p14:creationId xmlns:p14="http://schemas.microsoft.com/office/powerpoint/2010/main" val="2937128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284EE"/>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F6EA3F2-3ED5-4619-8968-F8396977E4DD}"/>
              </a:ext>
            </a:extLst>
          </p:cNvPr>
          <p:cNvSpPr txBox="1"/>
          <p:nvPr/>
        </p:nvSpPr>
        <p:spPr>
          <a:xfrm>
            <a:off x="936859" y="2151728"/>
            <a:ext cx="10318282" cy="2554545"/>
          </a:xfrm>
          <a:prstGeom prst="rect">
            <a:avLst/>
          </a:prstGeom>
          <a:noFill/>
        </p:spPr>
        <p:txBody>
          <a:bodyPr wrap="square" rtlCol="0" anchor="ctr">
            <a:spAutoFit/>
          </a:bodyPr>
          <a:lstStyle/>
          <a:p>
            <a:pPr algn="ctr"/>
            <a:r>
              <a:rPr kumimoji="1" lang="ja-JP" altLang="en-US" sz="8000" b="1" dirty="0">
                <a:solidFill>
                  <a:schemeClr val="bg1"/>
                </a:solidFill>
                <a:latin typeface="Meiryo UI" panose="020B0604030504040204" pitchFamily="50" charset="-128"/>
                <a:ea typeface="Meiryo UI" panose="020B0604030504040204" pitchFamily="50" charset="-128"/>
              </a:rPr>
              <a:t>数学科と情報科の</a:t>
            </a:r>
            <a:endParaRPr kumimoji="1" lang="en-US" altLang="ja-JP" sz="8000" b="1" dirty="0">
              <a:solidFill>
                <a:schemeClr val="bg1"/>
              </a:solidFill>
              <a:latin typeface="Meiryo UI" panose="020B0604030504040204" pitchFamily="50" charset="-128"/>
              <a:ea typeface="Meiryo UI" panose="020B0604030504040204" pitchFamily="50" charset="-128"/>
            </a:endParaRPr>
          </a:p>
          <a:p>
            <a:pPr algn="ctr"/>
            <a:r>
              <a:rPr kumimoji="1" lang="ja-JP" altLang="en-US" sz="8000" b="1" dirty="0">
                <a:solidFill>
                  <a:schemeClr val="bg1"/>
                </a:solidFill>
                <a:latin typeface="Meiryo UI" panose="020B0604030504040204" pitchFamily="50" charset="-128"/>
                <a:ea typeface="Meiryo UI" panose="020B0604030504040204" pitchFamily="50" charset="-128"/>
              </a:rPr>
              <a:t>教科横断的な授業教材</a:t>
            </a:r>
          </a:p>
        </p:txBody>
      </p:sp>
    </p:spTree>
    <p:extLst>
      <p:ext uri="{BB962C8B-B14F-4D97-AF65-F5344CB8AC3E}">
        <p14:creationId xmlns:p14="http://schemas.microsoft.com/office/powerpoint/2010/main" val="100081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3A1DED5-2446-44E9-967E-0AB154ED28E1}"/>
              </a:ext>
            </a:extLst>
          </p:cNvPr>
          <p:cNvPicPr>
            <a:picLocks noChangeAspect="1"/>
          </p:cNvPicPr>
          <p:nvPr/>
        </p:nvPicPr>
        <p:blipFill rotWithShape="1">
          <a:blip r:embed="rId3"/>
          <a:srcRect l="107" t="-15" r="63044" b="42431"/>
          <a:stretch/>
        </p:blipFill>
        <p:spPr>
          <a:xfrm>
            <a:off x="642546" y="1599190"/>
            <a:ext cx="5365765" cy="5227356"/>
          </a:xfrm>
          <a:prstGeom prst="rect">
            <a:avLst/>
          </a:prstGeom>
        </p:spPr>
      </p:pic>
      <p:sp>
        <p:nvSpPr>
          <p:cNvPr id="11" name="四角形: 角を丸くする 10">
            <a:extLst>
              <a:ext uri="{FF2B5EF4-FFF2-40B4-BE49-F238E27FC236}">
                <a16:creationId xmlns:a16="http://schemas.microsoft.com/office/drawing/2014/main" id="{0EC24574-E4E3-49CA-94E0-56A9B746976E}"/>
              </a:ext>
            </a:extLst>
          </p:cNvPr>
          <p:cNvSpPr/>
          <p:nvPr/>
        </p:nvSpPr>
        <p:spPr>
          <a:xfrm>
            <a:off x="8007176" y="1590261"/>
            <a:ext cx="4069494" cy="4863548"/>
          </a:xfrm>
          <a:prstGeom prst="roundRect">
            <a:avLst>
              <a:gd name="adj" fmla="val 7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3200" dirty="0">
                <a:solidFill>
                  <a:srgbClr val="FF0000"/>
                </a:solidFill>
                <a:latin typeface="Meiryo UI" panose="020B0604030504040204" pitchFamily="50" charset="-128"/>
                <a:ea typeface="Meiryo UI" panose="020B0604030504040204" pitchFamily="50" charset="-128"/>
              </a:rPr>
              <a:t>生徒の活動</a:t>
            </a:r>
          </a:p>
        </p:txBody>
      </p:sp>
      <p:sp>
        <p:nvSpPr>
          <p:cNvPr id="2" name="テキスト ボックス 1">
            <a:extLst>
              <a:ext uri="{FF2B5EF4-FFF2-40B4-BE49-F238E27FC236}">
                <a16:creationId xmlns:a16="http://schemas.microsoft.com/office/drawing/2014/main" id="{66CBB118-167C-401D-973B-0B29A99189CC}"/>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D0BF453-3425-4039-A9EB-C4FCE0375E64}"/>
              </a:ext>
            </a:extLst>
          </p:cNvPr>
          <p:cNvSpPr txBox="1"/>
          <p:nvPr/>
        </p:nvSpPr>
        <p:spPr>
          <a:xfrm>
            <a:off x="337746" y="756442"/>
            <a:ext cx="11524735" cy="728854"/>
          </a:xfrm>
          <a:prstGeom prst="rect">
            <a:avLst/>
          </a:prstGeom>
          <a:solidFill>
            <a:schemeClr val="bg2"/>
          </a:solidFill>
        </p:spPr>
        <p:txBody>
          <a:bodyPr wrap="square" tIns="46800" rtlCol="0" anchor="t">
            <a:spAutoFit/>
          </a:bodyPr>
          <a:lstStyle/>
          <a:p>
            <a:pPr marL="360000" indent="-457200">
              <a:lnSpc>
                <a:spcPct val="150000"/>
              </a:lnSpc>
            </a:pPr>
            <a:r>
              <a:rPr lang="en-US" altLang="ja-JP" sz="3200" dirty="0">
                <a:solidFill>
                  <a:srgbClr val="FF0000"/>
                </a:solidFill>
                <a:latin typeface="Meiryo UI" panose="020B0604030504040204" pitchFamily="50" charset="-128"/>
                <a:ea typeface="Meiryo UI" panose="020B0604030504040204" pitchFamily="50" charset="-128"/>
              </a:rPr>
              <a:t>T</a:t>
            </a:r>
            <a:r>
              <a:rPr lang="ja-JP" altLang="en-US" sz="3200" dirty="0">
                <a:solidFill>
                  <a:srgbClr val="FF0000"/>
                </a:solidFill>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表計算ソフトを用いてシミュレーションしよう</a:t>
            </a:r>
            <a:r>
              <a:rPr kumimoji="1" lang="ja-JP" altLang="en-US" sz="3200" dirty="0">
                <a:latin typeface="Meiryo UI" panose="020B0604030504040204" pitchFamily="50" charset="-128"/>
                <a:ea typeface="Meiryo UI" panose="020B0604030504040204" pitchFamily="50" charset="-128"/>
              </a:rPr>
              <a:t>。</a:t>
            </a:r>
            <a:endParaRPr kumimoji="1" lang="en-US" altLang="ja-JP" sz="3200" dirty="0">
              <a:latin typeface="Meiryo UI" panose="020B0604030504040204" pitchFamily="50" charset="-128"/>
              <a:ea typeface="Meiryo UI" panose="020B0604030504040204" pitchFamily="50" charset="-128"/>
            </a:endParaRPr>
          </a:p>
        </p:txBody>
      </p:sp>
      <p:cxnSp>
        <p:nvCxnSpPr>
          <p:cNvPr id="8" name="直線矢印コネクタ 7">
            <a:extLst>
              <a:ext uri="{FF2B5EF4-FFF2-40B4-BE49-F238E27FC236}">
                <a16:creationId xmlns:a16="http://schemas.microsoft.com/office/drawing/2014/main" id="{722B90D1-AADF-478B-A747-7650F02C9F8A}"/>
              </a:ext>
            </a:extLst>
          </p:cNvPr>
          <p:cNvCxnSpPr>
            <a:cxnSpLocks/>
          </p:cNvCxnSpPr>
          <p:nvPr/>
        </p:nvCxnSpPr>
        <p:spPr>
          <a:xfrm flipH="1">
            <a:off x="3525078" y="3731741"/>
            <a:ext cx="4482097" cy="10125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F1478C20-CC0D-4A99-82DC-08636F459430}"/>
              </a:ext>
            </a:extLst>
          </p:cNvPr>
          <p:cNvCxnSpPr>
            <a:cxnSpLocks/>
          </p:cNvCxnSpPr>
          <p:nvPr/>
        </p:nvCxnSpPr>
        <p:spPr>
          <a:xfrm flipH="1">
            <a:off x="2538484" y="3022681"/>
            <a:ext cx="5468690" cy="17215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63CE71BA-E112-460D-9240-602BCBF8F23F}"/>
              </a:ext>
            </a:extLst>
          </p:cNvPr>
          <p:cNvSpPr txBox="1"/>
          <p:nvPr/>
        </p:nvSpPr>
        <p:spPr>
          <a:xfrm>
            <a:off x="8007177" y="2838015"/>
            <a:ext cx="3904730" cy="461665"/>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想定人数を入力する。</a:t>
            </a:r>
          </a:p>
        </p:txBody>
      </p:sp>
      <p:sp>
        <p:nvSpPr>
          <p:cNvPr id="12" name="テキスト ボックス 11">
            <a:extLst>
              <a:ext uri="{FF2B5EF4-FFF2-40B4-BE49-F238E27FC236}">
                <a16:creationId xmlns:a16="http://schemas.microsoft.com/office/drawing/2014/main" id="{DC26D0F1-878A-416B-9954-4F11930D3D32}"/>
              </a:ext>
            </a:extLst>
          </p:cNvPr>
          <p:cNvSpPr txBox="1"/>
          <p:nvPr/>
        </p:nvSpPr>
        <p:spPr>
          <a:xfrm>
            <a:off x="8007175" y="3519259"/>
            <a:ext cx="4127154" cy="830997"/>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実際に発生する</a:t>
            </a:r>
            <a:r>
              <a:rPr kumimoji="1" lang="en-US" altLang="ja-JP" sz="2400" dirty="0">
                <a:latin typeface="Meiryo UI" panose="020B0604030504040204" pitchFamily="50" charset="-128"/>
                <a:ea typeface="Meiryo UI" panose="020B0604030504040204" pitchFamily="50" charset="-128"/>
              </a:rPr>
              <a:t>100</a:t>
            </a:r>
            <a:r>
              <a:rPr kumimoji="1" lang="ja-JP" altLang="en-US" sz="2400" dirty="0">
                <a:latin typeface="Meiryo UI" panose="020B0604030504040204" pitchFamily="50" charset="-128"/>
                <a:ea typeface="Meiryo UI" panose="020B0604030504040204" pitchFamily="50" charset="-128"/>
              </a:rPr>
              <a:t>円玉の受け渡し枚数を入力する。</a:t>
            </a:r>
          </a:p>
        </p:txBody>
      </p:sp>
      <p:sp>
        <p:nvSpPr>
          <p:cNvPr id="6" name="正方形/長方形 5">
            <a:extLst>
              <a:ext uri="{FF2B5EF4-FFF2-40B4-BE49-F238E27FC236}">
                <a16:creationId xmlns:a16="http://schemas.microsoft.com/office/drawing/2014/main" id="{774CE1D8-8D1E-4E26-A773-F6E8D69D5A97}"/>
              </a:ext>
            </a:extLst>
          </p:cNvPr>
          <p:cNvSpPr/>
          <p:nvPr/>
        </p:nvSpPr>
        <p:spPr>
          <a:xfrm>
            <a:off x="1870535" y="4801050"/>
            <a:ext cx="641445" cy="1479338"/>
          </a:xfrm>
          <a:prstGeom prst="rect">
            <a:avLst/>
          </a:prstGeom>
          <a:noFill/>
          <a:ln w="38100">
            <a:solidFill>
              <a:srgbClr val="4284E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BCA2549-F62D-4B52-95AE-FE0BDF34216F}"/>
              </a:ext>
            </a:extLst>
          </p:cNvPr>
          <p:cNvSpPr/>
          <p:nvPr/>
        </p:nvSpPr>
        <p:spPr>
          <a:xfrm>
            <a:off x="2541947" y="4801842"/>
            <a:ext cx="1348852" cy="147933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0278A89-25F7-4AE9-BF2C-F3F142A926C3}"/>
              </a:ext>
            </a:extLst>
          </p:cNvPr>
          <p:cNvSpPr txBox="1"/>
          <p:nvPr/>
        </p:nvSpPr>
        <p:spPr>
          <a:xfrm>
            <a:off x="11277600" y="0"/>
            <a:ext cx="914400" cy="369332"/>
          </a:xfrm>
          <a:prstGeom prst="rect">
            <a:avLst/>
          </a:prstGeom>
          <a:noFill/>
        </p:spPr>
        <p:txBody>
          <a:bodyPr wrap="square" rtlCol="0">
            <a:spAutoFit/>
          </a:bodyPr>
          <a:lstStyle/>
          <a:p>
            <a:pPr algn="r"/>
            <a:r>
              <a:rPr lang="en-US" altLang="ja-JP" dirty="0"/>
              <a:t>9</a:t>
            </a:r>
            <a:endParaRPr kumimoji="1" lang="ja-JP" altLang="en-US" dirty="0"/>
          </a:p>
        </p:txBody>
      </p:sp>
    </p:spTree>
    <p:extLst>
      <p:ext uri="{BB962C8B-B14F-4D97-AF65-F5344CB8AC3E}">
        <p14:creationId xmlns:p14="http://schemas.microsoft.com/office/powerpoint/2010/main" val="427088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0360818-4574-417A-A63E-034A6AF30BEF}"/>
              </a:ext>
            </a:extLst>
          </p:cNvPr>
          <p:cNvPicPr>
            <a:picLocks noChangeAspect="1"/>
          </p:cNvPicPr>
          <p:nvPr/>
        </p:nvPicPr>
        <p:blipFill rotWithShape="1">
          <a:blip r:embed="rId3"/>
          <a:srcRect r="37763" b="46474"/>
          <a:stretch/>
        </p:blipFill>
        <p:spPr>
          <a:xfrm>
            <a:off x="239927" y="1618122"/>
            <a:ext cx="8944236" cy="4807754"/>
          </a:xfrm>
          <a:prstGeom prst="rect">
            <a:avLst/>
          </a:prstGeom>
        </p:spPr>
      </p:pic>
      <p:sp>
        <p:nvSpPr>
          <p:cNvPr id="2" name="テキスト ボックス 1">
            <a:extLst>
              <a:ext uri="{FF2B5EF4-FFF2-40B4-BE49-F238E27FC236}">
                <a16:creationId xmlns:a16="http://schemas.microsoft.com/office/drawing/2014/main" id="{66CBB118-167C-401D-973B-0B29A99189CC}"/>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cxnSp>
        <p:nvCxnSpPr>
          <p:cNvPr id="5" name="直線矢印コネクタ 4">
            <a:extLst>
              <a:ext uri="{FF2B5EF4-FFF2-40B4-BE49-F238E27FC236}">
                <a16:creationId xmlns:a16="http://schemas.microsoft.com/office/drawing/2014/main" id="{3B27139B-07E9-4519-8752-F184D1221091}"/>
              </a:ext>
            </a:extLst>
          </p:cNvPr>
          <p:cNvCxnSpPr>
            <a:cxnSpLocks/>
          </p:cNvCxnSpPr>
          <p:nvPr/>
        </p:nvCxnSpPr>
        <p:spPr>
          <a:xfrm flipH="1">
            <a:off x="7438769" y="2842054"/>
            <a:ext cx="2026507" cy="18699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D0189E6B-0B4E-48A8-BED3-20EB4696EEE1}"/>
              </a:ext>
            </a:extLst>
          </p:cNvPr>
          <p:cNvSpPr/>
          <p:nvPr/>
        </p:nvSpPr>
        <p:spPr>
          <a:xfrm>
            <a:off x="9465276" y="1279287"/>
            <a:ext cx="2726724" cy="5399178"/>
          </a:xfrm>
          <a:prstGeom prst="roundRect">
            <a:avLst>
              <a:gd name="adj" fmla="val 7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3200" dirty="0">
                <a:solidFill>
                  <a:srgbClr val="FF0000"/>
                </a:solidFill>
                <a:latin typeface="Meiryo UI" panose="020B0604030504040204" pitchFamily="50" charset="-128"/>
                <a:ea typeface="Meiryo UI" panose="020B0604030504040204" pitchFamily="50" charset="-128"/>
              </a:rPr>
              <a:t>生徒の活動</a:t>
            </a:r>
          </a:p>
        </p:txBody>
      </p:sp>
      <p:sp>
        <p:nvSpPr>
          <p:cNvPr id="10" name="テキスト ボックス 9">
            <a:extLst>
              <a:ext uri="{FF2B5EF4-FFF2-40B4-BE49-F238E27FC236}">
                <a16:creationId xmlns:a16="http://schemas.microsoft.com/office/drawing/2014/main" id="{B8FAE17B-FF10-4033-8FCD-7EEDD3C60072}"/>
              </a:ext>
            </a:extLst>
          </p:cNvPr>
          <p:cNvSpPr txBox="1"/>
          <p:nvPr/>
        </p:nvSpPr>
        <p:spPr>
          <a:xfrm>
            <a:off x="9539416" y="2603157"/>
            <a:ext cx="2652584" cy="1200329"/>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支払い方法ごとに、</a:t>
            </a:r>
            <a:r>
              <a:rPr kumimoji="1" lang="en-US" altLang="ja-JP" sz="2400" dirty="0">
                <a:latin typeface="Meiryo UI" panose="020B0604030504040204" pitchFamily="50" charset="-128"/>
                <a:ea typeface="Meiryo UI" panose="020B0604030504040204" pitchFamily="50" charset="-128"/>
              </a:rPr>
              <a:t>100</a:t>
            </a:r>
            <a:r>
              <a:rPr kumimoji="1" lang="ja-JP" altLang="en-US" sz="2400" dirty="0">
                <a:latin typeface="Meiryo UI" panose="020B0604030504040204" pitchFamily="50" charset="-128"/>
                <a:ea typeface="Meiryo UI" panose="020B0604030504040204" pitchFamily="50" charset="-128"/>
              </a:rPr>
              <a:t>円玉の過不足の枚数を計算する。</a:t>
            </a:r>
          </a:p>
        </p:txBody>
      </p:sp>
      <p:sp>
        <p:nvSpPr>
          <p:cNvPr id="4" name="正方形/長方形 3">
            <a:extLst>
              <a:ext uri="{FF2B5EF4-FFF2-40B4-BE49-F238E27FC236}">
                <a16:creationId xmlns:a16="http://schemas.microsoft.com/office/drawing/2014/main" id="{AFBD0653-54D9-4CA9-866A-770D39EB9C71}"/>
              </a:ext>
            </a:extLst>
          </p:cNvPr>
          <p:cNvSpPr/>
          <p:nvPr/>
        </p:nvSpPr>
        <p:spPr>
          <a:xfrm>
            <a:off x="6209730" y="4817660"/>
            <a:ext cx="2825087" cy="1019469"/>
          </a:xfrm>
          <a:prstGeom prst="rect">
            <a:avLst/>
          </a:prstGeom>
          <a:noFill/>
          <a:ln w="38100">
            <a:solidFill>
              <a:srgbClr val="4284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9350F40-9304-46B3-A398-87A4D3F2F984}"/>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10</a:t>
            </a:r>
            <a:endParaRPr kumimoji="1" lang="ja-JP" altLang="en-US" dirty="0"/>
          </a:p>
        </p:txBody>
      </p:sp>
    </p:spTree>
    <p:extLst>
      <p:ext uri="{BB962C8B-B14F-4D97-AF65-F5344CB8AC3E}">
        <p14:creationId xmlns:p14="http://schemas.microsoft.com/office/powerpoint/2010/main" val="401010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8E1A61D-82BC-4D4E-8156-DBA41CBE576F}"/>
              </a:ext>
            </a:extLst>
          </p:cNvPr>
          <p:cNvPicPr>
            <a:picLocks noChangeAspect="1"/>
          </p:cNvPicPr>
          <p:nvPr/>
        </p:nvPicPr>
        <p:blipFill rotWithShape="1">
          <a:blip r:embed="rId3"/>
          <a:srcRect l="-6381" t="-725" r="55294" b="56474"/>
          <a:stretch/>
        </p:blipFill>
        <p:spPr>
          <a:xfrm>
            <a:off x="-970947" y="1475718"/>
            <a:ext cx="8895745" cy="4815900"/>
          </a:xfrm>
          <a:prstGeom prst="rect">
            <a:avLst/>
          </a:prstGeom>
        </p:spPr>
      </p:pic>
      <p:sp>
        <p:nvSpPr>
          <p:cNvPr id="2" name="テキスト ボックス 1">
            <a:extLst>
              <a:ext uri="{FF2B5EF4-FFF2-40B4-BE49-F238E27FC236}">
                <a16:creationId xmlns:a16="http://schemas.microsoft.com/office/drawing/2014/main" id="{C30BA909-4A0C-45D0-9A3A-E5195E36084A}"/>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cxnSp>
        <p:nvCxnSpPr>
          <p:cNvPr id="5" name="直線矢印コネクタ 4">
            <a:extLst>
              <a:ext uri="{FF2B5EF4-FFF2-40B4-BE49-F238E27FC236}">
                <a16:creationId xmlns:a16="http://schemas.microsoft.com/office/drawing/2014/main" id="{EBCE0003-E96B-4133-B472-02CBE52F6A0E}"/>
              </a:ext>
            </a:extLst>
          </p:cNvPr>
          <p:cNvCxnSpPr>
            <a:cxnSpLocks/>
          </p:cNvCxnSpPr>
          <p:nvPr/>
        </p:nvCxnSpPr>
        <p:spPr>
          <a:xfrm flipH="1">
            <a:off x="5641866" y="3659832"/>
            <a:ext cx="2282932" cy="19164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D19393D6-CC32-4E72-8CC8-07742A7469FC}"/>
              </a:ext>
            </a:extLst>
          </p:cNvPr>
          <p:cNvSpPr/>
          <p:nvPr/>
        </p:nvSpPr>
        <p:spPr>
          <a:xfrm>
            <a:off x="8007176" y="1281708"/>
            <a:ext cx="4069494" cy="5399178"/>
          </a:xfrm>
          <a:prstGeom prst="roundRect">
            <a:avLst>
              <a:gd name="adj" fmla="val 7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3200" dirty="0">
                <a:solidFill>
                  <a:srgbClr val="FF0000"/>
                </a:solidFill>
                <a:latin typeface="Meiryo UI" panose="020B0604030504040204" pitchFamily="50" charset="-128"/>
                <a:ea typeface="Meiryo UI" panose="020B0604030504040204" pitchFamily="50" charset="-128"/>
              </a:rPr>
              <a:t>生徒の活動</a:t>
            </a:r>
          </a:p>
        </p:txBody>
      </p:sp>
      <p:sp>
        <p:nvSpPr>
          <p:cNvPr id="9" name="テキスト ボックス 8">
            <a:extLst>
              <a:ext uri="{FF2B5EF4-FFF2-40B4-BE49-F238E27FC236}">
                <a16:creationId xmlns:a16="http://schemas.microsoft.com/office/drawing/2014/main" id="{797E16DD-DD07-4D7B-A023-DAA445E3C256}"/>
              </a:ext>
            </a:extLst>
          </p:cNvPr>
          <p:cNvSpPr txBox="1"/>
          <p:nvPr/>
        </p:nvSpPr>
        <p:spPr>
          <a:xfrm>
            <a:off x="8081319" y="3429000"/>
            <a:ext cx="3912973"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100</a:t>
            </a:r>
            <a:r>
              <a:rPr kumimoji="1" lang="ja-JP" altLang="en-US" sz="2400" dirty="0">
                <a:latin typeface="Meiryo UI" panose="020B0604030504040204" pitchFamily="50" charset="-128"/>
                <a:ea typeface="Meiryo UI" panose="020B0604030504040204" pitchFamily="50" charset="-128"/>
              </a:rPr>
              <a:t>円玉の過不足を合計する。</a:t>
            </a:r>
          </a:p>
        </p:txBody>
      </p:sp>
      <p:sp>
        <p:nvSpPr>
          <p:cNvPr id="8" name="正方形/長方形 7">
            <a:extLst>
              <a:ext uri="{FF2B5EF4-FFF2-40B4-BE49-F238E27FC236}">
                <a16:creationId xmlns:a16="http://schemas.microsoft.com/office/drawing/2014/main" id="{4F9DFBE2-61D5-417E-AA39-B8C80DDBC713}"/>
              </a:ext>
            </a:extLst>
          </p:cNvPr>
          <p:cNvSpPr/>
          <p:nvPr/>
        </p:nvSpPr>
        <p:spPr>
          <a:xfrm>
            <a:off x="5145599" y="5673855"/>
            <a:ext cx="2394887" cy="302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722DE44-DB3D-4F0B-9537-C5AA344C3802}"/>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11</a:t>
            </a:r>
            <a:endParaRPr kumimoji="1" lang="ja-JP" altLang="en-US" dirty="0"/>
          </a:p>
        </p:txBody>
      </p:sp>
    </p:spTree>
    <p:extLst>
      <p:ext uri="{BB962C8B-B14F-4D97-AF65-F5344CB8AC3E}">
        <p14:creationId xmlns:p14="http://schemas.microsoft.com/office/powerpoint/2010/main" val="1659492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2C6492-7F45-4266-9414-DD840A1341E2}"/>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213FCFC7-B78A-48B6-AC64-613E3423D830}"/>
              </a:ext>
            </a:extLst>
          </p:cNvPr>
          <p:cNvSpPr txBox="1"/>
          <p:nvPr/>
        </p:nvSpPr>
        <p:spPr>
          <a:xfrm>
            <a:off x="6096000" y="1556951"/>
            <a:ext cx="5840627" cy="4031873"/>
          </a:xfrm>
          <a:prstGeom prst="rect">
            <a:avLst/>
          </a:prstGeom>
          <a:solidFill>
            <a:schemeClr val="bg2"/>
          </a:solidFill>
        </p:spPr>
        <p:txBody>
          <a:bodyPr wrap="square" rtlCol="0">
            <a:spAutoFit/>
          </a:bodyPr>
          <a:lstStyle/>
          <a:p>
            <a:pPr marL="792000" indent="-792000"/>
            <a:r>
              <a:rPr kumimoji="1" lang="ja-JP" altLang="en-US" sz="3200" dirty="0">
                <a:solidFill>
                  <a:srgbClr val="FF0000"/>
                </a:solidFill>
                <a:latin typeface="Meiryo UI" panose="020B0604030504040204" pitchFamily="50" charset="-128"/>
                <a:ea typeface="Meiryo UI" panose="020B0604030504040204" pitchFamily="50" charset="-128"/>
              </a:rPr>
              <a:t>Ｔ：</a:t>
            </a:r>
            <a:r>
              <a:rPr kumimoji="1" lang="ja-JP" altLang="en-US" sz="3200" dirty="0">
                <a:latin typeface="Meiryo UI" panose="020B0604030504040204" pitchFamily="50" charset="-128"/>
                <a:ea typeface="Meiryo UI" panose="020B0604030504040204" pitchFamily="50" charset="-128"/>
              </a:rPr>
              <a:t>シミュレーションの結果から、事前に</a:t>
            </a:r>
            <a:r>
              <a:rPr kumimoji="1" lang="en-US" altLang="ja-JP" sz="3200" dirty="0">
                <a:latin typeface="Meiryo UI" panose="020B0604030504040204" pitchFamily="50" charset="-128"/>
                <a:ea typeface="Meiryo UI" panose="020B0604030504040204" pitchFamily="50" charset="-128"/>
              </a:rPr>
              <a:t>100</a:t>
            </a:r>
            <a:r>
              <a:rPr kumimoji="1" lang="ja-JP" altLang="en-US" sz="3200" dirty="0">
                <a:latin typeface="Meiryo UI" panose="020B0604030504040204" pitchFamily="50" charset="-128"/>
                <a:ea typeface="Meiryo UI" panose="020B0604030504040204" pitchFamily="50" charset="-128"/>
              </a:rPr>
              <a:t>円玉を何枚用意しておけばよいといえますか。</a:t>
            </a:r>
            <a:endParaRPr kumimoji="1" lang="en-US" altLang="ja-JP" sz="3200" dirty="0">
              <a:latin typeface="Meiryo UI" panose="020B0604030504040204" pitchFamily="50" charset="-128"/>
              <a:ea typeface="Meiryo UI" panose="020B0604030504040204" pitchFamily="50" charset="-128"/>
            </a:endParaRPr>
          </a:p>
          <a:p>
            <a:pPr marL="720000" indent="-720000"/>
            <a:r>
              <a:rPr lang="ja-JP" altLang="en-US" sz="3200" dirty="0">
                <a:latin typeface="Meiryo UI" panose="020B0604030504040204" pitchFamily="50" charset="-128"/>
                <a:ea typeface="Meiryo UI" panose="020B0604030504040204" pitchFamily="50" charset="-128"/>
              </a:rPr>
              <a:t>→</a:t>
            </a:r>
            <a:r>
              <a:rPr lang="ja-JP" altLang="en-US" sz="3200" dirty="0">
                <a:solidFill>
                  <a:srgbClr val="426FEE"/>
                </a:solidFill>
                <a:latin typeface="Meiryo UI" panose="020B0604030504040204" pitchFamily="50" charset="-128"/>
                <a:ea typeface="Meiryo UI" panose="020B0604030504040204" pitchFamily="50" charset="-128"/>
              </a:rPr>
              <a:t>Ｓ：</a:t>
            </a:r>
            <a:r>
              <a:rPr lang="en-US" altLang="ja-JP" sz="3200" dirty="0">
                <a:latin typeface="Meiryo UI" panose="020B0604030504040204" pitchFamily="50" charset="-128"/>
                <a:ea typeface="Meiryo UI" panose="020B0604030504040204" pitchFamily="50" charset="-128"/>
              </a:rPr>
              <a:t>30</a:t>
            </a:r>
            <a:r>
              <a:rPr lang="ja-JP" altLang="en-US" sz="3200" dirty="0">
                <a:latin typeface="Meiryo UI" panose="020B0604030504040204" pitchFamily="50" charset="-128"/>
                <a:ea typeface="Meiryo UI" panose="020B0604030504040204" pitchFamily="50" charset="-128"/>
              </a:rPr>
              <a:t>枚です。</a:t>
            </a:r>
            <a:endParaRPr lang="en-US" altLang="ja-JP" sz="3200" dirty="0">
              <a:latin typeface="Meiryo UI" panose="020B0604030504040204" pitchFamily="50" charset="-128"/>
              <a:ea typeface="Meiryo UI" panose="020B0604030504040204" pitchFamily="50" charset="-128"/>
            </a:endParaRPr>
          </a:p>
          <a:p>
            <a:pPr marL="792000" indent="-792000"/>
            <a:r>
              <a:rPr kumimoji="1" lang="ja-JP" altLang="en-US" sz="3200" dirty="0">
                <a:solidFill>
                  <a:srgbClr val="FF0000"/>
                </a:solidFill>
                <a:latin typeface="Meiryo UI" panose="020B0604030504040204" pitchFamily="50" charset="-128"/>
                <a:ea typeface="Meiryo UI" panose="020B0604030504040204" pitchFamily="50" charset="-128"/>
              </a:rPr>
              <a:t>Ｔ：</a:t>
            </a:r>
            <a:r>
              <a:rPr kumimoji="1" lang="ja-JP" altLang="en-US" sz="3200" dirty="0">
                <a:latin typeface="Meiryo UI" panose="020B0604030504040204" pitchFamily="50" charset="-128"/>
                <a:ea typeface="Meiryo UI" panose="020B0604030504040204" pitchFamily="50" charset="-128"/>
              </a:rPr>
              <a:t>確かにこの考え方では、事前に用意する</a:t>
            </a:r>
            <a:r>
              <a:rPr kumimoji="1" lang="en-US" altLang="ja-JP" sz="3200" dirty="0">
                <a:latin typeface="Meiryo UI" panose="020B0604030504040204" pitchFamily="50" charset="-128"/>
                <a:ea typeface="Meiryo UI" panose="020B0604030504040204" pitchFamily="50" charset="-128"/>
              </a:rPr>
              <a:t>100</a:t>
            </a:r>
            <a:r>
              <a:rPr kumimoji="1" lang="ja-JP" altLang="en-US" sz="3200" dirty="0">
                <a:latin typeface="Meiryo UI" panose="020B0604030504040204" pitchFamily="50" charset="-128"/>
                <a:ea typeface="Meiryo UI" panose="020B0604030504040204" pitchFamily="50" charset="-128"/>
              </a:rPr>
              <a:t>円玉は</a:t>
            </a:r>
            <a:r>
              <a:rPr kumimoji="1" lang="en-US" altLang="ja-JP" sz="3200" dirty="0">
                <a:latin typeface="Meiryo UI" panose="020B0604030504040204" pitchFamily="50" charset="-128"/>
                <a:ea typeface="Meiryo UI" panose="020B0604030504040204" pitchFamily="50" charset="-128"/>
              </a:rPr>
              <a:t>30</a:t>
            </a:r>
            <a:r>
              <a:rPr kumimoji="1" lang="ja-JP" altLang="en-US" sz="3200" dirty="0">
                <a:latin typeface="Meiryo UI" panose="020B0604030504040204" pitchFamily="50" charset="-128"/>
                <a:ea typeface="Meiryo UI" panose="020B0604030504040204" pitchFamily="50" charset="-128"/>
              </a:rPr>
              <a:t>枚</a:t>
            </a:r>
            <a:r>
              <a:rPr kumimoji="1" lang="ja-JP" altLang="en-US" sz="3200" dirty="0" err="1">
                <a:latin typeface="Meiryo UI" panose="020B0604030504040204" pitchFamily="50" charset="-128"/>
                <a:ea typeface="Meiryo UI" panose="020B0604030504040204" pitchFamily="50" charset="-128"/>
              </a:rPr>
              <a:t>で</a:t>
            </a:r>
            <a:r>
              <a:rPr kumimoji="1" lang="ja-JP" altLang="en-US" sz="3200" dirty="0">
                <a:latin typeface="Meiryo UI" panose="020B0604030504040204" pitchFamily="50" charset="-128"/>
                <a:ea typeface="Meiryo UI" panose="020B0604030504040204" pitchFamily="50" charset="-128"/>
              </a:rPr>
              <a:t>よいということになりますが、本当にそれでよいでしょうか。</a:t>
            </a:r>
          </a:p>
        </p:txBody>
      </p:sp>
      <p:sp>
        <p:nvSpPr>
          <p:cNvPr id="8" name="テキスト ボックス 7">
            <a:extLst>
              <a:ext uri="{FF2B5EF4-FFF2-40B4-BE49-F238E27FC236}">
                <a16:creationId xmlns:a16="http://schemas.microsoft.com/office/drawing/2014/main" id="{9410F0D1-9582-47C5-821E-3CC35116421B}"/>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12</a:t>
            </a:r>
            <a:endParaRPr kumimoji="1" lang="ja-JP" altLang="en-US" dirty="0"/>
          </a:p>
        </p:txBody>
      </p:sp>
      <p:pic>
        <p:nvPicPr>
          <p:cNvPr id="3" name="図 2">
            <a:extLst>
              <a:ext uri="{FF2B5EF4-FFF2-40B4-BE49-F238E27FC236}">
                <a16:creationId xmlns:a16="http://schemas.microsoft.com/office/drawing/2014/main" id="{332A4C5B-8145-4F57-BAC7-F6D260AB6EC0}"/>
              </a:ext>
            </a:extLst>
          </p:cNvPr>
          <p:cNvPicPr>
            <a:picLocks noChangeAspect="1"/>
          </p:cNvPicPr>
          <p:nvPr/>
        </p:nvPicPr>
        <p:blipFill rotWithShape="1">
          <a:blip r:embed="rId3"/>
          <a:srcRect r="75362" b="55169"/>
          <a:stretch/>
        </p:blipFill>
        <p:spPr>
          <a:xfrm>
            <a:off x="991225" y="1273237"/>
            <a:ext cx="4580239" cy="5208900"/>
          </a:xfrm>
          <a:prstGeom prst="rect">
            <a:avLst/>
          </a:prstGeom>
        </p:spPr>
      </p:pic>
    </p:spTree>
    <p:extLst>
      <p:ext uri="{BB962C8B-B14F-4D97-AF65-F5344CB8AC3E}">
        <p14:creationId xmlns:p14="http://schemas.microsoft.com/office/powerpoint/2010/main" val="81061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6709761-491E-4A15-BBCB-894B7E915BCA}"/>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03464FA8-2A08-481B-ACA9-55842E9E7E38}"/>
              </a:ext>
            </a:extLst>
          </p:cNvPr>
          <p:cNvSpPr txBox="1"/>
          <p:nvPr/>
        </p:nvSpPr>
        <p:spPr>
          <a:xfrm>
            <a:off x="337746" y="780854"/>
            <a:ext cx="11524735" cy="727763"/>
          </a:xfrm>
          <a:prstGeom prst="rect">
            <a:avLst/>
          </a:prstGeom>
          <a:solidFill>
            <a:schemeClr val="bg2"/>
          </a:solidFill>
        </p:spPr>
        <p:txBody>
          <a:bodyPr wrap="square" rtlCol="0">
            <a:spAutoFit/>
          </a:bodyPr>
          <a:lstStyle/>
          <a:p>
            <a:pPr marL="360000" indent="-457200">
              <a:lnSpc>
                <a:spcPct val="150000"/>
              </a:lnSpc>
            </a:pPr>
            <a:r>
              <a:rPr lang="en-US" altLang="ja-JP" sz="3200" dirty="0">
                <a:solidFill>
                  <a:srgbClr val="FF0000"/>
                </a:solidFill>
                <a:latin typeface="Meiryo UI" panose="020B0604030504040204" pitchFamily="50" charset="-128"/>
                <a:ea typeface="Meiryo UI" panose="020B0604030504040204" pitchFamily="50" charset="-128"/>
              </a:rPr>
              <a:t>T</a:t>
            </a:r>
            <a:r>
              <a:rPr lang="ja-JP" altLang="en-US" sz="3200" dirty="0">
                <a:solidFill>
                  <a:srgbClr val="FF0000"/>
                </a:solidFill>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条件（人数）を変更してシミュレーションしよう</a:t>
            </a:r>
            <a:r>
              <a:rPr kumimoji="1" lang="ja-JP" altLang="en-US" sz="3200" dirty="0">
                <a:latin typeface="Meiryo UI" panose="020B0604030504040204" pitchFamily="50" charset="-128"/>
                <a:ea typeface="Meiryo UI" panose="020B0604030504040204" pitchFamily="50" charset="-128"/>
              </a:rPr>
              <a:t>。</a:t>
            </a:r>
            <a:endParaRPr kumimoji="1" lang="en-US" altLang="ja-JP" sz="3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AB4B5F4-47A6-4B84-BB49-6EB9205D22A2}"/>
              </a:ext>
            </a:extLst>
          </p:cNvPr>
          <p:cNvSpPr txBox="1"/>
          <p:nvPr/>
        </p:nvSpPr>
        <p:spPr>
          <a:xfrm>
            <a:off x="2471353" y="2182378"/>
            <a:ext cx="1013254"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変更前</a:t>
            </a:r>
          </a:p>
        </p:txBody>
      </p:sp>
      <p:sp>
        <p:nvSpPr>
          <p:cNvPr id="12" name="テキスト ボックス 11">
            <a:extLst>
              <a:ext uri="{FF2B5EF4-FFF2-40B4-BE49-F238E27FC236}">
                <a16:creationId xmlns:a16="http://schemas.microsoft.com/office/drawing/2014/main" id="{0C0C0FDD-03A4-4856-8239-6520F72313DA}"/>
              </a:ext>
            </a:extLst>
          </p:cNvPr>
          <p:cNvSpPr txBox="1"/>
          <p:nvPr/>
        </p:nvSpPr>
        <p:spPr>
          <a:xfrm>
            <a:off x="8398477" y="1516455"/>
            <a:ext cx="1013254" cy="400110"/>
          </a:xfrm>
          <a:prstGeom prst="rect">
            <a:avLst/>
          </a:prstGeom>
          <a:noFill/>
        </p:spPr>
        <p:txBody>
          <a:bodyPr wrap="square" rtlCol="0">
            <a:spAutoFit/>
          </a:bodyPr>
          <a:lstStyle/>
          <a:p>
            <a:r>
              <a:rPr kumimoji="1" lang="ja-JP" altLang="en-US" sz="2000" dirty="0">
                <a:solidFill>
                  <a:srgbClr val="FF0000"/>
                </a:solidFill>
                <a:latin typeface="Meiryo UI" panose="020B0604030504040204" pitchFamily="50" charset="-128"/>
                <a:ea typeface="Meiryo UI" panose="020B0604030504040204" pitchFamily="50" charset="-128"/>
              </a:rPr>
              <a:t>変更後</a:t>
            </a:r>
          </a:p>
        </p:txBody>
      </p:sp>
      <p:sp>
        <p:nvSpPr>
          <p:cNvPr id="14" name="テキスト ボックス 13">
            <a:extLst>
              <a:ext uri="{FF2B5EF4-FFF2-40B4-BE49-F238E27FC236}">
                <a16:creationId xmlns:a16="http://schemas.microsoft.com/office/drawing/2014/main" id="{73ABFC79-5FC0-489C-A110-B43A069D2533}"/>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13</a:t>
            </a:r>
            <a:endParaRPr kumimoji="1" lang="ja-JP" altLang="en-US" dirty="0"/>
          </a:p>
        </p:txBody>
      </p:sp>
      <p:pic>
        <p:nvPicPr>
          <p:cNvPr id="10" name="図 9">
            <a:extLst>
              <a:ext uri="{FF2B5EF4-FFF2-40B4-BE49-F238E27FC236}">
                <a16:creationId xmlns:a16="http://schemas.microsoft.com/office/drawing/2014/main" id="{355D7179-ECBA-47DA-933A-491349691137}"/>
              </a:ext>
            </a:extLst>
          </p:cNvPr>
          <p:cNvPicPr>
            <a:picLocks noChangeAspect="1"/>
          </p:cNvPicPr>
          <p:nvPr/>
        </p:nvPicPr>
        <p:blipFill rotWithShape="1">
          <a:blip r:embed="rId3"/>
          <a:srcRect t="29190" r="77530" b="58654"/>
          <a:stretch/>
        </p:blipFill>
        <p:spPr>
          <a:xfrm>
            <a:off x="337746" y="2607023"/>
            <a:ext cx="5057439" cy="1710036"/>
          </a:xfrm>
          <a:prstGeom prst="rect">
            <a:avLst/>
          </a:prstGeom>
        </p:spPr>
      </p:pic>
      <p:pic>
        <p:nvPicPr>
          <p:cNvPr id="4" name="図 3">
            <a:extLst>
              <a:ext uri="{FF2B5EF4-FFF2-40B4-BE49-F238E27FC236}">
                <a16:creationId xmlns:a16="http://schemas.microsoft.com/office/drawing/2014/main" id="{EF7C4A22-9380-44B6-85CA-DB5DDE0DE27A}"/>
              </a:ext>
            </a:extLst>
          </p:cNvPr>
          <p:cNvPicPr>
            <a:picLocks noChangeAspect="1"/>
          </p:cNvPicPr>
          <p:nvPr/>
        </p:nvPicPr>
        <p:blipFill rotWithShape="1">
          <a:blip r:embed="rId4"/>
          <a:srcRect t="34976" r="67633" b="48599"/>
          <a:stretch/>
        </p:blipFill>
        <p:spPr>
          <a:xfrm>
            <a:off x="5733529" y="4379187"/>
            <a:ext cx="6248675" cy="1981856"/>
          </a:xfrm>
          <a:prstGeom prst="rect">
            <a:avLst/>
          </a:prstGeom>
          <a:ln>
            <a:solidFill>
              <a:schemeClr val="tx1"/>
            </a:solidFill>
          </a:ln>
        </p:spPr>
      </p:pic>
      <p:pic>
        <p:nvPicPr>
          <p:cNvPr id="5" name="図 4">
            <a:extLst>
              <a:ext uri="{FF2B5EF4-FFF2-40B4-BE49-F238E27FC236}">
                <a16:creationId xmlns:a16="http://schemas.microsoft.com/office/drawing/2014/main" id="{12DFF519-9455-41F4-89E8-324FA6CED4D2}"/>
              </a:ext>
            </a:extLst>
          </p:cNvPr>
          <p:cNvPicPr>
            <a:picLocks noChangeAspect="1"/>
          </p:cNvPicPr>
          <p:nvPr/>
        </p:nvPicPr>
        <p:blipFill rotWithShape="1">
          <a:blip r:embed="rId5"/>
          <a:srcRect t="34589" r="67467" b="48409"/>
          <a:stretch/>
        </p:blipFill>
        <p:spPr>
          <a:xfrm>
            <a:off x="5733529" y="1971043"/>
            <a:ext cx="6218329" cy="2030974"/>
          </a:xfrm>
          <a:prstGeom prst="rect">
            <a:avLst/>
          </a:prstGeom>
          <a:ln>
            <a:solidFill>
              <a:schemeClr val="tx1"/>
            </a:solidFill>
          </a:ln>
        </p:spPr>
      </p:pic>
    </p:spTree>
    <p:extLst>
      <p:ext uri="{BB962C8B-B14F-4D97-AF65-F5344CB8AC3E}">
        <p14:creationId xmlns:p14="http://schemas.microsoft.com/office/powerpoint/2010/main" val="383174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32B79D-F23A-4A7E-BD6F-E78BAC93BF1A}"/>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2E735FC-C651-4B5F-A437-78897145DE9E}"/>
              </a:ext>
            </a:extLst>
          </p:cNvPr>
          <p:cNvSpPr txBox="1"/>
          <p:nvPr/>
        </p:nvSpPr>
        <p:spPr>
          <a:xfrm>
            <a:off x="333633" y="780854"/>
            <a:ext cx="11524735" cy="5898410"/>
          </a:xfrm>
          <a:prstGeom prst="rect">
            <a:avLst/>
          </a:prstGeom>
          <a:solidFill>
            <a:schemeClr val="bg2"/>
          </a:solidFill>
        </p:spPr>
        <p:txBody>
          <a:bodyPr wrap="square" rtlCol="0">
            <a:spAutoFit/>
          </a:bodyPr>
          <a:lstStyle/>
          <a:p>
            <a:pPr marL="792000" indent="-792000">
              <a:lnSpc>
                <a:spcPct val="150000"/>
              </a:lnSpc>
            </a:pPr>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条件（人数）を変更する前のシミュレーションと変更後のシミュレーションを比較して、どのようなことがわかりますか</a:t>
            </a:r>
            <a:r>
              <a:rPr kumimoji="1" lang="ja-JP" altLang="en-US" sz="3200" dirty="0">
                <a:latin typeface="Meiryo UI" panose="020B0604030504040204" pitchFamily="50" charset="-128"/>
                <a:ea typeface="Meiryo UI" panose="020B0604030504040204" pitchFamily="50" charset="-128"/>
              </a:rPr>
              <a:t>。</a:t>
            </a:r>
            <a:endParaRPr kumimoji="1" lang="en-US" altLang="ja-JP" sz="3200" dirty="0">
              <a:latin typeface="Meiryo UI" panose="020B0604030504040204" pitchFamily="50" charset="-128"/>
              <a:ea typeface="Meiryo UI" panose="020B0604030504040204" pitchFamily="50" charset="-128"/>
            </a:endParaRPr>
          </a:p>
          <a:p>
            <a:pPr marL="720000" indent="-720000">
              <a:lnSpc>
                <a:spcPct val="150000"/>
              </a:lnSpc>
            </a:pPr>
            <a:r>
              <a:rPr lang="ja-JP" altLang="en-US" sz="3200" dirty="0">
                <a:latin typeface="Meiryo UI" panose="020B0604030504040204" pitchFamily="50" charset="-128"/>
                <a:ea typeface="Meiryo UI" panose="020B0604030504040204" pitchFamily="50" charset="-128"/>
              </a:rPr>
              <a:t>→</a:t>
            </a:r>
            <a:r>
              <a:rPr lang="ja-JP" altLang="en-US" sz="3200" dirty="0">
                <a:solidFill>
                  <a:srgbClr val="426FEE"/>
                </a:solidFill>
                <a:latin typeface="Meiryo UI" panose="020B0604030504040204" pitchFamily="50" charset="-128"/>
                <a:ea typeface="Meiryo UI" panose="020B0604030504040204" pitchFamily="50" charset="-128"/>
              </a:rPr>
              <a:t>Ｓ：</a:t>
            </a:r>
            <a:r>
              <a:rPr lang="ja-JP" altLang="en-US" sz="3200" dirty="0">
                <a:latin typeface="Meiryo UI" panose="020B0604030504040204" pitchFamily="50" charset="-128"/>
                <a:ea typeface="Meiryo UI" panose="020B0604030504040204" pitchFamily="50" charset="-128"/>
              </a:rPr>
              <a:t>人数を変更すると、</a:t>
            </a:r>
            <a:r>
              <a:rPr lang="en-US" altLang="ja-JP" sz="3200" dirty="0">
                <a:latin typeface="Meiryo UI" panose="020B0604030504040204" pitchFamily="50" charset="-128"/>
                <a:ea typeface="Meiryo UI" panose="020B0604030504040204" pitchFamily="50" charset="-128"/>
              </a:rPr>
              <a:t>100</a:t>
            </a:r>
            <a:r>
              <a:rPr lang="ja-JP" altLang="en-US" sz="3200" dirty="0">
                <a:latin typeface="Meiryo UI" panose="020B0604030504040204" pitchFamily="50" charset="-128"/>
                <a:ea typeface="Meiryo UI" panose="020B0604030504040204" pitchFamily="50" charset="-128"/>
              </a:rPr>
              <a:t>円玉の過不足の合計も変わる。</a:t>
            </a:r>
            <a:endParaRPr lang="en-US" altLang="ja-JP" sz="3200" dirty="0">
              <a:latin typeface="Meiryo UI" panose="020B0604030504040204" pitchFamily="50" charset="-128"/>
              <a:ea typeface="Meiryo UI" panose="020B0604030504040204" pitchFamily="50" charset="-128"/>
            </a:endParaRPr>
          </a:p>
          <a:p>
            <a:pPr marL="720000" indent="-720000">
              <a:lnSpc>
                <a:spcPct val="150000"/>
              </a:lnSpc>
            </a:pPr>
            <a:r>
              <a:rPr kumimoji="1" lang="ja-JP" altLang="en-US" sz="3200" dirty="0">
                <a:solidFill>
                  <a:srgbClr val="426FEE"/>
                </a:solidFill>
                <a:latin typeface="Meiryo UI" panose="020B0604030504040204" pitchFamily="50" charset="-128"/>
                <a:ea typeface="Meiryo UI" panose="020B0604030504040204" pitchFamily="50" charset="-128"/>
              </a:rPr>
              <a:t>　 Ｓ：</a:t>
            </a:r>
            <a:r>
              <a:rPr kumimoji="1" lang="ja-JP" altLang="en-US" sz="3200" dirty="0">
                <a:latin typeface="Meiryo UI" panose="020B0604030504040204" pitchFamily="50" charset="-128"/>
                <a:ea typeface="Meiryo UI" panose="020B0604030504040204" pitchFamily="50" charset="-128"/>
              </a:rPr>
              <a:t>人数によっては、</a:t>
            </a:r>
            <a:r>
              <a:rPr kumimoji="1" lang="en-US" altLang="ja-JP" sz="3200" dirty="0">
                <a:latin typeface="Meiryo UI" panose="020B0604030504040204" pitchFamily="50" charset="-128"/>
                <a:ea typeface="Meiryo UI" panose="020B0604030504040204" pitchFamily="50" charset="-128"/>
              </a:rPr>
              <a:t>100</a:t>
            </a:r>
            <a:r>
              <a:rPr kumimoji="1" lang="ja-JP" altLang="en-US" sz="3200" dirty="0">
                <a:latin typeface="Meiryo UI" panose="020B0604030504040204" pitchFamily="50" charset="-128"/>
                <a:ea typeface="Meiryo UI" panose="020B0604030504040204" pitchFamily="50" charset="-128"/>
              </a:rPr>
              <a:t>円玉を用意しなくてもよいという結果になる。</a:t>
            </a:r>
            <a:endParaRPr kumimoji="1" lang="en-US" altLang="ja-JP" sz="3200" dirty="0">
              <a:latin typeface="Meiryo UI" panose="020B0604030504040204" pitchFamily="50" charset="-128"/>
              <a:ea typeface="Meiryo UI" panose="020B0604030504040204" pitchFamily="50" charset="-128"/>
            </a:endParaRPr>
          </a:p>
          <a:p>
            <a:pPr marL="792000" indent="-792000">
              <a:lnSpc>
                <a:spcPct val="150000"/>
              </a:lnSpc>
            </a:pPr>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：条件（人数）の設定が重要であることがわかりましたね。</a:t>
            </a:r>
            <a:endParaRPr lang="en-US" altLang="ja-JP" sz="3200" dirty="0">
              <a:latin typeface="Meiryo UI" panose="020B0604030504040204" pitchFamily="50" charset="-128"/>
              <a:ea typeface="Meiryo UI" panose="020B0604030504040204" pitchFamily="50" charset="-128"/>
            </a:endParaRPr>
          </a:p>
          <a:p>
            <a:pPr marL="792000" indent="-792000">
              <a:lnSpc>
                <a:spcPct val="150000"/>
              </a:lnSpc>
            </a:pPr>
            <a:r>
              <a:rPr lang="ja-JP" altLang="en-US" sz="3200" dirty="0">
                <a:latin typeface="Meiryo UI" panose="020B0604030504040204" pitchFamily="50" charset="-128"/>
                <a:ea typeface="Meiryo UI" panose="020B0604030504040204" pitchFamily="50" charset="-128"/>
              </a:rPr>
              <a:t>　　　では、仮に過去のデータを参考にして人数を決定したとして、別の視点から、事前に用意しておく</a:t>
            </a:r>
            <a:r>
              <a:rPr lang="en-US" altLang="ja-JP" sz="3200" dirty="0">
                <a:latin typeface="Meiryo UI" panose="020B0604030504040204" pitchFamily="50" charset="-128"/>
                <a:ea typeface="Meiryo UI" panose="020B0604030504040204" pitchFamily="50" charset="-128"/>
              </a:rPr>
              <a:t>100</a:t>
            </a:r>
            <a:r>
              <a:rPr lang="ja-JP" altLang="en-US" sz="3200" dirty="0">
                <a:latin typeface="Meiryo UI" panose="020B0604030504040204" pitchFamily="50" charset="-128"/>
                <a:ea typeface="Meiryo UI" panose="020B0604030504040204" pitchFamily="50" charset="-128"/>
              </a:rPr>
              <a:t>円玉が</a:t>
            </a:r>
            <a:r>
              <a:rPr lang="en-US" altLang="ja-JP" sz="3200" dirty="0">
                <a:latin typeface="Meiryo UI" panose="020B0604030504040204" pitchFamily="50" charset="-128"/>
                <a:ea typeface="Meiryo UI" panose="020B0604030504040204" pitchFamily="50" charset="-128"/>
              </a:rPr>
              <a:t>30</a:t>
            </a:r>
            <a:r>
              <a:rPr lang="ja-JP" altLang="en-US" sz="3200" dirty="0">
                <a:latin typeface="Meiryo UI" panose="020B0604030504040204" pitchFamily="50" charset="-128"/>
                <a:ea typeface="Meiryo UI" panose="020B0604030504040204" pitchFamily="50" charset="-128"/>
              </a:rPr>
              <a:t>枚でよいかを考えてみましょう。</a:t>
            </a:r>
            <a:endParaRPr kumimoji="1" lang="en-US" altLang="ja-JP" sz="32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3B95562-747B-4717-8571-EEF1005B26B4}"/>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14</a:t>
            </a:r>
            <a:endParaRPr kumimoji="1" lang="ja-JP" altLang="en-US" dirty="0"/>
          </a:p>
        </p:txBody>
      </p:sp>
    </p:spTree>
    <p:extLst>
      <p:ext uri="{BB962C8B-B14F-4D97-AF65-F5344CB8AC3E}">
        <p14:creationId xmlns:p14="http://schemas.microsoft.com/office/powerpoint/2010/main" val="86715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C3F79AD-6586-4AD2-9B53-4D62C624B4AF}"/>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C1F1393-DD80-4617-8D29-B305379832A9}"/>
              </a:ext>
            </a:extLst>
          </p:cNvPr>
          <p:cNvSpPr txBox="1"/>
          <p:nvPr/>
        </p:nvSpPr>
        <p:spPr>
          <a:xfrm>
            <a:off x="337746" y="796896"/>
            <a:ext cx="11524735" cy="3682418"/>
          </a:xfrm>
          <a:prstGeom prst="rect">
            <a:avLst/>
          </a:prstGeom>
          <a:solidFill>
            <a:schemeClr val="bg2"/>
          </a:solidFill>
        </p:spPr>
        <p:txBody>
          <a:bodyPr wrap="square" rtlCol="0">
            <a:spAutoFit/>
          </a:bodyPr>
          <a:lstStyle/>
          <a:p>
            <a:pPr marL="720000" indent="-720000">
              <a:lnSpc>
                <a:spcPct val="150000"/>
              </a:lnSpc>
            </a:pPr>
            <a:r>
              <a:rPr lang="ja-JP" altLang="en-US" sz="3200" dirty="0">
                <a:solidFill>
                  <a:srgbClr val="FF0000"/>
                </a:solidFill>
                <a:latin typeface="Meiryo UI" panose="020B0604030504040204" pitchFamily="50" charset="-128"/>
                <a:ea typeface="Meiryo UI" panose="020B0604030504040204" pitchFamily="50" charset="-128"/>
              </a:rPr>
              <a:t>Ｔ：</a:t>
            </a:r>
            <a:r>
              <a:rPr lang="en-US" altLang="ja-JP" sz="3200" dirty="0">
                <a:latin typeface="Meiryo UI" panose="020B0604030504040204" pitchFamily="50" charset="-128"/>
                <a:ea typeface="Meiryo UI" panose="020B0604030504040204" pitchFamily="50" charset="-128"/>
              </a:rPr>
              <a:t>100</a:t>
            </a:r>
            <a:r>
              <a:rPr lang="ja-JP" altLang="en-US" sz="3200" dirty="0">
                <a:latin typeface="Meiryo UI" panose="020B0604030504040204" pitchFamily="50" charset="-128"/>
                <a:ea typeface="Meiryo UI" panose="020B0604030504040204" pitchFamily="50" charset="-128"/>
              </a:rPr>
              <a:t>円玉の過不足の合計は、いつの時点での合計でしょうか？</a:t>
            </a:r>
            <a:endParaRPr lang="en-US" altLang="ja-JP" sz="3200" dirty="0">
              <a:latin typeface="Meiryo UI" panose="020B0604030504040204" pitchFamily="50" charset="-128"/>
              <a:ea typeface="Meiryo UI" panose="020B0604030504040204" pitchFamily="50" charset="-128"/>
            </a:endParaRPr>
          </a:p>
          <a:p>
            <a:pPr marL="720000" indent="-720000">
              <a:lnSpc>
                <a:spcPct val="150000"/>
              </a:lnSpc>
            </a:pPr>
            <a:r>
              <a:rPr lang="ja-JP" altLang="en-US" sz="3200" dirty="0">
                <a:latin typeface="Meiryo UI" panose="020B0604030504040204" pitchFamily="50" charset="-128"/>
                <a:ea typeface="Meiryo UI" panose="020B0604030504040204" pitchFamily="50" charset="-128"/>
              </a:rPr>
              <a:t>→</a:t>
            </a:r>
            <a:r>
              <a:rPr lang="ja-JP" altLang="en-US" sz="3200" dirty="0">
                <a:solidFill>
                  <a:srgbClr val="426FEE"/>
                </a:solidFill>
                <a:latin typeface="Meiryo UI" panose="020B0604030504040204" pitchFamily="50" charset="-128"/>
                <a:ea typeface="Meiryo UI" panose="020B0604030504040204" pitchFamily="50" charset="-128"/>
              </a:rPr>
              <a:t>Ｓ：</a:t>
            </a:r>
            <a:r>
              <a:rPr lang="en-US" altLang="ja-JP" sz="3200" dirty="0">
                <a:latin typeface="Meiryo UI" panose="020B0604030504040204" pitchFamily="50" charset="-128"/>
                <a:ea typeface="Meiryo UI" panose="020B0604030504040204" pitchFamily="50" charset="-128"/>
              </a:rPr>
              <a:t>280</a:t>
            </a:r>
            <a:r>
              <a:rPr lang="ja-JP" altLang="en-US" sz="3200" dirty="0">
                <a:latin typeface="Meiryo UI" panose="020B0604030504040204" pitchFamily="50" charset="-128"/>
                <a:ea typeface="Meiryo UI" panose="020B0604030504040204" pitchFamily="50" charset="-128"/>
              </a:rPr>
              <a:t>人が買った時点での合計です。</a:t>
            </a:r>
            <a:endParaRPr lang="en-US" altLang="ja-JP" sz="3200" dirty="0">
              <a:latin typeface="Meiryo UI" panose="020B0604030504040204" pitchFamily="50" charset="-128"/>
              <a:ea typeface="Meiryo UI" panose="020B0604030504040204" pitchFamily="50" charset="-128"/>
            </a:endParaRPr>
          </a:p>
          <a:p>
            <a:pPr marL="720000" indent="-720000">
              <a:lnSpc>
                <a:spcPct val="150000"/>
              </a:lnSpc>
            </a:pPr>
            <a:r>
              <a:rPr kumimoji="1" lang="ja-JP" altLang="en-US" sz="3200" dirty="0">
                <a:solidFill>
                  <a:srgbClr val="FF0000"/>
                </a:solidFill>
                <a:latin typeface="Meiryo UI" panose="020B0604030504040204" pitchFamily="50" charset="-128"/>
                <a:ea typeface="Meiryo UI" panose="020B0604030504040204" pitchFamily="50" charset="-128"/>
              </a:rPr>
              <a:t>Ｔ：</a:t>
            </a:r>
            <a:r>
              <a:rPr kumimoji="1" lang="ja-JP" altLang="en-US" sz="3200" dirty="0">
                <a:latin typeface="Meiryo UI" panose="020B0604030504040204" pitchFamily="50" charset="-128"/>
                <a:ea typeface="Meiryo UI" panose="020B0604030504040204" pitchFamily="50" charset="-128"/>
              </a:rPr>
              <a:t>途中でおつりが足りなくなるということは考えらない</a:t>
            </a:r>
            <a:r>
              <a:rPr lang="ja-JP" altLang="en-US" sz="3200" dirty="0">
                <a:latin typeface="Meiryo UI" panose="020B0604030504040204" pitchFamily="50" charset="-128"/>
                <a:ea typeface="Meiryo UI" panose="020B0604030504040204" pitchFamily="50" charset="-128"/>
              </a:rPr>
              <a:t>でしょうか？</a:t>
            </a:r>
            <a:endParaRPr lang="en-US" altLang="ja-JP" sz="3200" dirty="0">
              <a:latin typeface="Meiryo UI" panose="020B0604030504040204" pitchFamily="50" charset="-128"/>
              <a:ea typeface="Meiryo UI" panose="020B0604030504040204" pitchFamily="50" charset="-128"/>
            </a:endParaRPr>
          </a:p>
          <a:p>
            <a:pPr marL="792000" indent="-792000">
              <a:lnSpc>
                <a:spcPct val="150000"/>
              </a:lnSpc>
            </a:pPr>
            <a:r>
              <a:rPr lang="ja-JP" altLang="en-US" sz="3200" dirty="0">
                <a:solidFill>
                  <a:srgbClr val="FF0000"/>
                </a:solidFill>
                <a:latin typeface="Meiryo UI" panose="020B0604030504040204" pitchFamily="50" charset="-128"/>
                <a:ea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rPr>
              <a:t>事前に</a:t>
            </a:r>
            <a:r>
              <a:rPr lang="en-US" altLang="ja-JP" sz="3200" dirty="0">
                <a:latin typeface="Meiryo UI" panose="020B0604030504040204" pitchFamily="50" charset="-128"/>
                <a:ea typeface="Meiryo UI" panose="020B0604030504040204" pitchFamily="50" charset="-128"/>
              </a:rPr>
              <a:t>30</a:t>
            </a:r>
            <a:r>
              <a:rPr lang="ja-JP" altLang="en-US" sz="3200" dirty="0">
                <a:latin typeface="Meiryo UI" panose="020B0604030504040204" pitchFamily="50" charset="-128"/>
                <a:ea typeface="Meiryo UI" panose="020B0604030504040204" pitchFamily="50" charset="-128"/>
              </a:rPr>
              <a:t>枚の</a:t>
            </a:r>
            <a:r>
              <a:rPr lang="en-US" altLang="ja-JP" sz="3200" dirty="0">
                <a:latin typeface="Meiryo UI" panose="020B0604030504040204" pitchFamily="50" charset="-128"/>
                <a:ea typeface="Meiryo UI" panose="020B0604030504040204" pitchFamily="50" charset="-128"/>
              </a:rPr>
              <a:t>100</a:t>
            </a:r>
            <a:r>
              <a:rPr lang="ja-JP" altLang="en-US" sz="3200" dirty="0">
                <a:latin typeface="Meiryo UI" panose="020B0604030504040204" pitchFamily="50" charset="-128"/>
                <a:ea typeface="Meiryo UI" panose="020B0604030504040204" pitchFamily="50" charset="-128"/>
              </a:rPr>
              <a:t>円玉を用意していたとして、どのような場合におつりが足りなくなるのか考えてみよう。</a:t>
            </a:r>
            <a:endParaRPr kumimoji="1" lang="en-US" altLang="ja-JP" sz="32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A3C7C623-240C-4E1E-B975-D208F7F79F8A}"/>
              </a:ext>
            </a:extLst>
          </p:cNvPr>
          <p:cNvPicPr>
            <a:picLocks noChangeAspect="1"/>
          </p:cNvPicPr>
          <p:nvPr/>
        </p:nvPicPr>
        <p:blipFill rotWithShape="1">
          <a:blip r:embed="rId3"/>
          <a:srcRect t="21021" b="63165"/>
          <a:stretch/>
        </p:blipFill>
        <p:spPr>
          <a:xfrm>
            <a:off x="45308" y="4712491"/>
            <a:ext cx="12101384" cy="1608211"/>
          </a:xfrm>
          <a:prstGeom prst="rect">
            <a:avLst/>
          </a:prstGeom>
          <a:ln>
            <a:solidFill>
              <a:schemeClr val="tx1"/>
            </a:solidFill>
          </a:ln>
        </p:spPr>
      </p:pic>
      <p:sp>
        <p:nvSpPr>
          <p:cNvPr id="8" name="テキスト ボックス 7">
            <a:extLst>
              <a:ext uri="{FF2B5EF4-FFF2-40B4-BE49-F238E27FC236}">
                <a16:creationId xmlns:a16="http://schemas.microsoft.com/office/drawing/2014/main" id="{59C18474-A122-4F29-9C1A-A2FDC50C217D}"/>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15</a:t>
            </a:r>
            <a:endParaRPr kumimoji="1" lang="ja-JP" altLang="en-US" dirty="0"/>
          </a:p>
        </p:txBody>
      </p:sp>
    </p:spTree>
    <p:extLst>
      <p:ext uri="{BB962C8B-B14F-4D97-AF65-F5344CB8AC3E}">
        <p14:creationId xmlns:p14="http://schemas.microsoft.com/office/powerpoint/2010/main" val="358541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C856F1A-54B4-4657-B887-C1CDF0BC1A52}"/>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8D68AED-2FBA-4482-9C4C-DEAC0189C6DF}"/>
              </a:ext>
            </a:extLst>
          </p:cNvPr>
          <p:cNvSpPr txBox="1"/>
          <p:nvPr/>
        </p:nvSpPr>
        <p:spPr>
          <a:xfrm>
            <a:off x="337746" y="973358"/>
            <a:ext cx="11524735" cy="5159746"/>
          </a:xfrm>
          <a:prstGeom prst="rect">
            <a:avLst/>
          </a:prstGeom>
          <a:solidFill>
            <a:schemeClr val="bg2"/>
          </a:solidFill>
        </p:spPr>
        <p:txBody>
          <a:bodyPr wrap="square" rtlCol="0">
            <a:spAutoFit/>
          </a:bodyPr>
          <a:lstStyle/>
          <a:p>
            <a:pPr marL="720000" indent="-720000">
              <a:lnSpc>
                <a:spcPct val="150000"/>
              </a:lnSpc>
            </a:pPr>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どのような場合におつりが足りなくなりましたか？</a:t>
            </a:r>
            <a:endParaRPr lang="en-US" altLang="ja-JP" sz="3200" dirty="0">
              <a:latin typeface="Meiryo UI" panose="020B0604030504040204" pitchFamily="50" charset="-128"/>
              <a:ea typeface="Meiryo UI" panose="020B0604030504040204" pitchFamily="50" charset="-128"/>
            </a:endParaRPr>
          </a:p>
          <a:p>
            <a:pPr marL="720000" indent="-720000">
              <a:lnSpc>
                <a:spcPct val="150000"/>
              </a:lnSpc>
            </a:pPr>
            <a:r>
              <a:rPr lang="ja-JP" altLang="en-US" sz="3200" dirty="0">
                <a:latin typeface="Meiryo UI" panose="020B0604030504040204" pitchFamily="50" charset="-128"/>
                <a:ea typeface="Meiryo UI" panose="020B0604030504040204" pitchFamily="50" charset="-128"/>
              </a:rPr>
              <a:t>→</a:t>
            </a:r>
            <a:r>
              <a:rPr lang="ja-JP" altLang="en-US" sz="3200" dirty="0">
                <a:solidFill>
                  <a:srgbClr val="426FEE"/>
                </a:solidFill>
                <a:latin typeface="Meiryo UI" panose="020B0604030504040204" pitchFamily="50" charset="-128"/>
                <a:ea typeface="Meiryo UI" panose="020B0604030504040204" pitchFamily="50" charset="-128"/>
              </a:rPr>
              <a:t>Ｓ：</a:t>
            </a:r>
            <a:r>
              <a:rPr lang="ja-JP" altLang="en-US" sz="3200" dirty="0">
                <a:latin typeface="Meiryo UI" panose="020B0604030504040204" pitchFamily="50" charset="-128"/>
                <a:ea typeface="Meiryo UI" panose="020B0604030504040204" pitchFamily="50" charset="-128"/>
              </a:rPr>
              <a:t>最初から</a:t>
            </a:r>
            <a:r>
              <a:rPr lang="en-US" altLang="ja-JP" sz="3200" dirty="0">
                <a:latin typeface="Meiryo UI" panose="020B0604030504040204" pitchFamily="50" charset="-128"/>
                <a:ea typeface="Meiryo UI" panose="020B0604030504040204" pitchFamily="50" charset="-128"/>
              </a:rPr>
              <a:t>1000</a:t>
            </a:r>
            <a:r>
              <a:rPr lang="ja-JP" altLang="en-US" sz="3200" dirty="0">
                <a:latin typeface="Meiryo UI" panose="020B0604030504040204" pitchFamily="50" charset="-128"/>
                <a:ea typeface="Meiryo UI" panose="020B0604030504040204" pitchFamily="50" charset="-128"/>
              </a:rPr>
              <a:t>円札で支払う人が連続で</a:t>
            </a:r>
            <a:r>
              <a:rPr lang="en-US" altLang="ja-JP" sz="3200" dirty="0">
                <a:latin typeface="Meiryo UI" panose="020B0604030504040204" pitchFamily="50" charset="-128"/>
                <a:ea typeface="Meiryo UI" panose="020B0604030504040204" pitchFamily="50" charset="-128"/>
              </a:rPr>
              <a:t>10</a:t>
            </a:r>
            <a:r>
              <a:rPr lang="ja-JP" altLang="en-US" sz="3200" dirty="0">
                <a:latin typeface="Meiryo UI" panose="020B0604030504040204" pitchFamily="50" charset="-128"/>
                <a:ea typeface="Meiryo UI" panose="020B0604030504040204" pitchFamily="50" charset="-128"/>
              </a:rPr>
              <a:t>人来たときです。</a:t>
            </a:r>
            <a:endParaRPr lang="en-US" altLang="ja-JP" sz="3200" dirty="0">
              <a:latin typeface="Meiryo UI" panose="020B0604030504040204" pitchFamily="50" charset="-128"/>
              <a:ea typeface="Meiryo UI" panose="020B0604030504040204" pitchFamily="50" charset="-128"/>
            </a:endParaRPr>
          </a:p>
          <a:p>
            <a:pPr marL="1080000" indent="-1080000">
              <a:lnSpc>
                <a:spcPct val="150000"/>
              </a:lnSpc>
            </a:pPr>
            <a:r>
              <a:rPr lang="ja-JP" altLang="en-US" sz="3200" dirty="0">
                <a:solidFill>
                  <a:srgbClr val="426FEE"/>
                </a:solidFill>
                <a:latin typeface="Meiryo UI" panose="020B0604030504040204" pitchFamily="50" charset="-128"/>
                <a:ea typeface="Meiryo UI" panose="020B0604030504040204" pitchFamily="50" charset="-128"/>
              </a:rPr>
              <a:t>　 Ｓ：</a:t>
            </a:r>
            <a:r>
              <a:rPr lang="ja-JP" altLang="en-US" sz="3200" dirty="0">
                <a:latin typeface="Meiryo UI" panose="020B0604030504040204" pitchFamily="50" charset="-128"/>
                <a:ea typeface="Meiryo UI" panose="020B0604030504040204" pitchFamily="50" charset="-128"/>
              </a:rPr>
              <a:t>最初から</a:t>
            </a:r>
            <a:r>
              <a:rPr lang="en-US" altLang="ja-JP" sz="3200" dirty="0">
                <a:latin typeface="Meiryo UI" panose="020B0604030504040204" pitchFamily="50" charset="-128"/>
                <a:ea typeface="Meiryo UI" panose="020B0604030504040204" pitchFamily="50" charset="-128"/>
              </a:rPr>
              <a:t>500</a:t>
            </a:r>
            <a:r>
              <a:rPr lang="ja-JP" altLang="en-US" sz="3200" dirty="0">
                <a:latin typeface="Meiryo UI" panose="020B0604030504040204" pitchFamily="50" charset="-128"/>
                <a:ea typeface="Meiryo UI" panose="020B0604030504040204" pitchFamily="50" charset="-128"/>
              </a:rPr>
              <a:t>円玉で支払う人が５人続いて、その後、</a:t>
            </a:r>
            <a:r>
              <a:rPr lang="en-US" altLang="ja-JP" sz="3200" dirty="0">
                <a:latin typeface="Meiryo UI" panose="020B0604030504040204" pitchFamily="50" charset="-128"/>
                <a:ea typeface="Meiryo UI" panose="020B0604030504040204" pitchFamily="50" charset="-128"/>
              </a:rPr>
              <a:t>1000</a:t>
            </a:r>
            <a:r>
              <a:rPr lang="ja-JP" altLang="en-US" sz="3200" dirty="0">
                <a:latin typeface="Meiryo UI" panose="020B0604030504040204" pitchFamily="50" charset="-128"/>
                <a:ea typeface="Meiryo UI" panose="020B0604030504040204" pitchFamily="50" charset="-128"/>
              </a:rPr>
              <a:t>円で支払う人が３人続いたときです。</a:t>
            </a:r>
            <a:endParaRPr lang="en-US" altLang="ja-JP" sz="3200" dirty="0">
              <a:latin typeface="Meiryo UI" panose="020B0604030504040204" pitchFamily="50" charset="-128"/>
              <a:ea typeface="Meiryo UI" panose="020B0604030504040204" pitchFamily="50" charset="-128"/>
            </a:endParaRPr>
          </a:p>
          <a:p>
            <a:pPr marL="720000" indent="-720000">
              <a:lnSpc>
                <a:spcPct val="150000"/>
              </a:lnSpc>
            </a:pPr>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最初に</a:t>
            </a:r>
            <a:r>
              <a:rPr lang="en-US" altLang="ja-JP" sz="3200" dirty="0">
                <a:latin typeface="Meiryo UI" panose="020B0604030504040204" pitchFamily="50" charset="-128"/>
                <a:ea typeface="Meiryo UI" panose="020B0604030504040204" pitchFamily="50" charset="-128"/>
              </a:rPr>
              <a:t>500</a:t>
            </a:r>
            <a:r>
              <a:rPr lang="ja-JP" altLang="en-US" sz="3200" dirty="0">
                <a:latin typeface="Meiryo UI" panose="020B0604030504040204" pitchFamily="50" charset="-128"/>
                <a:ea typeface="Meiryo UI" panose="020B0604030504040204" pitchFamily="50" charset="-128"/>
              </a:rPr>
              <a:t>円玉や</a:t>
            </a:r>
            <a:r>
              <a:rPr lang="en-US" altLang="ja-JP" sz="3200" dirty="0">
                <a:latin typeface="Meiryo UI" panose="020B0604030504040204" pitchFamily="50" charset="-128"/>
                <a:ea typeface="Meiryo UI" panose="020B0604030504040204" pitchFamily="50" charset="-128"/>
              </a:rPr>
              <a:t>1000</a:t>
            </a:r>
            <a:r>
              <a:rPr lang="ja-JP" altLang="en-US" sz="3200" dirty="0">
                <a:latin typeface="Meiryo UI" panose="020B0604030504040204" pitchFamily="50" charset="-128"/>
                <a:ea typeface="Meiryo UI" panose="020B0604030504040204" pitchFamily="50" charset="-128"/>
              </a:rPr>
              <a:t>円札で支払う人が続くと、おつりが足りなくなります。このような場合も想定して、事前に</a:t>
            </a:r>
            <a:r>
              <a:rPr lang="en-US" altLang="ja-JP" sz="3200" dirty="0">
                <a:latin typeface="Meiryo UI" panose="020B0604030504040204" pitchFamily="50" charset="-128"/>
                <a:ea typeface="Meiryo UI" panose="020B0604030504040204" pitchFamily="50" charset="-128"/>
              </a:rPr>
              <a:t>100</a:t>
            </a:r>
            <a:r>
              <a:rPr lang="ja-JP" altLang="en-US" sz="3200" dirty="0">
                <a:latin typeface="Meiryo UI" panose="020B0604030504040204" pitchFamily="50" charset="-128"/>
                <a:ea typeface="Meiryo UI" panose="020B0604030504040204" pitchFamily="50" charset="-128"/>
              </a:rPr>
              <a:t>円玉を何枚用意すればよいかを、別のシミュレーション結果から考えてみましょう。</a:t>
            </a:r>
            <a:endParaRPr lang="en-US" altLang="ja-JP" sz="32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E1711B2-E92F-4196-8D6F-AC55AD73608B}"/>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16</a:t>
            </a:r>
            <a:endParaRPr kumimoji="1" lang="ja-JP" altLang="en-US" dirty="0"/>
          </a:p>
        </p:txBody>
      </p:sp>
    </p:spTree>
    <p:extLst>
      <p:ext uri="{BB962C8B-B14F-4D97-AF65-F5344CB8AC3E}">
        <p14:creationId xmlns:p14="http://schemas.microsoft.com/office/powerpoint/2010/main" val="204324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FE99FD7-0576-457A-9882-C2EDB8393ACA}"/>
              </a:ext>
            </a:extLst>
          </p:cNvPr>
          <p:cNvPicPr>
            <a:picLocks noChangeAspect="1"/>
          </p:cNvPicPr>
          <p:nvPr/>
        </p:nvPicPr>
        <p:blipFill rotWithShape="1">
          <a:blip r:embed="rId3"/>
          <a:srcRect t="16487" r="40580" b="45923"/>
          <a:stretch/>
        </p:blipFill>
        <p:spPr>
          <a:xfrm>
            <a:off x="4801163" y="2091129"/>
            <a:ext cx="7390837" cy="2922291"/>
          </a:xfrm>
          <a:prstGeom prst="rect">
            <a:avLst/>
          </a:prstGeom>
          <a:ln>
            <a:solidFill>
              <a:schemeClr val="tx1"/>
            </a:solidFill>
          </a:ln>
        </p:spPr>
      </p:pic>
      <p:sp>
        <p:nvSpPr>
          <p:cNvPr id="2" name="テキスト ボックス 1">
            <a:extLst>
              <a:ext uri="{FF2B5EF4-FFF2-40B4-BE49-F238E27FC236}">
                <a16:creationId xmlns:a16="http://schemas.microsoft.com/office/drawing/2014/main" id="{D5D8FB3A-9ADB-4554-8C6C-CAF72B8BD41C}"/>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F6BF88A-5B02-4359-BDDF-01FBE263C1EE}"/>
              </a:ext>
            </a:extLst>
          </p:cNvPr>
          <p:cNvSpPr txBox="1"/>
          <p:nvPr/>
        </p:nvSpPr>
        <p:spPr>
          <a:xfrm>
            <a:off x="337746" y="792108"/>
            <a:ext cx="11524735" cy="727763"/>
          </a:xfrm>
          <a:prstGeom prst="rect">
            <a:avLst/>
          </a:prstGeom>
          <a:solidFill>
            <a:schemeClr val="bg2"/>
          </a:solidFill>
        </p:spPr>
        <p:txBody>
          <a:bodyPr wrap="square" rtlCol="0">
            <a:spAutoFit/>
          </a:bodyPr>
          <a:lstStyle/>
          <a:p>
            <a:pPr marL="720000" indent="-720000">
              <a:lnSpc>
                <a:spcPct val="150000"/>
              </a:lnSpc>
            </a:pPr>
            <a:r>
              <a:rPr lang="ja-JP" altLang="en-US" sz="3200" dirty="0">
                <a:latin typeface="Meiryo UI" panose="020B0604030504040204" pitchFamily="50" charset="-128"/>
                <a:ea typeface="Meiryo UI" panose="020B0604030504040204" pitchFamily="50" charset="-128"/>
              </a:rPr>
              <a:t>５　乱数を活用したシミュレーションで問題を解決する。</a:t>
            </a:r>
            <a:endParaRPr lang="en-US" altLang="ja-JP" sz="3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6248C990-CCC4-4CA7-A0E8-04415B53908F}"/>
              </a:ext>
            </a:extLst>
          </p:cNvPr>
          <p:cNvSpPr txBox="1"/>
          <p:nvPr/>
        </p:nvSpPr>
        <p:spPr>
          <a:xfrm>
            <a:off x="115335" y="1597100"/>
            <a:ext cx="4571995" cy="4154984"/>
          </a:xfrm>
          <a:prstGeom prst="rect">
            <a:avLst/>
          </a:prstGeom>
          <a:noFill/>
          <a:ln>
            <a:solidFill>
              <a:schemeClr val="tx1"/>
            </a:solidFill>
          </a:ln>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生徒に示すシミュレーションの手順</a:t>
            </a:r>
            <a:endParaRPr kumimoji="1" lang="en-US" altLang="ja-JP" sz="2400" dirty="0">
              <a:latin typeface="Meiryo UI" panose="020B0604030504040204" pitchFamily="50" charset="-128"/>
              <a:ea typeface="Meiryo UI" panose="020B0604030504040204" pitchFamily="50" charset="-128"/>
            </a:endParaRPr>
          </a:p>
          <a:p>
            <a:pPr marL="252000" indent="-252000"/>
            <a:r>
              <a:rPr lang="ja-JP" altLang="en-US" sz="2400" dirty="0">
                <a:latin typeface="Meiryo UI" panose="020B0604030504040204" pitchFamily="50" charset="-128"/>
                <a:ea typeface="Meiryo UI" panose="020B0604030504040204" pitchFamily="50" charset="-128"/>
              </a:rPr>
              <a:t>①　</a:t>
            </a:r>
            <a:r>
              <a:rPr lang="en-US" altLang="ja-JP" sz="2400" dirty="0">
                <a:latin typeface="Meiryo UI" panose="020B0604030504040204" pitchFamily="50" charset="-128"/>
                <a:ea typeface="Meiryo UI" panose="020B0604030504040204" pitchFamily="50" charset="-128"/>
              </a:rPr>
              <a:t>0</a:t>
            </a:r>
            <a:r>
              <a:rPr lang="ja-JP" altLang="en-US" sz="2400" dirty="0">
                <a:latin typeface="Meiryo UI" panose="020B0604030504040204" pitchFamily="50" charset="-128"/>
                <a:ea typeface="Meiryo UI" panose="020B0604030504040204" pitchFamily="50" charset="-128"/>
              </a:rPr>
              <a:t>から</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の乱数を</a:t>
            </a:r>
            <a:r>
              <a:rPr lang="en-US" altLang="ja-JP" sz="2400" dirty="0">
                <a:latin typeface="Meiryo UI" panose="020B0604030504040204" pitchFamily="50" charset="-128"/>
                <a:ea typeface="Meiryo UI" panose="020B0604030504040204" pitchFamily="50" charset="-128"/>
              </a:rPr>
              <a:t>280</a:t>
            </a:r>
            <a:r>
              <a:rPr lang="ja-JP" altLang="en-US" sz="2400" dirty="0">
                <a:latin typeface="Meiryo UI" panose="020B0604030504040204" pitchFamily="50" charset="-128"/>
                <a:ea typeface="Meiryo UI" panose="020B0604030504040204" pitchFamily="50" charset="-128"/>
              </a:rPr>
              <a:t>個発生させる。</a:t>
            </a:r>
            <a:endParaRPr lang="en-US" altLang="ja-JP" sz="2400" dirty="0">
              <a:latin typeface="Meiryo UI" panose="020B0604030504040204" pitchFamily="50" charset="-128"/>
              <a:ea typeface="Meiryo UI" panose="020B0604030504040204" pitchFamily="50" charset="-128"/>
            </a:endParaRPr>
          </a:p>
          <a:p>
            <a:pPr marL="252000" indent="-252000"/>
            <a:r>
              <a:rPr kumimoji="1" lang="ja-JP" altLang="en-US" sz="2400" dirty="0">
                <a:latin typeface="Meiryo UI" panose="020B0604030504040204" pitchFamily="50" charset="-128"/>
                <a:ea typeface="Meiryo UI" panose="020B0604030504040204" pitchFamily="50" charset="-128"/>
              </a:rPr>
              <a:t>②　発生させた乱数の大きさによって、３つの</a:t>
            </a:r>
            <a:r>
              <a:rPr lang="ja-JP" altLang="en-US" sz="2400" dirty="0">
                <a:latin typeface="Meiryo UI" panose="020B0604030504040204" pitchFamily="50" charset="-128"/>
                <a:ea typeface="Meiryo UI" panose="020B0604030504040204" pitchFamily="50" charset="-128"/>
              </a:rPr>
              <a:t>数値（支払い方法による</a:t>
            </a:r>
            <a:r>
              <a:rPr lang="en-US" altLang="ja-JP" sz="2400" dirty="0">
                <a:latin typeface="Meiryo UI" panose="020B0604030504040204" pitchFamily="50" charset="-128"/>
                <a:ea typeface="Meiryo UI" panose="020B0604030504040204" pitchFamily="50" charset="-128"/>
              </a:rPr>
              <a:t>100</a:t>
            </a:r>
            <a:r>
              <a:rPr lang="ja-JP" altLang="en-US" sz="2400" dirty="0">
                <a:latin typeface="Meiryo UI" panose="020B0604030504040204" pitchFamily="50" charset="-128"/>
                <a:ea typeface="Meiryo UI" panose="020B0604030504040204" pitchFamily="50" charset="-128"/>
              </a:rPr>
              <a:t>円玉の増減）に</a:t>
            </a:r>
            <a:r>
              <a:rPr kumimoji="1" lang="ja-JP" altLang="en-US" sz="2400" dirty="0">
                <a:latin typeface="Meiryo UI" panose="020B0604030504040204" pitchFamily="50" charset="-128"/>
                <a:ea typeface="Meiryo UI" panose="020B0604030504040204" pitchFamily="50" charset="-128"/>
              </a:rPr>
              <a:t>分類する。</a:t>
            </a:r>
            <a:endParaRPr kumimoji="1" lang="en-US" altLang="ja-JP" sz="2400" dirty="0">
              <a:latin typeface="Meiryo UI" panose="020B0604030504040204" pitchFamily="50" charset="-128"/>
              <a:ea typeface="Meiryo UI" panose="020B0604030504040204" pitchFamily="50" charset="-128"/>
            </a:endParaRPr>
          </a:p>
          <a:p>
            <a:pPr marL="252000" indent="-252000"/>
            <a:r>
              <a:rPr lang="ja-JP" altLang="en-US" sz="2400" dirty="0">
                <a:latin typeface="Meiryo UI" panose="020B0604030504040204" pitchFamily="50" charset="-128"/>
                <a:ea typeface="Meiryo UI" panose="020B0604030504040204" pitchFamily="50" charset="-128"/>
              </a:rPr>
              <a:t>③　分類した３つの数値を累計していく。</a:t>
            </a:r>
            <a:endParaRPr lang="en-US" altLang="ja-JP" sz="2400" dirty="0">
              <a:latin typeface="Meiryo UI" panose="020B0604030504040204" pitchFamily="50" charset="-128"/>
              <a:ea typeface="Meiryo UI" panose="020B0604030504040204" pitchFamily="50" charset="-128"/>
            </a:endParaRPr>
          </a:p>
          <a:p>
            <a:pPr marL="252000" indent="-252000"/>
            <a:r>
              <a:rPr lang="ja-JP" altLang="en-US" sz="2400" dirty="0">
                <a:latin typeface="Meiryo UI" panose="020B0604030504040204" pitchFamily="50" charset="-128"/>
                <a:ea typeface="Meiryo UI" panose="020B0604030504040204" pitchFamily="50" charset="-128"/>
              </a:rPr>
              <a:t>④</a:t>
            </a:r>
            <a:r>
              <a:rPr kumimoji="1" lang="ja-JP" altLang="en-US" sz="2400" dirty="0">
                <a:latin typeface="Meiryo UI" panose="020B0604030504040204" pitchFamily="50" charset="-128"/>
                <a:ea typeface="Meiryo UI" panose="020B0604030504040204" pitchFamily="50" charset="-128"/>
              </a:rPr>
              <a:t>　累計した数値の最小値を求め、この絶対値を準備すべき</a:t>
            </a:r>
            <a:r>
              <a:rPr kumimoji="1" lang="en-US" altLang="ja-JP" sz="2400" dirty="0">
                <a:latin typeface="Meiryo UI" panose="020B0604030504040204" pitchFamily="50" charset="-128"/>
                <a:ea typeface="Meiryo UI" panose="020B0604030504040204" pitchFamily="50" charset="-128"/>
              </a:rPr>
              <a:t>100</a:t>
            </a:r>
            <a:r>
              <a:rPr kumimoji="1" lang="ja-JP" altLang="en-US" sz="2400" dirty="0">
                <a:latin typeface="Meiryo UI" panose="020B0604030504040204" pitchFamily="50" charset="-128"/>
                <a:ea typeface="Meiryo UI" panose="020B0604030504040204" pitchFamily="50" charset="-128"/>
              </a:rPr>
              <a:t>円玉の枚数とする。</a:t>
            </a:r>
          </a:p>
        </p:txBody>
      </p:sp>
      <p:sp>
        <p:nvSpPr>
          <p:cNvPr id="9" name="テキスト ボックス 8">
            <a:extLst>
              <a:ext uri="{FF2B5EF4-FFF2-40B4-BE49-F238E27FC236}">
                <a16:creationId xmlns:a16="http://schemas.microsoft.com/office/drawing/2014/main" id="{DB6F4B27-842D-4392-9785-2394896BCA49}"/>
              </a:ext>
            </a:extLst>
          </p:cNvPr>
          <p:cNvSpPr txBox="1"/>
          <p:nvPr/>
        </p:nvSpPr>
        <p:spPr>
          <a:xfrm>
            <a:off x="4840742" y="1664470"/>
            <a:ext cx="4245593"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生徒に配布する表計算ソフトのシートの一部</a:t>
            </a:r>
          </a:p>
        </p:txBody>
      </p:sp>
      <p:cxnSp>
        <p:nvCxnSpPr>
          <p:cNvPr id="11" name="直線矢印コネクタ 10">
            <a:extLst>
              <a:ext uri="{FF2B5EF4-FFF2-40B4-BE49-F238E27FC236}">
                <a16:creationId xmlns:a16="http://schemas.microsoft.com/office/drawing/2014/main" id="{964C7433-5DD4-4DE4-A4C6-7473541F8299}"/>
              </a:ext>
            </a:extLst>
          </p:cNvPr>
          <p:cNvCxnSpPr/>
          <p:nvPr/>
        </p:nvCxnSpPr>
        <p:spPr>
          <a:xfrm flipV="1">
            <a:off x="5321643" y="5156886"/>
            <a:ext cx="0" cy="799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7452822-643C-4E09-A87D-BAFA07C65CF2}"/>
              </a:ext>
            </a:extLst>
          </p:cNvPr>
          <p:cNvSpPr txBox="1"/>
          <p:nvPr/>
        </p:nvSpPr>
        <p:spPr>
          <a:xfrm>
            <a:off x="4687330" y="5956648"/>
            <a:ext cx="3649361"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実際はデータが</a:t>
            </a:r>
            <a:r>
              <a:rPr kumimoji="1" lang="en-US" altLang="ja-JP" dirty="0">
                <a:latin typeface="Meiryo UI" panose="020B0604030504040204" pitchFamily="50" charset="-128"/>
                <a:ea typeface="Meiryo UI" panose="020B0604030504040204" pitchFamily="50" charset="-128"/>
              </a:rPr>
              <a:t>280</a:t>
            </a:r>
            <a:r>
              <a:rPr lang="ja-JP" altLang="en-US" dirty="0">
                <a:latin typeface="Meiryo UI" panose="020B0604030504040204" pitchFamily="50" charset="-128"/>
                <a:ea typeface="Meiryo UI" panose="020B0604030504040204" pitchFamily="50" charset="-128"/>
              </a:rPr>
              <a:t>個</a:t>
            </a:r>
            <a:r>
              <a:rPr kumimoji="1" lang="ja-JP" altLang="en-US" dirty="0">
                <a:latin typeface="Meiryo UI" panose="020B0604030504040204" pitchFamily="50" charset="-128"/>
                <a:ea typeface="Meiryo UI" panose="020B0604030504040204" pitchFamily="50" charset="-128"/>
              </a:rPr>
              <a:t>ある。</a:t>
            </a:r>
          </a:p>
        </p:txBody>
      </p:sp>
      <p:cxnSp>
        <p:nvCxnSpPr>
          <p:cNvPr id="14" name="直線矢印コネクタ 13">
            <a:extLst>
              <a:ext uri="{FF2B5EF4-FFF2-40B4-BE49-F238E27FC236}">
                <a16:creationId xmlns:a16="http://schemas.microsoft.com/office/drawing/2014/main" id="{99E6447F-A459-4B96-8420-299DBEC42EAE}"/>
              </a:ext>
            </a:extLst>
          </p:cNvPr>
          <p:cNvCxnSpPr/>
          <p:nvPr/>
        </p:nvCxnSpPr>
        <p:spPr>
          <a:xfrm flipV="1">
            <a:off x="11409405" y="4674866"/>
            <a:ext cx="626076" cy="1050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BD622D6-0EF4-48DC-B1CB-7549F81CB4CF}"/>
              </a:ext>
            </a:extLst>
          </p:cNvPr>
          <p:cNvSpPr txBox="1"/>
          <p:nvPr/>
        </p:nvSpPr>
        <p:spPr>
          <a:xfrm>
            <a:off x="8814485" y="5708821"/>
            <a:ext cx="3220996" cy="923330"/>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実際のシートには、Ｈ列より右側にもデータがあるが、この手順には関係がないので省略している。</a:t>
            </a:r>
            <a:endParaRPr kumimoji="1" lang="ja-JP" altLang="en-US"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2CD60FED-2D2C-4380-A16C-1EF3CD13FC6D}"/>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17</a:t>
            </a:r>
            <a:endParaRPr kumimoji="1" lang="ja-JP" altLang="en-US" dirty="0"/>
          </a:p>
        </p:txBody>
      </p:sp>
    </p:spTree>
    <p:extLst>
      <p:ext uri="{BB962C8B-B14F-4D97-AF65-F5344CB8AC3E}">
        <p14:creationId xmlns:p14="http://schemas.microsoft.com/office/powerpoint/2010/main" val="304574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3942B2CD-4129-462A-A095-783F3AB20CB3}"/>
              </a:ext>
            </a:extLst>
          </p:cNvPr>
          <p:cNvPicPr>
            <a:picLocks noChangeAspect="1"/>
          </p:cNvPicPr>
          <p:nvPr/>
        </p:nvPicPr>
        <p:blipFill rotWithShape="1">
          <a:blip r:embed="rId3"/>
          <a:srcRect t="16487" r="40580" b="45923"/>
          <a:stretch/>
        </p:blipFill>
        <p:spPr>
          <a:xfrm>
            <a:off x="4791805" y="3921103"/>
            <a:ext cx="7390837" cy="2922291"/>
          </a:xfrm>
          <a:prstGeom prst="rect">
            <a:avLst/>
          </a:prstGeom>
          <a:ln>
            <a:solidFill>
              <a:schemeClr val="tx1"/>
            </a:solidFill>
          </a:ln>
        </p:spPr>
      </p:pic>
      <p:sp>
        <p:nvSpPr>
          <p:cNvPr id="2" name="テキスト ボックス 1">
            <a:extLst>
              <a:ext uri="{FF2B5EF4-FFF2-40B4-BE49-F238E27FC236}">
                <a16:creationId xmlns:a16="http://schemas.microsoft.com/office/drawing/2014/main" id="{10AD63EB-82FB-41C8-B6D4-1B8A38C822DE}"/>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591D3839-80E6-4E64-BA5B-DF583C8D8974}"/>
              </a:ext>
            </a:extLst>
          </p:cNvPr>
          <p:cNvSpPr txBox="1"/>
          <p:nvPr/>
        </p:nvSpPr>
        <p:spPr>
          <a:xfrm>
            <a:off x="164751" y="774377"/>
            <a:ext cx="11524735" cy="954107"/>
          </a:xfrm>
          <a:prstGeom prst="rect">
            <a:avLst/>
          </a:prstGeom>
          <a:solidFill>
            <a:schemeClr val="bg2"/>
          </a:solidFill>
        </p:spPr>
        <p:txBody>
          <a:bodyPr wrap="square" rtlCol="0">
            <a:spAutoFit/>
          </a:bodyPr>
          <a:lstStyle/>
          <a:p>
            <a:r>
              <a:rPr lang="ja-JP" altLang="en-US" sz="2800" dirty="0">
                <a:latin typeface="Meiryo UI" panose="020B0604030504040204" pitchFamily="50" charset="-128"/>
                <a:ea typeface="Meiryo UI" panose="020B0604030504040204" pitchFamily="50" charset="-128"/>
              </a:rPr>
              <a:t>問題の状況、条件とシミュレーションの手順と表計算ソフトのシートを見比べながら表計算ソフトのシートの</a:t>
            </a:r>
            <a:r>
              <a:rPr lang="ja-JP" altLang="en-US" sz="2800" dirty="0">
                <a:solidFill>
                  <a:srgbClr val="FF0000"/>
                </a:solidFill>
                <a:latin typeface="Meiryo UI" panose="020B0604030504040204" pitchFamily="50" charset="-128"/>
                <a:ea typeface="Meiryo UI" panose="020B0604030504040204" pitchFamily="50" charset="-128"/>
              </a:rPr>
              <a:t>関数を理解</a:t>
            </a:r>
            <a:r>
              <a:rPr lang="ja-JP" altLang="en-US" sz="2800" dirty="0">
                <a:latin typeface="Meiryo UI" panose="020B0604030504040204" pitchFamily="50" charset="-128"/>
                <a:ea typeface="Meiryo UI" panose="020B0604030504040204" pitchFamily="50" charset="-128"/>
              </a:rPr>
              <a:t>する。</a:t>
            </a:r>
            <a:endParaRPr lang="en-US" altLang="ja-JP"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A9EF69BE-1AE9-4154-AB76-C82CA01904DF}"/>
              </a:ext>
            </a:extLst>
          </p:cNvPr>
          <p:cNvSpPr txBox="1"/>
          <p:nvPr/>
        </p:nvSpPr>
        <p:spPr>
          <a:xfrm>
            <a:off x="6524364" y="1822153"/>
            <a:ext cx="5329873" cy="2031325"/>
          </a:xfrm>
          <a:prstGeom prst="rect">
            <a:avLst/>
          </a:prstGeom>
          <a:noFill/>
          <a:ln>
            <a:solidFill>
              <a:schemeClr val="tx1"/>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生徒に示すシミュレーションの手順</a:t>
            </a:r>
            <a:endParaRPr kumimoji="1" lang="en-US" altLang="ja-JP" dirty="0">
              <a:latin typeface="Meiryo UI" panose="020B0604030504040204" pitchFamily="50" charset="-128"/>
              <a:ea typeface="Meiryo UI" panose="020B0604030504040204" pitchFamily="50" charset="-128"/>
            </a:endParaRPr>
          </a:p>
          <a:p>
            <a:pPr marL="252000" indent="-252000"/>
            <a:r>
              <a:rPr lang="ja-JP" altLang="en-US" dirty="0">
                <a:latin typeface="Meiryo UI" panose="020B0604030504040204" pitchFamily="50" charset="-128"/>
                <a:ea typeface="Meiryo UI" panose="020B0604030504040204" pitchFamily="50" charset="-128"/>
              </a:rPr>
              <a:t>①　</a:t>
            </a:r>
            <a:r>
              <a:rPr lang="en-US" altLang="ja-JP" dirty="0">
                <a:latin typeface="Meiryo UI" panose="020B0604030504040204" pitchFamily="50" charset="-128"/>
                <a:ea typeface="Meiryo UI" panose="020B0604030504040204" pitchFamily="50" charset="-128"/>
              </a:rPr>
              <a:t>0</a:t>
            </a:r>
            <a:r>
              <a:rPr lang="ja-JP" altLang="en-US" dirty="0">
                <a:latin typeface="Meiryo UI" panose="020B0604030504040204" pitchFamily="50" charset="-128"/>
                <a:ea typeface="Meiryo UI" panose="020B0604030504040204" pitchFamily="50" charset="-128"/>
              </a:rPr>
              <a:t>から</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の乱数を</a:t>
            </a:r>
            <a:r>
              <a:rPr lang="en-US" altLang="ja-JP" dirty="0">
                <a:latin typeface="Meiryo UI" panose="020B0604030504040204" pitchFamily="50" charset="-128"/>
                <a:ea typeface="Meiryo UI" panose="020B0604030504040204" pitchFamily="50" charset="-128"/>
              </a:rPr>
              <a:t>280</a:t>
            </a:r>
            <a:r>
              <a:rPr lang="ja-JP" altLang="en-US" dirty="0">
                <a:latin typeface="Meiryo UI" panose="020B0604030504040204" pitchFamily="50" charset="-128"/>
                <a:ea typeface="Meiryo UI" panose="020B0604030504040204" pitchFamily="50" charset="-128"/>
              </a:rPr>
              <a:t>個発生させる。</a:t>
            </a:r>
            <a:endParaRPr lang="en-US" altLang="ja-JP" dirty="0">
              <a:latin typeface="Meiryo UI" panose="020B0604030504040204" pitchFamily="50" charset="-128"/>
              <a:ea typeface="Meiryo UI" panose="020B0604030504040204" pitchFamily="50" charset="-128"/>
            </a:endParaRPr>
          </a:p>
          <a:p>
            <a:pPr marL="252000" indent="-252000"/>
            <a:r>
              <a:rPr kumimoji="1" lang="ja-JP" altLang="en-US" dirty="0">
                <a:latin typeface="Meiryo UI" panose="020B0604030504040204" pitchFamily="50" charset="-128"/>
                <a:ea typeface="Meiryo UI" panose="020B0604030504040204" pitchFamily="50" charset="-128"/>
              </a:rPr>
              <a:t>②　発生させた乱数の大きさによって、３つの数値（支払い方法による</a:t>
            </a:r>
            <a:r>
              <a:rPr kumimoji="1" lang="en-US" altLang="ja-JP" dirty="0">
                <a:latin typeface="Meiryo UI" panose="020B0604030504040204" pitchFamily="50" charset="-128"/>
                <a:ea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rPr>
              <a:t>円玉の増減）に分類する。</a:t>
            </a:r>
            <a:endParaRPr kumimoji="1" lang="en-US" altLang="ja-JP" dirty="0">
              <a:latin typeface="Meiryo UI" panose="020B0604030504040204" pitchFamily="50" charset="-128"/>
              <a:ea typeface="Meiryo UI" panose="020B0604030504040204" pitchFamily="50" charset="-128"/>
            </a:endParaRPr>
          </a:p>
          <a:p>
            <a:pPr marL="252000" indent="-252000"/>
            <a:r>
              <a:rPr lang="ja-JP" altLang="en-US" dirty="0">
                <a:latin typeface="Meiryo UI" panose="020B0604030504040204" pitchFamily="50" charset="-128"/>
                <a:ea typeface="Meiryo UI" panose="020B0604030504040204" pitchFamily="50" charset="-128"/>
              </a:rPr>
              <a:t>③　分類した３つの数値を累計していく。</a:t>
            </a:r>
            <a:endParaRPr lang="en-US" altLang="ja-JP" dirty="0">
              <a:latin typeface="Meiryo UI" panose="020B0604030504040204" pitchFamily="50" charset="-128"/>
              <a:ea typeface="Meiryo UI" panose="020B0604030504040204" pitchFamily="50" charset="-128"/>
            </a:endParaRPr>
          </a:p>
          <a:p>
            <a:pPr marL="252000" indent="-252000"/>
            <a:r>
              <a:rPr lang="ja-JP" altLang="en-US" dirty="0">
                <a:latin typeface="Meiryo UI" panose="020B0604030504040204" pitchFamily="50" charset="-128"/>
                <a:ea typeface="Meiryo UI" panose="020B0604030504040204" pitchFamily="50" charset="-128"/>
              </a:rPr>
              <a:t>④</a:t>
            </a:r>
            <a:r>
              <a:rPr kumimoji="1" lang="ja-JP" altLang="en-US" dirty="0">
                <a:latin typeface="Meiryo UI" panose="020B0604030504040204" pitchFamily="50" charset="-128"/>
                <a:ea typeface="Meiryo UI" panose="020B0604030504040204" pitchFamily="50" charset="-128"/>
              </a:rPr>
              <a:t>　累計した数値の最小値を求め、この絶対値を準備すべき</a:t>
            </a:r>
            <a:r>
              <a:rPr kumimoji="1" lang="en-US" altLang="ja-JP" dirty="0">
                <a:latin typeface="Meiryo UI" panose="020B0604030504040204" pitchFamily="50" charset="-128"/>
                <a:ea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rPr>
              <a:t>円玉の枚数とする。</a:t>
            </a:r>
          </a:p>
        </p:txBody>
      </p:sp>
      <p:sp>
        <p:nvSpPr>
          <p:cNvPr id="8" name="正方形/長方形 7">
            <a:extLst>
              <a:ext uri="{FF2B5EF4-FFF2-40B4-BE49-F238E27FC236}">
                <a16:creationId xmlns:a16="http://schemas.microsoft.com/office/drawing/2014/main" id="{3D264241-BCAE-4647-A9DC-AB79FFF85A72}"/>
              </a:ext>
            </a:extLst>
          </p:cNvPr>
          <p:cNvSpPr/>
          <p:nvPr/>
        </p:nvSpPr>
        <p:spPr>
          <a:xfrm>
            <a:off x="6631027" y="2095442"/>
            <a:ext cx="3798075" cy="3117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65240C4-9B2B-47E3-AEDB-E66378C8D950}"/>
              </a:ext>
            </a:extLst>
          </p:cNvPr>
          <p:cNvSpPr txBox="1"/>
          <p:nvPr/>
        </p:nvSpPr>
        <p:spPr>
          <a:xfrm>
            <a:off x="319974" y="2545574"/>
            <a:ext cx="4390869" cy="1839158"/>
          </a:xfrm>
          <a:prstGeom prst="roundRect">
            <a:avLst>
              <a:gd name="adj" fmla="val 8252"/>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marL="360000" indent="-457200"/>
            <a:r>
              <a:rPr lang="ja-JP" altLang="en-US" dirty="0">
                <a:solidFill>
                  <a:schemeClr val="bg1"/>
                </a:solidFill>
                <a:latin typeface="Meiryo UI" panose="020B0604030504040204" pitchFamily="50" charset="-128"/>
                <a:ea typeface="Meiryo UI" panose="020B0604030504040204" pitchFamily="50" charset="-128"/>
              </a:rPr>
              <a:t>状況の確認：</a:t>
            </a:r>
            <a:endParaRPr lang="en-US" altLang="ja-JP" dirty="0">
              <a:solidFill>
                <a:schemeClr val="bg1"/>
              </a:solidFill>
              <a:latin typeface="Meiryo UI" panose="020B0604030504040204" pitchFamily="50" charset="-128"/>
              <a:ea typeface="Meiryo UI" panose="020B0604030504040204" pitchFamily="50" charset="-128"/>
            </a:endParaRPr>
          </a:p>
          <a:p>
            <a:pPr marL="360000" indent="-457200"/>
            <a:r>
              <a:rPr lang="ja-JP" altLang="en-US" dirty="0">
                <a:solidFill>
                  <a:schemeClr val="bg1"/>
                </a:solidFill>
                <a:latin typeface="Meiryo UI" panose="020B0604030504040204" pitchFamily="50" charset="-128"/>
                <a:ea typeface="Meiryo UI" panose="020B0604030504040204" pitchFamily="50" charset="-128"/>
              </a:rPr>
              <a:t>・商　　　 品：焼きそば</a:t>
            </a:r>
            <a:endParaRPr lang="en-US" altLang="ja-JP" dirty="0">
              <a:solidFill>
                <a:schemeClr val="bg1"/>
              </a:solidFill>
              <a:latin typeface="Meiryo UI" panose="020B0604030504040204" pitchFamily="50" charset="-128"/>
              <a:ea typeface="Meiryo UI" panose="020B0604030504040204" pitchFamily="50" charset="-128"/>
            </a:endParaRPr>
          </a:p>
          <a:p>
            <a:pPr marL="360000" indent="-457200"/>
            <a:r>
              <a:rPr lang="ja-JP" altLang="en-US" dirty="0">
                <a:solidFill>
                  <a:schemeClr val="bg1"/>
                </a:solidFill>
                <a:latin typeface="Meiryo UI" panose="020B0604030504040204" pitchFamily="50" charset="-128"/>
                <a:ea typeface="Meiryo UI" panose="020B0604030504040204" pitchFamily="50" charset="-128"/>
              </a:rPr>
              <a:t>・代　　　 金：１皿</a:t>
            </a:r>
            <a:r>
              <a:rPr lang="en-US" altLang="ja-JP" dirty="0">
                <a:solidFill>
                  <a:schemeClr val="bg1"/>
                </a:solidFill>
                <a:latin typeface="Meiryo UI" panose="020B0604030504040204" pitchFamily="50" charset="-128"/>
                <a:ea typeface="Meiryo UI" panose="020B0604030504040204" pitchFamily="50" charset="-128"/>
              </a:rPr>
              <a:t>300</a:t>
            </a:r>
            <a:r>
              <a:rPr lang="ja-JP" altLang="en-US" dirty="0">
                <a:solidFill>
                  <a:schemeClr val="bg1"/>
                </a:solidFill>
                <a:latin typeface="Meiryo UI" panose="020B0604030504040204" pitchFamily="50" charset="-128"/>
                <a:ea typeface="Meiryo UI" panose="020B0604030504040204" pitchFamily="50" charset="-128"/>
              </a:rPr>
              <a:t>円</a:t>
            </a:r>
            <a:endParaRPr lang="en-US" altLang="ja-JP" dirty="0">
              <a:solidFill>
                <a:schemeClr val="bg1"/>
              </a:solidFill>
              <a:latin typeface="Meiryo UI" panose="020B0604030504040204" pitchFamily="50" charset="-128"/>
              <a:ea typeface="Meiryo UI" panose="020B0604030504040204" pitchFamily="50" charset="-128"/>
            </a:endParaRPr>
          </a:p>
          <a:p>
            <a:pPr marL="360000" indent="-457200"/>
            <a:r>
              <a:rPr lang="ja-JP" altLang="en-US" dirty="0">
                <a:solidFill>
                  <a:schemeClr val="bg1"/>
                </a:solidFill>
                <a:latin typeface="Meiryo UI" panose="020B0604030504040204" pitchFamily="50" charset="-128"/>
                <a:ea typeface="Meiryo UI" panose="020B0604030504040204" pitchFamily="50" charset="-128"/>
              </a:rPr>
              <a:t>・販　売　数：</a:t>
            </a:r>
            <a:r>
              <a:rPr lang="en-US" altLang="ja-JP" dirty="0">
                <a:solidFill>
                  <a:schemeClr val="bg1"/>
                </a:solidFill>
                <a:latin typeface="Meiryo UI" panose="020B0604030504040204" pitchFamily="50" charset="-128"/>
                <a:ea typeface="Meiryo UI" panose="020B0604030504040204" pitchFamily="50" charset="-128"/>
              </a:rPr>
              <a:t>280</a:t>
            </a:r>
            <a:r>
              <a:rPr lang="ja-JP" altLang="en-US" dirty="0">
                <a:solidFill>
                  <a:schemeClr val="bg1"/>
                </a:solidFill>
                <a:latin typeface="Meiryo UI" panose="020B0604030504040204" pitchFamily="50" charset="-128"/>
                <a:ea typeface="Meiryo UI" panose="020B0604030504040204" pitchFamily="50" charset="-128"/>
              </a:rPr>
              <a:t>皿</a:t>
            </a:r>
            <a:endParaRPr lang="en-US" altLang="ja-JP" dirty="0">
              <a:solidFill>
                <a:schemeClr val="bg1"/>
              </a:solidFill>
              <a:latin typeface="Meiryo UI" panose="020B0604030504040204" pitchFamily="50" charset="-128"/>
              <a:ea typeface="Meiryo UI" panose="020B0604030504040204" pitchFamily="50" charset="-128"/>
            </a:endParaRPr>
          </a:p>
          <a:p>
            <a:pPr marL="360000" indent="-457200"/>
            <a:r>
              <a:rPr lang="ja-JP" altLang="en-US" dirty="0">
                <a:solidFill>
                  <a:schemeClr val="bg1"/>
                </a:solidFill>
                <a:latin typeface="Meiryo UI" panose="020B0604030504040204" pitchFamily="50" charset="-128"/>
                <a:ea typeface="Meiryo UI" panose="020B0604030504040204" pitchFamily="50" charset="-128"/>
              </a:rPr>
              <a:t>・</a:t>
            </a:r>
            <a:r>
              <a:rPr lang="ja-JP" altLang="en-US" spc="-200" dirty="0">
                <a:solidFill>
                  <a:schemeClr val="bg1"/>
                </a:solidFill>
                <a:latin typeface="Meiryo UI" panose="020B0604030504040204" pitchFamily="50" charset="-128"/>
                <a:ea typeface="Meiryo UI" panose="020B0604030504040204" pitchFamily="50" charset="-128"/>
              </a:rPr>
              <a:t>支払い方法：</a:t>
            </a:r>
            <a:r>
              <a:rPr lang="en-US" altLang="ja-JP" u="sng" spc="-200" dirty="0">
                <a:solidFill>
                  <a:schemeClr val="bg1"/>
                </a:solidFill>
                <a:latin typeface="Meiryo UI" panose="020B0604030504040204" pitchFamily="50" charset="-128"/>
                <a:ea typeface="Meiryo UI" panose="020B0604030504040204" pitchFamily="50" charset="-128"/>
              </a:rPr>
              <a:t>100</a:t>
            </a:r>
            <a:r>
              <a:rPr lang="ja-JP" altLang="en-US" u="sng" spc="-200" dirty="0">
                <a:solidFill>
                  <a:schemeClr val="bg1"/>
                </a:solidFill>
                <a:latin typeface="Meiryo UI" panose="020B0604030504040204" pitchFamily="50" charset="-128"/>
                <a:ea typeface="Meiryo UI" panose="020B0604030504040204" pitchFamily="50" charset="-128"/>
              </a:rPr>
              <a:t>円玉、</a:t>
            </a:r>
            <a:r>
              <a:rPr lang="en-US" altLang="ja-JP" u="sng" spc="-200" dirty="0">
                <a:solidFill>
                  <a:schemeClr val="bg1"/>
                </a:solidFill>
                <a:latin typeface="Meiryo UI" panose="020B0604030504040204" pitchFamily="50" charset="-128"/>
                <a:ea typeface="Meiryo UI" panose="020B0604030504040204" pitchFamily="50" charset="-128"/>
              </a:rPr>
              <a:t>500</a:t>
            </a:r>
            <a:r>
              <a:rPr lang="ja-JP" altLang="en-US" u="sng" spc="-200" dirty="0">
                <a:solidFill>
                  <a:schemeClr val="bg1"/>
                </a:solidFill>
                <a:latin typeface="Meiryo UI" panose="020B0604030504040204" pitchFamily="50" charset="-128"/>
                <a:ea typeface="Meiryo UI" panose="020B0604030504040204" pitchFamily="50" charset="-128"/>
              </a:rPr>
              <a:t>円玉、</a:t>
            </a:r>
            <a:r>
              <a:rPr lang="en-US" altLang="ja-JP" u="sng" spc="-200" dirty="0">
                <a:solidFill>
                  <a:schemeClr val="bg1"/>
                </a:solidFill>
                <a:latin typeface="Meiryo UI" panose="020B0604030504040204" pitchFamily="50" charset="-128"/>
                <a:ea typeface="Meiryo UI" panose="020B0604030504040204" pitchFamily="50" charset="-128"/>
              </a:rPr>
              <a:t>1000</a:t>
            </a:r>
            <a:r>
              <a:rPr lang="ja-JP" altLang="en-US" u="sng" spc="-200" dirty="0">
                <a:solidFill>
                  <a:schemeClr val="bg1"/>
                </a:solidFill>
                <a:latin typeface="Meiryo UI" panose="020B0604030504040204" pitchFamily="50" charset="-128"/>
                <a:ea typeface="Meiryo UI" panose="020B0604030504040204" pitchFamily="50" charset="-128"/>
              </a:rPr>
              <a:t>円札</a:t>
            </a:r>
            <a:endParaRPr lang="en-US" altLang="ja-JP" u="sng" spc="-200" dirty="0">
              <a:solidFill>
                <a:schemeClr val="bg1"/>
              </a:solidFill>
              <a:latin typeface="Meiryo UI" panose="020B0604030504040204" pitchFamily="50" charset="-128"/>
              <a:ea typeface="Meiryo UI" panose="020B0604030504040204" pitchFamily="50" charset="-128"/>
            </a:endParaRPr>
          </a:p>
          <a:p>
            <a:pPr marL="360000" indent="-457200"/>
            <a:r>
              <a:rPr lang="ja-JP" altLang="en-US" dirty="0">
                <a:solidFill>
                  <a:schemeClr val="bg1"/>
                </a:solidFill>
                <a:latin typeface="Meiryo UI" panose="020B0604030504040204" pitchFamily="50" charset="-128"/>
                <a:ea typeface="Meiryo UI" panose="020B0604030504040204" pitchFamily="50" charset="-128"/>
              </a:rPr>
              <a:t>・お　 つ 　り：　</a:t>
            </a:r>
            <a:r>
              <a:rPr lang="ja-JP" altLang="en-US" u="sng" dirty="0">
                <a:solidFill>
                  <a:schemeClr val="bg1"/>
                </a:solidFill>
                <a:latin typeface="Meiryo UI" panose="020B0604030504040204" pitchFamily="50" charset="-128"/>
                <a:ea typeface="Meiryo UI" panose="020B0604030504040204" pitchFamily="50" charset="-128"/>
              </a:rPr>
              <a:t>すべて</a:t>
            </a:r>
            <a:r>
              <a:rPr lang="en-US" altLang="ja-JP" u="sng" dirty="0">
                <a:solidFill>
                  <a:schemeClr val="bg1"/>
                </a:solidFill>
                <a:latin typeface="Meiryo UI" panose="020B0604030504040204" pitchFamily="50" charset="-128"/>
                <a:ea typeface="Meiryo UI" panose="020B0604030504040204" pitchFamily="50" charset="-128"/>
              </a:rPr>
              <a:t>100</a:t>
            </a:r>
            <a:r>
              <a:rPr lang="ja-JP" altLang="en-US" u="sng" dirty="0">
                <a:solidFill>
                  <a:schemeClr val="bg1"/>
                </a:solidFill>
                <a:latin typeface="Meiryo UI" panose="020B0604030504040204" pitchFamily="50" charset="-128"/>
                <a:ea typeface="Meiryo UI" panose="020B0604030504040204" pitchFamily="50" charset="-128"/>
              </a:rPr>
              <a:t>円玉で支払う。</a:t>
            </a:r>
            <a:endParaRPr lang="en-US" altLang="ja-JP" u="sng"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D81944DC-340F-4DC7-A5D6-6E38F3871D2C}"/>
              </a:ext>
            </a:extLst>
          </p:cNvPr>
          <p:cNvSpPr txBox="1"/>
          <p:nvPr/>
        </p:nvSpPr>
        <p:spPr>
          <a:xfrm>
            <a:off x="138480" y="5436168"/>
            <a:ext cx="4627601" cy="578882"/>
          </a:xfrm>
          <a:prstGeom prst="roundRect">
            <a:avLst/>
          </a:prstGeom>
          <a:solidFill>
            <a:srgbClr val="4284EE"/>
          </a:solidFill>
        </p:spPr>
        <p:style>
          <a:lnRef idx="2">
            <a:schemeClr val="dk1"/>
          </a:lnRef>
          <a:fillRef idx="1">
            <a:schemeClr val="lt1"/>
          </a:fillRef>
          <a:effectRef idx="0">
            <a:schemeClr val="dk1"/>
          </a:effectRef>
          <a:fontRef idx="minor">
            <a:schemeClr val="dk1"/>
          </a:fontRef>
        </p:style>
        <p:txBody>
          <a:bodyPr wrap="square" rtlCol="0" anchor="t">
            <a:spAutoFit/>
          </a:bodyPr>
          <a:lstStyle/>
          <a:p>
            <a:r>
              <a:rPr lang="ja-JP" altLang="en-US" sz="1400" dirty="0">
                <a:solidFill>
                  <a:schemeClr val="bg1"/>
                </a:solidFill>
                <a:latin typeface="Meiryo UI" panose="020B0604030504040204" pitchFamily="50" charset="-128"/>
                <a:ea typeface="Meiryo UI" panose="020B0604030504040204" pitchFamily="50" charset="-128"/>
              </a:rPr>
              <a:t>「</a:t>
            </a:r>
            <a:r>
              <a:rPr lang="en-US" altLang="ja-JP" sz="1400" dirty="0">
                <a:solidFill>
                  <a:schemeClr val="bg1"/>
                </a:solidFill>
                <a:latin typeface="Meiryo UI" panose="020B0604030504040204" pitchFamily="50" charset="-128"/>
                <a:ea typeface="Meiryo UI" panose="020B0604030504040204" pitchFamily="50" charset="-128"/>
              </a:rPr>
              <a:t>100</a:t>
            </a:r>
            <a:r>
              <a:rPr lang="ja-JP" altLang="en-US" sz="1400" dirty="0">
                <a:solidFill>
                  <a:schemeClr val="bg1"/>
                </a:solidFill>
                <a:latin typeface="Meiryo UI" panose="020B0604030504040204" pitchFamily="50" charset="-128"/>
                <a:ea typeface="Meiryo UI" panose="020B0604030504040204" pitchFamily="50" charset="-128"/>
              </a:rPr>
              <a:t>円玉でちょうど支払う人が</a:t>
            </a:r>
            <a:r>
              <a:rPr lang="en-US" altLang="ja-JP" sz="1400" dirty="0">
                <a:solidFill>
                  <a:schemeClr val="bg1"/>
                </a:solidFill>
                <a:latin typeface="Meiryo UI" panose="020B0604030504040204" pitchFamily="50" charset="-128"/>
                <a:ea typeface="Meiryo UI" panose="020B0604030504040204" pitchFamily="50" charset="-128"/>
              </a:rPr>
              <a:t>150</a:t>
            </a:r>
            <a:r>
              <a:rPr lang="ja-JP" altLang="en-US" sz="1400" dirty="0">
                <a:solidFill>
                  <a:schemeClr val="bg1"/>
                </a:solidFill>
                <a:latin typeface="Meiryo UI" panose="020B0604030504040204" pitchFamily="50" charset="-128"/>
                <a:ea typeface="Meiryo UI" panose="020B0604030504040204" pitchFamily="50" charset="-128"/>
              </a:rPr>
              <a:t>人、</a:t>
            </a:r>
            <a:r>
              <a:rPr lang="en-US" altLang="ja-JP" sz="1400" dirty="0">
                <a:solidFill>
                  <a:schemeClr val="bg1"/>
                </a:solidFill>
                <a:latin typeface="Meiryo UI" panose="020B0604030504040204" pitchFamily="50" charset="-128"/>
                <a:ea typeface="Meiryo UI" panose="020B0604030504040204" pitchFamily="50" charset="-128"/>
              </a:rPr>
              <a:t>500</a:t>
            </a:r>
            <a:r>
              <a:rPr lang="ja-JP" altLang="en-US" sz="1400" dirty="0">
                <a:solidFill>
                  <a:schemeClr val="bg1"/>
                </a:solidFill>
                <a:latin typeface="Meiryo UI" panose="020B0604030504040204" pitchFamily="50" charset="-128"/>
                <a:ea typeface="Meiryo UI" panose="020B0604030504040204" pitchFamily="50" charset="-128"/>
              </a:rPr>
              <a:t>円玉で支払う人が</a:t>
            </a:r>
            <a:r>
              <a:rPr lang="en-US" altLang="ja-JP" sz="1400" dirty="0">
                <a:solidFill>
                  <a:schemeClr val="bg1"/>
                </a:solidFill>
                <a:latin typeface="Meiryo UI" panose="020B0604030504040204" pitchFamily="50" charset="-128"/>
                <a:ea typeface="Meiryo UI" panose="020B0604030504040204" pitchFamily="50" charset="-128"/>
              </a:rPr>
              <a:t>86</a:t>
            </a:r>
            <a:r>
              <a:rPr lang="ja-JP" altLang="en-US" sz="1400" dirty="0">
                <a:solidFill>
                  <a:schemeClr val="bg1"/>
                </a:solidFill>
                <a:latin typeface="Meiryo UI" panose="020B0604030504040204" pitchFamily="50" charset="-128"/>
                <a:ea typeface="Meiryo UI" panose="020B0604030504040204" pitchFamily="50" charset="-128"/>
              </a:rPr>
              <a:t>人、</a:t>
            </a:r>
            <a:r>
              <a:rPr lang="en-US" altLang="ja-JP" sz="1400" dirty="0">
                <a:solidFill>
                  <a:schemeClr val="bg1"/>
                </a:solidFill>
                <a:latin typeface="Meiryo UI" panose="020B0604030504040204" pitchFamily="50" charset="-128"/>
                <a:ea typeface="Meiryo UI" panose="020B0604030504040204" pitchFamily="50" charset="-128"/>
              </a:rPr>
              <a:t>1000</a:t>
            </a:r>
            <a:r>
              <a:rPr lang="ja-JP" altLang="en-US" sz="1400" dirty="0">
                <a:solidFill>
                  <a:schemeClr val="bg1"/>
                </a:solidFill>
                <a:latin typeface="Meiryo UI" panose="020B0604030504040204" pitchFamily="50" charset="-128"/>
                <a:ea typeface="Meiryo UI" panose="020B0604030504040204" pitchFamily="50" charset="-128"/>
              </a:rPr>
              <a:t>円札で支払う人が</a:t>
            </a:r>
            <a:r>
              <a:rPr lang="en-US" altLang="ja-JP" sz="1400" dirty="0">
                <a:solidFill>
                  <a:schemeClr val="bg1"/>
                </a:solidFill>
                <a:latin typeface="Meiryo UI" panose="020B0604030504040204" pitchFamily="50" charset="-128"/>
                <a:ea typeface="Meiryo UI" panose="020B0604030504040204" pitchFamily="50" charset="-128"/>
              </a:rPr>
              <a:t>44</a:t>
            </a:r>
            <a:r>
              <a:rPr lang="ja-JP" altLang="en-US" sz="1400" dirty="0">
                <a:solidFill>
                  <a:schemeClr val="bg1"/>
                </a:solidFill>
                <a:latin typeface="Meiryo UI" panose="020B0604030504040204" pitchFamily="50" charset="-128"/>
                <a:ea typeface="Meiryo UI" panose="020B0604030504040204" pitchFamily="50" charset="-128"/>
              </a:rPr>
              <a:t>人」というモデルケース</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9E19ADB-CE05-4164-BAD4-40657532D56A}"/>
              </a:ext>
            </a:extLst>
          </p:cNvPr>
          <p:cNvSpPr/>
          <p:nvPr/>
        </p:nvSpPr>
        <p:spPr>
          <a:xfrm>
            <a:off x="4974949" y="4139629"/>
            <a:ext cx="1461170" cy="268951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6902BEE-E8CF-4756-92BA-5CCE8B527477}"/>
              </a:ext>
            </a:extLst>
          </p:cNvPr>
          <p:cNvSpPr/>
          <p:nvPr/>
        </p:nvSpPr>
        <p:spPr>
          <a:xfrm>
            <a:off x="1762897" y="3415352"/>
            <a:ext cx="706401" cy="28281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正方形/長方形 17">
            <a:extLst>
              <a:ext uri="{FF2B5EF4-FFF2-40B4-BE49-F238E27FC236}">
                <a16:creationId xmlns:a16="http://schemas.microsoft.com/office/drawing/2014/main" id="{23684BCE-4F56-4FC3-B8FE-E69395C94099}"/>
              </a:ext>
            </a:extLst>
          </p:cNvPr>
          <p:cNvSpPr/>
          <p:nvPr/>
        </p:nvSpPr>
        <p:spPr>
          <a:xfrm>
            <a:off x="6616749" y="2443827"/>
            <a:ext cx="5237488" cy="477649"/>
          </a:xfrm>
          <a:prstGeom prst="rect">
            <a:avLst/>
          </a:prstGeom>
          <a:noFill/>
          <a:ln w="38100">
            <a:solidFill>
              <a:srgbClr val="426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DB0411C0-29CB-4390-93ED-14725DD77E19}"/>
              </a:ext>
            </a:extLst>
          </p:cNvPr>
          <p:cNvSpPr/>
          <p:nvPr/>
        </p:nvSpPr>
        <p:spPr>
          <a:xfrm>
            <a:off x="1764158" y="3709923"/>
            <a:ext cx="2708210" cy="317392"/>
          </a:xfrm>
          <a:prstGeom prst="rect">
            <a:avLst/>
          </a:prstGeom>
          <a:noFill/>
          <a:ln w="38100">
            <a:solidFill>
              <a:srgbClr val="426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996C8DB-4B7C-4526-80F2-EA68DB0747AB}"/>
              </a:ext>
            </a:extLst>
          </p:cNvPr>
          <p:cNvSpPr/>
          <p:nvPr/>
        </p:nvSpPr>
        <p:spPr>
          <a:xfrm>
            <a:off x="151342" y="5505784"/>
            <a:ext cx="4627601" cy="4396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5749EA6-6766-4988-A4C9-5B63602B1BD4}"/>
              </a:ext>
            </a:extLst>
          </p:cNvPr>
          <p:cNvSpPr/>
          <p:nvPr/>
        </p:nvSpPr>
        <p:spPr>
          <a:xfrm>
            <a:off x="10516247" y="4264331"/>
            <a:ext cx="743472" cy="39745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77A2235C-4DC8-4667-8B3F-FA89881C64D1}"/>
              </a:ext>
            </a:extLst>
          </p:cNvPr>
          <p:cNvCxnSpPr>
            <a:cxnSpLocks/>
            <a:stCxn id="14" idx="3"/>
          </p:cNvCxnSpPr>
          <p:nvPr/>
        </p:nvCxnSpPr>
        <p:spPr>
          <a:xfrm>
            <a:off x="2469298" y="3556759"/>
            <a:ext cx="2457811" cy="89327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1F7A0E51-1A90-4404-AF8C-BB6FE40F9F3B}"/>
              </a:ext>
            </a:extLst>
          </p:cNvPr>
          <p:cNvCxnSpPr>
            <a:cxnSpLocks/>
            <a:stCxn id="14" idx="3"/>
          </p:cNvCxnSpPr>
          <p:nvPr/>
        </p:nvCxnSpPr>
        <p:spPr>
          <a:xfrm flipV="1">
            <a:off x="2469298" y="2237689"/>
            <a:ext cx="4147451" cy="131907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C20CD5C1-93B4-42D2-8C50-80551525B47F}"/>
              </a:ext>
            </a:extLst>
          </p:cNvPr>
          <p:cNvCxnSpPr>
            <a:cxnSpLocks/>
            <a:endCxn id="18" idx="1"/>
          </p:cNvCxnSpPr>
          <p:nvPr/>
        </p:nvCxnSpPr>
        <p:spPr>
          <a:xfrm flipV="1">
            <a:off x="3372492" y="2682652"/>
            <a:ext cx="3244257" cy="95765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6" name="矢印: 上カーブ 25">
            <a:extLst>
              <a:ext uri="{FF2B5EF4-FFF2-40B4-BE49-F238E27FC236}">
                <a16:creationId xmlns:a16="http://schemas.microsoft.com/office/drawing/2014/main" id="{8E55A05F-2A19-4BC2-848A-CCF32A7E1CAD}"/>
              </a:ext>
            </a:extLst>
          </p:cNvPr>
          <p:cNvSpPr/>
          <p:nvPr/>
        </p:nvSpPr>
        <p:spPr>
          <a:xfrm rot="21072398">
            <a:off x="3041469" y="5331813"/>
            <a:ext cx="7894943" cy="896417"/>
          </a:xfrm>
          <a:prstGeom prst="curvedUpArrow">
            <a:avLst>
              <a:gd name="adj1" fmla="val 0"/>
              <a:gd name="adj2" fmla="val 26947"/>
              <a:gd name="adj3" fmla="val 25000"/>
            </a:avLst>
          </a:prstGeom>
          <a:solidFill>
            <a:srgbClr val="FFC0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正方形/長方形 26">
            <a:extLst>
              <a:ext uri="{FF2B5EF4-FFF2-40B4-BE49-F238E27FC236}">
                <a16:creationId xmlns:a16="http://schemas.microsoft.com/office/drawing/2014/main" id="{F9DC16A5-519B-43E0-9942-36E150987881}"/>
              </a:ext>
            </a:extLst>
          </p:cNvPr>
          <p:cNvSpPr/>
          <p:nvPr/>
        </p:nvSpPr>
        <p:spPr>
          <a:xfrm>
            <a:off x="11300557" y="4277844"/>
            <a:ext cx="702288" cy="39149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1088C590-ACEC-45ED-A7D1-55F8BDD9D5A8}"/>
              </a:ext>
            </a:extLst>
          </p:cNvPr>
          <p:cNvSpPr/>
          <p:nvPr/>
        </p:nvSpPr>
        <p:spPr>
          <a:xfrm>
            <a:off x="6476957" y="4126767"/>
            <a:ext cx="1810308" cy="270237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カーブ 28">
            <a:extLst>
              <a:ext uri="{FF2B5EF4-FFF2-40B4-BE49-F238E27FC236}">
                <a16:creationId xmlns:a16="http://schemas.microsoft.com/office/drawing/2014/main" id="{30A7C99B-A0C9-4F5D-A291-79E666057776}"/>
              </a:ext>
            </a:extLst>
          </p:cNvPr>
          <p:cNvSpPr/>
          <p:nvPr/>
        </p:nvSpPr>
        <p:spPr>
          <a:xfrm flipH="1">
            <a:off x="7372863" y="3688759"/>
            <a:ext cx="4316621" cy="421032"/>
          </a:xfrm>
          <a:prstGeom prst="curvedDownArrow">
            <a:avLst>
              <a:gd name="adj1" fmla="val 517"/>
              <a:gd name="adj2" fmla="val 50000"/>
              <a:gd name="adj3" fmla="val 25000"/>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矢印: 上カーブ 32">
            <a:extLst>
              <a:ext uri="{FF2B5EF4-FFF2-40B4-BE49-F238E27FC236}">
                <a16:creationId xmlns:a16="http://schemas.microsoft.com/office/drawing/2014/main" id="{C2C06F3E-97C3-4781-82F0-A8593D2C719B}"/>
              </a:ext>
            </a:extLst>
          </p:cNvPr>
          <p:cNvSpPr/>
          <p:nvPr/>
        </p:nvSpPr>
        <p:spPr>
          <a:xfrm>
            <a:off x="11174598" y="4729407"/>
            <a:ext cx="702288" cy="290185"/>
          </a:xfrm>
          <a:prstGeom prst="curvedUpArrow">
            <a:avLst>
              <a:gd name="adj1" fmla="val 0"/>
              <a:gd name="adj2" fmla="val 50000"/>
              <a:gd name="adj3" fmla="val 25000"/>
            </a:avLst>
          </a:prstGeom>
          <a:solidFill>
            <a:srgbClr val="FFC00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正方形/長方形 38">
            <a:extLst>
              <a:ext uri="{FF2B5EF4-FFF2-40B4-BE49-F238E27FC236}">
                <a16:creationId xmlns:a16="http://schemas.microsoft.com/office/drawing/2014/main" id="{1FBEF05F-7958-49CF-B3D8-470B6C09CD54}"/>
              </a:ext>
            </a:extLst>
          </p:cNvPr>
          <p:cNvSpPr/>
          <p:nvPr/>
        </p:nvSpPr>
        <p:spPr>
          <a:xfrm>
            <a:off x="6617774" y="2972708"/>
            <a:ext cx="3811329" cy="30512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28B7D76C-1A24-4C43-BB7E-0C23E23CB70B}"/>
              </a:ext>
            </a:extLst>
          </p:cNvPr>
          <p:cNvSpPr/>
          <p:nvPr/>
        </p:nvSpPr>
        <p:spPr>
          <a:xfrm>
            <a:off x="8329770" y="4134275"/>
            <a:ext cx="743472" cy="269486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矢印コネクタ 41">
            <a:extLst>
              <a:ext uri="{FF2B5EF4-FFF2-40B4-BE49-F238E27FC236}">
                <a16:creationId xmlns:a16="http://schemas.microsoft.com/office/drawing/2014/main" id="{6F0D7BFB-3C55-44D7-BB51-F1D8030EE9DC}"/>
              </a:ext>
            </a:extLst>
          </p:cNvPr>
          <p:cNvCxnSpPr>
            <a:cxnSpLocks/>
            <a:endCxn id="40" idx="0"/>
          </p:cNvCxnSpPr>
          <p:nvPr/>
        </p:nvCxnSpPr>
        <p:spPr>
          <a:xfrm>
            <a:off x="8566484" y="3277837"/>
            <a:ext cx="135022" cy="856438"/>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0" name="矢印: 右カーブ 29">
            <a:extLst>
              <a:ext uri="{FF2B5EF4-FFF2-40B4-BE49-F238E27FC236}">
                <a16:creationId xmlns:a16="http://schemas.microsoft.com/office/drawing/2014/main" id="{DBD56B0F-5473-4629-91EC-7BED5F4A6C20}"/>
              </a:ext>
            </a:extLst>
          </p:cNvPr>
          <p:cNvSpPr/>
          <p:nvPr/>
        </p:nvSpPr>
        <p:spPr>
          <a:xfrm>
            <a:off x="6168357" y="2857396"/>
            <a:ext cx="372629" cy="1255117"/>
          </a:xfrm>
          <a:prstGeom prst="curvedRightArrow">
            <a:avLst>
              <a:gd name="adj1" fmla="val 0"/>
              <a:gd name="adj2" fmla="val 55153"/>
              <a:gd name="adj3" fmla="val 25000"/>
            </a:avLst>
          </a:prstGeom>
          <a:solidFill>
            <a:srgbClr val="426FEE"/>
          </a:solidFill>
          <a:ln w="19050">
            <a:solidFill>
              <a:srgbClr val="426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a:extLst>
              <a:ext uri="{FF2B5EF4-FFF2-40B4-BE49-F238E27FC236}">
                <a16:creationId xmlns:a16="http://schemas.microsoft.com/office/drawing/2014/main" id="{143D221B-7D18-4A9C-B3E0-8A90999ABD48}"/>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18</a:t>
            </a:r>
            <a:endParaRPr kumimoji="1" lang="ja-JP" altLang="en-US" dirty="0"/>
          </a:p>
        </p:txBody>
      </p:sp>
    </p:spTree>
    <p:extLst>
      <p:ext uri="{BB962C8B-B14F-4D97-AF65-F5344CB8AC3E}">
        <p14:creationId xmlns:p14="http://schemas.microsoft.com/office/powerpoint/2010/main" val="85217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1DB7B8-E1D3-44AA-B136-7DB72CFA6D56}"/>
              </a:ext>
            </a:extLst>
          </p:cNvPr>
          <p:cNvSpPr txBox="1"/>
          <p:nvPr/>
        </p:nvSpPr>
        <p:spPr>
          <a:xfrm>
            <a:off x="840607" y="702644"/>
            <a:ext cx="10510787" cy="1938992"/>
          </a:xfrm>
          <a:prstGeom prst="rect">
            <a:avLst/>
          </a:prstGeom>
          <a:noFill/>
        </p:spPr>
        <p:txBody>
          <a:bodyPr wrap="square" rtlCol="0">
            <a:spAutoFit/>
          </a:bodyPr>
          <a:lstStyle/>
          <a:p>
            <a:r>
              <a:rPr kumimoji="1" lang="ja-JP" altLang="en-US" sz="4000" dirty="0">
                <a:latin typeface="Meiryo UI" panose="020B0604030504040204" pitchFamily="50" charset="-128"/>
                <a:ea typeface="Meiryo UI" panose="020B0604030504040204" pitchFamily="50" charset="-128"/>
              </a:rPr>
              <a:t>単元：二次関数の最大と最小（数学</a:t>
            </a:r>
            <a:r>
              <a:rPr kumimoji="1" lang="en-US" altLang="ja-JP" sz="4000" dirty="0">
                <a:latin typeface="Meiryo UI" panose="020B0604030504040204" pitchFamily="50" charset="-128"/>
                <a:ea typeface="Meiryo UI" panose="020B0604030504040204" pitchFamily="50" charset="-128"/>
              </a:rPr>
              <a:t>Ⅰ</a:t>
            </a:r>
            <a:r>
              <a:rPr kumimoji="1" lang="ja-JP" altLang="en-US" sz="4000" dirty="0">
                <a:latin typeface="Meiryo UI" panose="020B0604030504040204" pitchFamily="50" charset="-128"/>
                <a:ea typeface="Meiryo UI" panose="020B0604030504040204" pitchFamily="50" charset="-128"/>
              </a:rPr>
              <a:t>）</a:t>
            </a:r>
            <a:endParaRPr kumimoji="1" lang="en-US" altLang="ja-JP" sz="4000" dirty="0">
              <a:latin typeface="Meiryo UI" panose="020B0604030504040204" pitchFamily="50" charset="-128"/>
              <a:ea typeface="Meiryo UI" panose="020B0604030504040204" pitchFamily="50" charset="-128"/>
            </a:endParaRPr>
          </a:p>
          <a:p>
            <a:r>
              <a:rPr lang="ja-JP" altLang="en-US" sz="4000" dirty="0">
                <a:latin typeface="Meiryo UI" panose="020B0604030504040204" pitchFamily="50" charset="-128"/>
                <a:ea typeface="Meiryo UI" panose="020B0604030504040204" pitchFamily="50" charset="-128"/>
              </a:rPr>
              <a:t>　　　　 データの整理と分析（数学</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a:t>
            </a:r>
            <a:endParaRPr lang="en-US" altLang="ja-JP" sz="4000" dirty="0">
              <a:latin typeface="Meiryo UI" panose="020B0604030504040204" pitchFamily="50" charset="-128"/>
              <a:ea typeface="Meiryo UI" panose="020B0604030504040204" pitchFamily="50" charset="-128"/>
            </a:endParaRPr>
          </a:p>
          <a:p>
            <a:r>
              <a:rPr lang="ja-JP" altLang="en-US" sz="4000" dirty="0">
                <a:latin typeface="Meiryo UI" panose="020B0604030504040204" pitchFamily="50" charset="-128"/>
                <a:ea typeface="Meiryo UI" panose="020B0604030504040204" pitchFamily="50" charset="-128"/>
              </a:rPr>
              <a:t>　　　　 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a:t>
            </a:r>
            <a:r>
              <a:rPr kumimoji="1" lang="ja-JP" altLang="en-US" sz="4000" dirty="0">
                <a:latin typeface="Meiryo UI" panose="020B0604030504040204" pitchFamily="50" charset="-128"/>
                <a:ea typeface="Meiryo UI" panose="020B0604030504040204" pitchFamily="50" charset="-128"/>
              </a:rPr>
              <a:t>　</a:t>
            </a:r>
          </a:p>
        </p:txBody>
      </p:sp>
      <p:sp>
        <p:nvSpPr>
          <p:cNvPr id="3" name="テキスト ボックス 2">
            <a:extLst>
              <a:ext uri="{FF2B5EF4-FFF2-40B4-BE49-F238E27FC236}">
                <a16:creationId xmlns:a16="http://schemas.microsoft.com/office/drawing/2014/main" id="{8126BF55-E7CF-4659-AF55-875760E0F5FB}"/>
              </a:ext>
            </a:extLst>
          </p:cNvPr>
          <p:cNvSpPr txBox="1"/>
          <p:nvPr/>
        </p:nvSpPr>
        <p:spPr>
          <a:xfrm>
            <a:off x="840607" y="3441032"/>
            <a:ext cx="11152472" cy="2145268"/>
          </a:xfrm>
          <a:prstGeom prst="roundRect">
            <a:avLst/>
          </a:prstGeom>
          <a:noFill/>
          <a:ln w="38100">
            <a:solidFill>
              <a:schemeClr val="accent1"/>
            </a:solidFill>
          </a:ln>
        </p:spPr>
        <p:txBody>
          <a:bodyPr wrap="square" rtlCol="0">
            <a:spAutoFit/>
          </a:bodyPr>
          <a:lstStyle/>
          <a:p>
            <a:pPr marL="1548000" lvl="7" indent="-1548000"/>
            <a:r>
              <a:rPr kumimoji="1" lang="ja-JP" altLang="en-US" sz="4000" dirty="0">
                <a:latin typeface="Meiryo UI" panose="020B0604030504040204" pitchFamily="50" charset="-128"/>
                <a:ea typeface="Meiryo UI" panose="020B0604030504040204" pitchFamily="50" charset="-128"/>
              </a:rPr>
              <a:t>概要：数学科の授業での問題解決の結果から、新たな</a:t>
            </a:r>
            <a:r>
              <a:rPr lang="ja-JP" altLang="en-US" sz="4000" dirty="0">
                <a:latin typeface="Meiryo UI" panose="020B0604030504040204" pitchFamily="50" charset="-128"/>
                <a:ea typeface="Meiryo UI" panose="020B0604030504040204" pitchFamily="50" charset="-128"/>
              </a:rPr>
              <a:t>課題</a:t>
            </a:r>
            <a:r>
              <a:rPr kumimoji="1" lang="ja-JP" altLang="en-US" sz="4000" dirty="0">
                <a:latin typeface="Meiryo UI" panose="020B0604030504040204" pitchFamily="50" charset="-128"/>
                <a:ea typeface="Meiryo UI" panose="020B0604030504040204" pitchFamily="50" charset="-128"/>
              </a:rPr>
              <a:t>を</a:t>
            </a:r>
            <a:r>
              <a:rPr lang="ja-JP" altLang="en-US" sz="4000" dirty="0">
                <a:latin typeface="Meiryo UI" panose="020B0604030504040204" pitchFamily="50" charset="-128"/>
                <a:ea typeface="Meiryo UI" panose="020B0604030504040204" pitchFamily="50" charset="-128"/>
              </a:rPr>
              <a:t>発見し</a:t>
            </a:r>
            <a:r>
              <a:rPr kumimoji="1" lang="ja-JP" altLang="en-US" sz="4000" dirty="0">
                <a:latin typeface="Meiryo UI" panose="020B0604030504040204" pitchFamily="50" charset="-128"/>
                <a:ea typeface="Meiryo UI" panose="020B0604030504040204" pitchFamily="50" charset="-128"/>
              </a:rPr>
              <a:t>、モデル化とシミュレーションを行い、解決方法を考える。　</a:t>
            </a:r>
          </a:p>
        </p:txBody>
      </p:sp>
      <p:sp>
        <p:nvSpPr>
          <p:cNvPr id="5" name="四角形: 角を丸くする 4">
            <a:extLst>
              <a:ext uri="{FF2B5EF4-FFF2-40B4-BE49-F238E27FC236}">
                <a16:creationId xmlns:a16="http://schemas.microsoft.com/office/drawing/2014/main" id="{CFEDEFAA-DCE9-4FA4-9244-A9718FA67B19}"/>
              </a:ext>
            </a:extLst>
          </p:cNvPr>
          <p:cNvSpPr/>
          <p:nvPr/>
        </p:nvSpPr>
        <p:spPr>
          <a:xfrm>
            <a:off x="5074508" y="6097372"/>
            <a:ext cx="7059828" cy="576648"/>
          </a:xfrm>
          <a:prstGeom prst="roundRect">
            <a:avLst>
              <a:gd name="adj" fmla="val 26667"/>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rPr>
              <a:t>情報</a:t>
            </a:r>
            <a:r>
              <a:rPr kumimoji="1" lang="en-US" altLang="ja-JP" sz="2400" dirty="0">
                <a:solidFill>
                  <a:schemeClr val="tx1"/>
                </a:solidFill>
                <a:latin typeface="Meiryo UI" panose="020B0604030504040204" pitchFamily="50" charset="-128"/>
                <a:ea typeface="Meiryo UI" panose="020B0604030504040204" pitchFamily="50" charset="-128"/>
              </a:rPr>
              <a:t>Ⅰ</a:t>
            </a:r>
            <a:r>
              <a:rPr lang="ja-JP" altLang="en-US" sz="2400" dirty="0">
                <a:solidFill>
                  <a:schemeClr val="tx1"/>
                </a:solidFill>
                <a:latin typeface="Meiryo UI" panose="020B0604030504040204" pitchFamily="50" charset="-128"/>
                <a:ea typeface="Meiryo UI" panose="020B0604030504040204" pitchFamily="50" charset="-128"/>
              </a:rPr>
              <a:t>の</a:t>
            </a:r>
            <a:r>
              <a:rPr kumimoji="1" lang="ja-JP" altLang="en-US" sz="2400" dirty="0">
                <a:solidFill>
                  <a:schemeClr val="tx1"/>
                </a:solidFill>
                <a:latin typeface="Meiryo UI" panose="020B0604030504040204" pitchFamily="50" charset="-128"/>
                <a:ea typeface="Meiryo UI" panose="020B0604030504040204" pitchFamily="50" charset="-128"/>
              </a:rPr>
              <a:t>２時間～３時間分の授業教材です。</a:t>
            </a:r>
          </a:p>
        </p:txBody>
      </p:sp>
      <p:sp>
        <p:nvSpPr>
          <p:cNvPr id="8" name="テキスト ボックス 7">
            <a:extLst>
              <a:ext uri="{FF2B5EF4-FFF2-40B4-BE49-F238E27FC236}">
                <a16:creationId xmlns:a16="http://schemas.microsoft.com/office/drawing/2014/main" id="{5CDBB9AB-6F65-4B18-9B87-4CFB493BC4B8}"/>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1</a:t>
            </a:r>
            <a:endParaRPr kumimoji="1" lang="ja-JP" altLang="en-US" dirty="0"/>
          </a:p>
        </p:txBody>
      </p:sp>
    </p:spTree>
    <p:extLst>
      <p:ext uri="{BB962C8B-B14F-4D97-AF65-F5344CB8AC3E}">
        <p14:creationId xmlns:p14="http://schemas.microsoft.com/office/powerpoint/2010/main" val="2759021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E2B643B-8DBB-422E-8C42-F4A5C45C50DA}"/>
              </a:ext>
            </a:extLst>
          </p:cNvPr>
          <p:cNvPicPr>
            <a:picLocks noChangeAspect="1"/>
          </p:cNvPicPr>
          <p:nvPr/>
        </p:nvPicPr>
        <p:blipFill rotWithShape="1">
          <a:blip r:embed="rId3"/>
          <a:srcRect t="23939" r="56117" b="41968"/>
          <a:stretch/>
        </p:blipFill>
        <p:spPr>
          <a:xfrm>
            <a:off x="6524364" y="4350029"/>
            <a:ext cx="5165122" cy="2507971"/>
          </a:xfrm>
          <a:prstGeom prst="rect">
            <a:avLst/>
          </a:prstGeom>
          <a:ln>
            <a:solidFill>
              <a:schemeClr val="tx1"/>
            </a:solidFill>
          </a:ln>
        </p:spPr>
      </p:pic>
      <p:sp>
        <p:nvSpPr>
          <p:cNvPr id="2" name="テキスト ボックス 1">
            <a:extLst>
              <a:ext uri="{FF2B5EF4-FFF2-40B4-BE49-F238E27FC236}">
                <a16:creationId xmlns:a16="http://schemas.microsoft.com/office/drawing/2014/main" id="{10AD63EB-82FB-41C8-B6D4-1B8A38C822DE}"/>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591D3839-80E6-4E64-BA5B-DF583C8D8974}"/>
              </a:ext>
            </a:extLst>
          </p:cNvPr>
          <p:cNvSpPr txBox="1"/>
          <p:nvPr/>
        </p:nvSpPr>
        <p:spPr>
          <a:xfrm>
            <a:off x="164751" y="775953"/>
            <a:ext cx="11524735" cy="954107"/>
          </a:xfrm>
          <a:prstGeom prst="rect">
            <a:avLst/>
          </a:prstGeom>
          <a:solidFill>
            <a:schemeClr val="bg2"/>
          </a:solidFill>
        </p:spPr>
        <p:txBody>
          <a:bodyPr wrap="square" rtlCol="0">
            <a:spAutoFit/>
          </a:bodyPr>
          <a:lstStyle/>
          <a:p>
            <a:r>
              <a:rPr lang="ja-JP" altLang="en-US" sz="2800" dirty="0">
                <a:latin typeface="Meiryo UI" panose="020B0604030504040204" pitchFamily="50" charset="-128"/>
                <a:ea typeface="Meiryo UI" panose="020B0604030504040204" pitchFamily="50" charset="-128"/>
              </a:rPr>
              <a:t>問題の状況、条件とシミュレーションの手順と表計算ソフトのシートを見比べながら表計算ソフトのシートの</a:t>
            </a:r>
            <a:r>
              <a:rPr lang="ja-JP" altLang="en-US" sz="2800" dirty="0">
                <a:solidFill>
                  <a:srgbClr val="FF0000"/>
                </a:solidFill>
                <a:latin typeface="Meiryo UI" panose="020B0604030504040204" pitchFamily="50" charset="-128"/>
                <a:ea typeface="Meiryo UI" panose="020B0604030504040204" pitchFamily="50" charset="-128"/>
              </a:rPr>
              <a:t>関数を理解する。</a:t>
            </a:r>
            <a:endParaRPr lang="en-US" altLang="ja-JP" sz="2800" dirty="0">
              <a:solidFill>
                <a:srgbClr val="FF0000"/>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A9EF69BE-1AE9-4154-AB76-C82CA01904DF}"/>
              </a:ext>
            </a:extLst>
          </p:cNvPr>
          <p:cNvSpPr txBox="1"/>
          <p:nvPr/>
        </p:nvSpPr>
        <p:spPr>
          <a:xfrm>
            <a:off x="6511331" y="2200294"/>
            <a:ext cx="5329873" cy="2031325"/>
          </a:xfrm>
          <a:prstGeom prst="rect">
            <a:avLst/>
          </a:prstGeom>
          <a:noFill/>
          <a:ln>
            <a:solidFill>
              <a:schemeClr val="tx1"/>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生徒に示すシミュレーションの手順</a:t>
            </a:r>
            <a:endParaRPr kumimoji="1" lang="en-US" altLang="ja-JP" dirty="0">
              <a:latin typeface="Meiryo UI" panose="020B0604030504040204" pitchFamily="50" charset="-128"/>
              <a:ea typeface="Meiryo UI" panose="020B0604030504040204" pitchFamily="50" charset="-128"/>
            </a:endParaRPr>
          </a:p>
          <a:p>
            <a:pPr marL="252000" indent="-252000"/>
            <a:r>
              <a:rPr lang="ja-JP" altLang="en-US" dirty="0">
                <a:latin typeface="Meiryo UI" panose="020B0604030504040204" pitchFamily="50" charset="-128"/>
                <a:ea typeface="Meiryo UI" panose="020B0604030504040204" pitchFamily="50" charset="-128"/>
              </a:rPr>
              <a:t>①　</a:t>
            </a:r>
            <a:r>
              <a:rPr lang="en-US" altLang="ja-JP" dirty="0">
                <a:latin typeface="Meiryo UI" panose="020B0604030504040204" pitchFamily="50" charset="-128"/>
                <a:ea typeface="Meiryo UI" panose="020B0604030504040204" pitchFamily="50" charset="-128"/>
              </a:rPr>
              <a:t>0</a:t>
            </a:r>
            <a:r>
              <a:rPr lang="ja-JP" altLang="en-US" dirty="0">
                <a:latin typeface="Meiryo UI" panose="020B0604030504040204" pitchFamily="50" charset="-128"/>
                <a:ea typeface="Meiryo UI" panose="020B0604030504040204" pitchFamily="50" charset="-128"/>
              </a:rPr>
              <a:t>から</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の乱数を</a:t>
            </a:r>
            <a:r>
              <a:rPr lang="en-US" altLang="ja-JP" dirty="0">
                <a:latin typeface="Meiryo UI" panose="020B0604030504040204" pitchFamily="50" charset="-128"/>
                <a:ea typeface="Meiryo UI" panose="020B0604030504040204" pitchFamily="50" charset="-128"/>
              </a:rPr>
              <a:t>280</a:t>
            </a:r>
            <a:r>
              <a:rPr lang="ja-JP" altLang="en-US" dirty="0">
                <a:latin typeface="Meiryo UI" panose="020B0604030504040204" pitchFamily="50" charset="-128"/>
                <a:ea typeface="Meiryo UI" panose="020B0604030504040204" pitchFamily="50" charset="-128"/>
              </a:rPr>
              <a:t>個発生させる。</a:t>
            </a:r>
            <a:endParaRPr lang="en-US" altLang="ja-JP" dirty="0">
              <a:latin typeface="Meiryo UI" panose="020B0604030504040204" pitchFamily="50" charset="-128"/>
              <a:ea typeface="Meiryo UI" panose="020B0604030504040204" pitchFamily="50" charset="-128"/>
            </a:endParaRPr>
          </a:p>
          <a:p>
            <a:pPr marL="252000" indent="-252000"/>
            <a:r>
              <a:rPr kumimoji="1" lang="ja-JP" altLang="en-US" dirty="0">
                <a:latin typeface="Meiryo UI" panose="020B0604030504040204" pitchFamily="50" charset="-128"/>
                <a:ea typeface="Meiryo UI" panose="020B0604030504040204" pitchFamily="50" charset="-128"/>
              </a:rPr>
              <a:t>②　発生させた乱数の大きさによって、３つの</a:t>
            </a:r>
            <a:r>
              <a:rPr lang="ja-JP" altLang="en-US" dirty="0">
                <a:latin typeface="Meiryo UI" panose="020B0604030504040204" pitchFamily="50" charset="-128"/>
                <a:ea typeface="Meiryo UI" panose="020B0604030504040204" pitchFamily="50" charset="-128"/>
              </a:rPr>
              <a:t>数値（支払い方法による</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円玉の増減）に</a:t>
            </a:r>
            <a:r>
              <a:rPr kumimoji="1" lang="ja-JP" altLang="en-US" dirty="0">
                <a:latin typeface="Meiryo UI" panose="020B0604030504040204" pitchFamily="50" charset="-128"/>
                <a:ea typeface="Meiryo UI" panose="020B0604030504040204" pitchFamily="50" charset="-128"/>
              </a:rPr>
              <a:t>分類する。</a:t>
            </a:r>
            <a:endParaRPr kumimoji="1" lang="en-US" altLang="ja-JP" dirty="0">
              <a:latin typeface="Meiryo UI" panose="020B0604030504040204" pitchFamily="50" charset="-128"/>
              <a:ea typeface="Meiryo UI" panose="020B0604030504040204" pitchFamily="50" charset="-128"/>
            </a:endParaRPr>
          </a:p>
          <a:p>
            <a:pPr marL="252000" indent="-252000"/>
            <a:r>
              <a:rPr lang="ja-JP" altLang="en-US" dirty="0">
                <a:latin typeface="Meiryo UI" panose="020B0604030504040204" pitchFamily="50" charset="-128"/>
                <a:ea typeface="Meiryo UI" panose="020B0604030504040204" pitchFamily="50" charset="-128"/>
              </a:rPr>
              <a:t>③　分類した３つの数値を累計していく。</a:t>
            </a:r>
            <a:endParaRPr lang="en-US" altLang="ja-JP" dirty="0">
              <a:latin typeface="Meiryo UI" panose="020B0604030504040204" pitchFamily="50" charset="-128"/>
              <a:ea typeface="Meiryo UI" panose="020B0604030504040204" pitchFamily="50" charset="-128"/>
            </a:endParaRPr>
          </a:p>
          <a:p>
            <a:pPr marL="252000" indent="-252000"/>
            <a:r>
              <a:rPr lang="ja-JP" altLang="en-US" dirty="0">
                <a:latin typeface="Meiryo UI" panose="020B0604030504040204" pitchFamily="50" charset="-128"/>
                <a:ea typeface="Meiryo UI" panose="020B0604030504040204" pitchFamily="50" charset="-128"/>
              </a:rPr>
              <a:t>④</a:t>
            </a:r>
            <a:r>
              <a:rPr kumimoji="1" lang="ja-JP" altLang="en-US" dirty="0">
                <a:latin typeface="Meiryo UI" panose="020B0604030504040204" pitchFamily="50" charset="-128"/>
                <a:ea typeface="Meiryo UI" panose="020B0604030504040204" pitchFamily="50" charset="-128"/>
              </a:rPr>
              <a:t>　累計した数値の最小値を求め、この絶対値を準備すべき</a:t>
            </a:r>
            <a:r>
              <a:rPr kumimoji="1" lang="en-US" altLang="ja-JP" dirty="0">
                <a:latin typeface="Meiryo UI" panose="020B0604030504040204" pitchFamily="50" charset="-128"/>
                <a:ea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rPr>
              <a:t>円玉の枚数とする。</a:t>
            </a:r>
          </a:p>
        </p:txBody>
      </p:sp>
      <p:sp>
        <p:nvSpPr>
          <p:cNvPr id="9" name="テキスト ボックス 8">
            <a:extLst>
              <a:ext uri="{FF2B5EF4-FFF2-40B4-BE49-F238E27FC236}">
                <a16:creationId xmlns:a16="http://schemas.microsoft.com/office/drawing/2014/main" id="{F65240C4-9B2B-47E3-AEDB-E66378C8D950}"/>
              </a:ext>
            </a:extLst>
          </p:cNvPr>
          <p:cNvSpPr txBox="1"/>
          <p:nvPr/>
        </p:nvSpPr>
        <p:spPr>
          <a:xfrm>
            <a:off x="295338" y="2296377"/>
            <a:ext cx="4627601" cy="1839158"/>
          </a:xfrm>
          <a:prstGeom prst="roundRect">
            <a:avLst>
              <a:gd name="adj" fmla="val 8252"/>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nchor="t">
            <a:spAutoFit/>
          </a:bodyPr>
          <a:lstStyle/>
          <a:p>
            <a:pPr marL="360000" indent="-457200"/>
            <a:r>
              <a:rPr lang="ja-JP" altLang="en-US" dirty="0">
                <a:solidFill>
                  <a:schemeClr val="bg1"/>
                </a:solidFill>
                <a:latin typeface="Meiryo UI" panose="020B0604030504040204" pitchFamily="50" charset="-128"/>
                <a:ea typeface="Meiryo UI" panose="020B0604030504040204" pitchFamily="50" charset="-128"/>
              </a:rPr>
              <a:t>状況の確認：</a:t>
            </a:r>
            <a:endParaRPr lang="en-US" altLang="ja-JP" dirty="0">
              <a:solidFill>
                <a:schemeClr val="bg1"/>
              </a:solidFill>
              <a:latin typeface="Meiryo UI" panose="020B0604030504040204" pitchFamily="50" charset="-128"/>
              <a:ea typeface="Meiryo UI" panose="020B0604030504040204" pitchFamily="50" charset="-128"/>
            </a:endParaRPr>
          </a:p>
          <a:p>
            <a:pPr marL="360000" indent="-457200"/>
            <a:r>
              <a:rPr lang="ja-JP" altLang="en-US" dirty="0">
                <a:solidFill>
                  <a:schemeClr val="bg1"/>
                </a:solidFill>
                <a:latin typeface="Meiryo UI" panose="020B0604030504040204" pitchFamily="50" charset="-128"/>
                <a:ea typeface="Meiryo UI" panose="020B0604030504040204" pitchFamily="50" charset="-128"/>
              </a:rPr>
              <a:t>・商　　   品：焼きそば</a:t>
            </a:r>
            <a:endParaRPr lang="en-US" altLang="ja-JP" dirty="0">
              <a:solidFill>
                <a:schemeClr val="bg1"/>
              </a:solidFill>
              <a:latin typeface="Meiryo UI" panose="020B0604030504040204" pitchFamily="50" charset="-128"/>
              <a:ea typeface="Meiryo UI" panose="020B0604030504040204" pitchFamily="50" charset="-128"/>
            </a:endParaRPr>
          </a:p>
          <a:p>
            <a:pPr marL="360000" indent="-457200"/>
            <a:r>
              <a:rPr lang="ja-JP" altLang="en-US" dirty="0">
                <a:solidFill>
                  <a:schemeClr val="bg1"/>
                </a:solidFill>
                <a:latin typeface="Meiryo UI" panose="020B0604030504040204" pitchFamily="50" charset="-128"/>
                <a:ea typeface="Meiryo UI" panose="020B0604030504040204" pitchFamily="50" charset="-128"/>
              </a:rPr>
              <a:t>・代　　   金：１皿</a:t>
            </a:r>
            <a:r>
              <a:rPr lang="en-US" altLang="ja-JP" dirty="0">
                <a:solidFill>
                  <a:schemeClr val="bg1"/>
                </a:solidFill>
                <a:latin typeface="Meiryo UI" panose="020B0604030504040204" pitchFamily="50" charset="-128"/>
                <a:ea typeface="Meiryo UI" panose="020B0604030504040204" pitchFamily="50" charset="-128"/>
              </a:rPr>
              <a:t>300</a:t>
            </a:r>
            <a:r>
              <a:rPr lang="ja-JP" altLang="en-US" dirty="0">
                <a:solidFill>
                  <a:schemeClr val="bg1"/>
                </a:solidFill>
                <a:latin typeface="Meiryo UI" panose="020B0604030504040204" pitchFamily="50" charset="-128"/>
                <a:ea typeface="Meiryo UI" panose="020B0604030504040204" pitchFamily="50" charset="-128"/>
              </a:rPr>
              <a:t>円</a:t>
            </a:r>
            <a:endParaRPr lang="en-US" altLang="ja-JP" dirty="0">
              <a:solidFill>
                <a:schemeClr val="bg1"/>
              </a:solidFill>
              <a:latin typeface="Meiryo UI" panose="020B0604030504040204" pitchFamily="50" charset="-128"/>
              <a:ea typeface="Meiryo UI" panose="020B0604030504040204" pitchFamily="50" charset="-128"/>
            </a:endParaRPr>
          </a:p>
          <a:p>
            <a:pPr marL="360000" indent="-457200"/>
            <a:r>
              <a:rPr lang="ja-JP" altLang="en-US" dirty="0">
                <a:solidFill>
                  <a:schemeClr val="bg1"/>
                </a:solidFill>
                <a:latin typeface="Meiryo UI" panose="020B0604030504040204" pitchFamily="50" charset="-128"/>
                <a:ea typeface="Meiryo UI" panose="020B0604030504040204" pitchFamily="50" charset="-128"/>
              </a:rPr>
              <a:t>・販　売　数：</a:t>
            </a:r>
            <a:r>
              <a:rPr lang="en-US" altLang="ja-JP" dirty="0">
                <a:solidFill>
                  <a:schemeClr val="bg1"/>
                </a:solidFill>
                <a:latin typeface="Meiryo UI" panose="020B0604030504040204" pitchFamily="50" charset="-128"/>
                <a:ea typeface="Meiryo UI" panose="020B0604030504040204" pitchFamily="50" charset="-128"/>
              </a:rPr>
              <a:t>280</a:t>
            </a:r>
            <a:r>
              <a:rPr lang="ja-JP" altLang="en-US" dirty="0">
                <a:solidFill>
                  <a:schemeClr val="bg1"/>
                </a:solidFill>
                <a:latin typeface="Meiryo UI" panose="020B0604030504040204" pitchFamily="50" charset="-128"/>
                <a:ea typeface="Meiryo UI" panose="020B0604030504040204" pitchFamily="50" charset="-128"/>
              </a:rPr>
              <a:t>皿</a:t>
            </a:r>
            <a:endParaRPr lang="en-US" altLang="ja-JP" dirty="0">
              <a:solidFill>
                <a:schemeClr val="bg1"/>
              </a:solidFill>
              <a:latin typeface="Meiryo UI" panose="020B0604030504040204" pitchFamily="50" charset="-128"/>
              <a:ea typeface="Meiryo UI" panose="020B0604030504040204" pitchFamily="50" charset="-128"/>
            </a:endParaRPr>
          </a:p>
          <a:p>
            <a:pPr marL="360000" indent="-457200"/>
            <a:r>
              <a:rPr lang="ja-JP" altLang="en-US" dirty="0">
                <a:solidFill>
                  <a:schemeClr val="bg1"/>
                </a:solidFill>
                <a:latin typeface="Meiryo UI" panose="020B0604030504040204" pitchFamily="50" charset="-128"/>
                <a:ea typeface="Meiryo UI" panose="020B0604030504040204" pitchFamily="50" charset="-128"/>
              </a:rPr>
              <a:t>・</a:t>
            </a:r>
            <a:r>
              <a:rPr lang="ja-JP" altLang="en-US" spc="-200" dirty="0">
                <a:solidFill>
                  <a:schemeClr val="bg1"/>
                </a:solidFill>
                <a:latin typeface="Meiryo UI" panose="020B0604030504040204" pitchFamily="50" charset="-128"/>
                <a:ea typeface="Meiryo UI" panose="020B0604030504040204" pitchFamily="50" charset="-128"/>
              </a:rPr>
              <a:t>支払い方法：</a:t>
            </a:r>
            <a:r>
              <a:rPr lang="en-US" altLang="ja-JP" u="sng" spc="-200" dirty="0">
                <a:solidFill>
                  <a:schemeClr val="bg1"/>
                </a:solidFill>
                <a:latin typeface="Meiryo UI" panose="020B0604030504040204" pitchFamily="50" charset="-128"/>
                <a:ea typeface="Meiryo UI" panose="020B0604030504040204" pitchFamily="50" charset="-128"/>
              </a:rPr>
              <a:t>100</a:t>
            </a:r>
            <a:r>
              <a:rPr lang="ja-JP" altLang="en-US" u="sng" spc="-200" dirty="0">
                <a:solidFill>
                  <a:schemeClr val="bg1"/>
                </a:solidFill>
                <a:latin typeface="Meiryo UI" panose="020B0604030504040204" pitchFamily="50" charset="-128"/>
                <a:ea typeface="Meiryo UI" panose="020B0604030504040204" pitchFamily="50" charset="-128"/>
              </a:rPr>
              <a:t>円玉、</a:t>
            </a:r>
            <a:r>
              <a:rPr lang="en-US" altLang="ja-JP" u="sng" spc="-200" dirty="0">
                <a:solidFill>
                  <a:schemeClr val="bg1"/>
                </a:solidFill>
                <a:latin typeface="Meiryo UI" panose="020B0604030504040204" pitchFamily="50" charset="-128"/>
                <a:ea typeface="Meiryo UI" panose="020B0604030504040204" pitchFamily="50" charset="-128"/>
              </a:rPr>
              <a:t>500</a:t>
            </a:r>
            <a:r>
              <a:rPr lang="ja-JP" altLang="en-US" u="sng" spc="-200" dirty="0">
                <a:solidFill>
                  <a:schemeClr val="bg1"/>
                </a:solidFill>
                <a:latin typeface="Meiryo UI" panose="020B0604030504040204" pitchFamily="50" charset="-128"/>
                <a:ea typeface="Meiryo UI" panose="020B0604030504040204" pitchFamily="50" charset="-128"/>
              </a:rPr>
              <a:t>円玉、</a:t>
            </a:r>
            <a:r>
              <a:rPr lang="en-US" altLang="ja-JP" u="sng" spc="-200" dirty="0">
                <a:solidFill>
                  <a:schemeClr val="bg1"/>
                </a:solidFill>
                <a:latin typeface="Meiryo UI" panose="020B0604030504040204" pitchFamily="50" charset="-128"/>
                <a:ea typeface="Meiryo UI" panose="020B0604030504040204" pitchFamily="50" charset="-128"/>
              </a:rPr>
              <a:t>1000</a:t>
            </a:r>
            <a:r>
              <a:rPr lang="ja-JP" altLang="en-US" u="sng" spc="-200" dirty="0">
                <a:solidFill>
                  <a:schemeClr val="bg1"/>
                </a:solidFill>
                <a:latin typeface="Meiryo UI" panose="020B0604030504040204" pitchFamily="50" charset="-128"/>
                <a:ea typeface="Meiryo UI" panose="020B0604030504040204" pitchFamily="50" charset="-128"/>
              </a:rPr>
              <a:t>円札</a:t>
            </a:r>
            <a:endParaRPr lang="en-US" altLang="ja-JP" u="sng" spc="-200" dirty="0">
              <a:solidFill>
                <a:schemeClr val="bg1"/>
              </a:solidFill>
              <a:latin typeface="Meiryo UI" panose="020B0604030504040204" pitchFamily="50" charset="-128"/>
              <a:ea typeface="Meiryo UI" panose="020B0604030504040204" pitchFamily="50" charset="-128"/>
            </a:endParaRPr>
          </a:p>
          <a:p>
            <a:pPr marL="360000" indent="-457200"/>
            <a:r>
              <a:rPr lang="ja-JP" altLang="en-US" dirty="0">
                <a:solidFill>
                  <a:schemeClr val="bg1"/>
                </a:solidFill>
                <a:latin typeface="Meiryo UI" panose="020B0604030504040204" pitchFamily="50" charset="-128"/>
                <a:ea typeface="Meiryo UI" panose="020B0604030504040204" pitchFamily="50" charset="-128"/>
              </a:rPr>
              <a:t>・お 　つ　 り：</a:t>
            </a:r>
            <a:r>
              <a:rPr lang="ja-JP" altLang="en-US" u="sng" dirty="0">
                <a:solidFill>
                  <a:schemeClr val="bg1"/>
                </a:solidFill>
                <a:latin typeface="Meiryo UI" panose="020B0604030504040204" pitchFamily="50" charset="-128"/>
                <a:ea typeface="Meiryo UI" panose="020B0604030504040204" pitchFamily="50" charset="-128"/>
              </a:rPr>
              <a:t>すべて</a:t>
            </a:r>
            <a:r>
              <a:rPr lang="en-US" altLang="ja-JP" u="sng" dirty="0">
                <a:solidFill>
                  <a:schemeClr val="bg1"/>
                </a:solidFill>
                <a:latin typeface="Meiryo UI" panose="020B0604030504040204" pitchFamily="50" charset="-128"/>
                <a:ea typeface="Meiryo UI" panose="020B0604030504040204" pitchFamily="50" charset="-128"/>
              </a:rPr>
              <a:t>100</a:t>
            </a:r>
            <a:r>
              <a:rPr lang="ja-JP" altLang="en-US" u="sng" dirty="0">
                <a:solidFill>
                  <a:schemeClr val="bg1"/>
                </a:solidFill>
                <a:latin typeface="Meiryo UI" panose="020B0604030504040204" pitchFamily="50" charset="-128"/>
                <a:ea typeface="Meiryo UI" panose="020B0604030504040204" pitchFamily="50" charset="-128"/>
              </a:rPr>
              <a:t>円玉で支払う。</a:t>
            </a:r>
            <a:endParaRPr lang="en-US" altLang="ja-JP" u="sng"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D81944DC-340F-4DC7-A5D6-6E38F3871D2C}"/>
              </a:ext>
            </a:extLst>
          </p:cNvPr>
          <p:cNvSpPr txBox="1"/>
          <p:nvPr/>
        </p:nvSpPr>
        <p:spPr>
          <a:xfrm>
            <a:off x="295338" y="5159646"/>
            <a:ext cx="4627601" cy="817245"/>
          </a:xfrm>
          <a:prstGeom prst="roundRect">
            <a:avLst/>
          </a:prstGeom>
          <a:solidFill>
            <a:srgbClr val="4284EE"/>
          </a:solidFill>
        </p:spPr>
        <p:style>
          <a:lnRef idx="2">
            <a:schemeClr val="dk1"/>
          </a:lnRef>
          <a:fillRef idx="1">
            <a:schemeClr val="lt1"/>
          </a:fillRef>
          <a:effectRef idx="0">
            <a:schemeClr val="dk1"/>
          </a:effectRef>
          <a:fontRef idx="minor">
            <a:schemeClr val="dk1"/>
          </a:fontRef>
        </p:style>
        <p:txBody>
          <a:bodyPr wrap="square" rtlCol="0" anchor="t">
            <a:spAutoFit/>
          </a:bodyPr>
          <a:lstStyle/>
          <a:p>
            <a:r>
              <a:rPr lang="ja-JP" altLang="en-US" sz="1400" dirty="0">
                <a:solidFill>
                  <a:schemeClr val="bg1"/>
                </a:solidFill>
                <a:latin typeface="Meiryo UI" panose="020B0604030504040204" pitchFamily="50" charset="-128"/>
                <a:ea typeface="Meiryo UI" panose="020B0604030504040204" pitchFamily="50" charset="-128"/>
              </a:rPr>
              <a:t>「</a:t>
            </a:r>
            <a:r>
              <a:rPr lang="en-US" altLang="ja-JP" sz="1400" dirty="0">
                <a:solidFill>
                  <a:schemeClr val="bg1"/>
                </a:solidFill>
                <a:latin typeface="Meiryo UI" panose="020B0604030504040204" pitchFamily="50" charset="-128"/>
                <a:ea typeface="Meiryo UI" panose="020B0604030504040204" pitchFamily="50" charset="-128"/>
              </a:rPr>
              <a:t>100</a:t>
            </a:r>
            <a:r>
              <a:rPr lang="ja-JP" altLang="en-US" sz="1400" dirty="0">
                <a:solidFill>
                  <a:schemeClr val="bg1"/>
                </a:solidFill>
                <a:latin typeface="Meiryo UI" panose="020B0604030504040204" pitchFamily="50" charset="-128"/>
                <a:ea typeface="Meiryo UI" panose="020B0604030504040204" pitchFamily="50" charset="-128"/>
              </a:rPr>
              <a:t>円玉でちょうど支払う人が</a:t>
            </a:r>
            <a:r>
              <a:rPr lang="en-US" altLang="ja-JP" sz="1400" dirty="0">
                <a:solidFill>
                  <a:schemeClr val="bg1"/>
                </a:solidFill>
                <a:latin typeface="Meiryo UI" panose="020B0604030504040204" pitchFamily="50" charset="-128"/>
                <a:ea typeface="Meiryo UI" panose="020B0604030504040204" pitchFamily="50" charset="-128"/>
              </a:rPr>
              <a:t>150</a:t>
            </a:r>
            <a:r>
              <a:rPr lang="ja-JP" altLang="en-US" sz="1400" dirty="0">
                <a:solidFill>
                  <a:schemeClr val="bg1"/>
                </a:solidFill>
                <a:latin typeface="Meiryo UI" panose="020B0604030504040204" pitchFamily="50" charset="-128"/>
                <a:ea typeface="Meiryo UI" panose="020B0604030504040204" pitchFamily="50" charset="-128"/>
              </a:rPr>
              <a:t>人、</a:t>
            </a:r>
            <a:r>
              <a:rPr lang="en-US" altLang="ja-JP" sz="1400" dirty="0">
                <a:solidFill>
                  <a:schemeClr val="bg1"/>
                </a:solidFill>
                <a:latin typeface="Meiryo UI" panose="020B0604030504040204" pitchFamily="50" charset="-128"/>
                <a:ea typeface="Meiryo UI" panose="020B0604030504040204" pitchFamily="50" charset="-128"/>
              </a:rPr>
              <a:t>500</a:t>
            </a:r>
            <a:r>
              <a:rPr lang="ja-JP" altLang="en-US" sz="1400" dirty="0">
                <a:solidFill>
                  <a:schemeClr val="bg1"/>
                </a:solidFill>
                <a:latin typeface="Meiryo UI" panose="020B0604030504040204" pitchFamily="50" charset="-128"/>
                <a:ea typeface="Meiryo UI" panose="020B0604030504040204" pitchFamily="50" charset="-128"/>
              </a:rPr>
              <a:t>円玉で支払う人が</a:t>
            </a:r>
            <a:r>
              <a:rPr lang="en-US" altLang="ja-JP" sz="1400" dirty="0">
                <a:solidFill>
                  <a:schemeClr val="bg1"/>
                </a:solidFill>
                <a:latin typeface="Meiryo UI" panose="020B0604030504040204" pitchFamily="50" charset="-128"/>
                <a:ea typeface="Meiryo UI" panose="020B0604030504040204" pitchFamily="50" charset="-128"/>
              </a:rPr>
              <a:t>86</a:t>
            </a:r>
            <a:r>
              <a:rPr lang="ja-JP" altLang="en-US" sz="1400" dirty="0">
                <a:solidFill>
                  <a:schemeClr val="bg1"/>
                </a:solidFill>
                <a:latin typeface="Meiryo UI" panose="020B0604030504040204" pitchFamily="50" charset="-128"/>
                <a:ea typeface="Meiryo UI" panose="020B0604030504040204" pitchFamily="50" charset="-128"/>
              </a:rPr>
              <a:t>人、</a:t>
            </a:r>
            <a:r>
              <a:rPr lang="en-US" altLang="ja-JP" sz="1400" dirty="0">
                <a:solidFill>
                  <a:schemeClr val="bg1"/>
                </a:solidFill>
                <a:latin typeface="Meiryo UI" panose="020B0604030504040204" pitchFamily="50" charset="-128"/>
                <a:ea typeface="Meiryo UI" panose="020B0604030504040204" pitchFamily="50" charset="-128"/>
              </a:rPr>
              <a:t>1000</a:t>
            </a:r>
            <a:r>
              <a:rPr lang="ja-JP" altLang="en-US" sz="1400" dirty="0">
                <a:solidFill>
                  <a:schemeClr val="bg1"/>
                </a:solidFill>
                <a:latin typeface="Meiryo UI" panose="020B0604030504040204" pitchFamily="50" charset="-128"/>
                <a:ea typeface="Meiryo UI" panose="020B0604030504040204" pitchFamily="50" charset="-128"/>
              </a:rPr>
              <a:t>円札で支払う人が</a:t>
            </a:r>
            <a:r>
              <a:rPr lang="en-US" altLang="ja-JP" sz="1400" dirty="0">
                <a:solidFill>
                  <a:schemeClr val="bg1"/>
                </a:solidFill>
                <a:latin typeface="Meiryo UI" panose="020B0604030504040204" pitchFamily="50" charset="-128"/>
                <a:ea typeface="Meiryo UI" panose="020B0604030504040204" pitchFamily="50" charset="-128"/>
              </a:rPr>
              <a:t>44</a:t>
            </a:r>
            <a:r>
              <a:rPr lang="ja-JP" altLang="en-US" sz="1400" dirty="0">
                <a:solidFill>
                  <a:schemeClr val="bg1"/>
                </a:solidFill>
                <a:latin typeface="Meiryo UI" panose="020B0604030504040204" pitchFamily="50" charset="-128"/>
                <a:ea typeface="Meiryo UI" panose="020B0604030504040204" pitchFamily="50" charset="-128"/>
              </a:rPr>
              <a:t>人である。」というモデルケース</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AF47F5B0-79C3-41AF-A07B-6BE15EC671A1}"/>
              </a:ext>
            </a:extLst>
          </p:cNvPr>
          <p:cNvSpPr/>
          <p:nvPr/>
        </p:nvSpPr>
        <p:spPr>
          <a:xfrm>
            <a:off x="6582030" y="3592133"/>
            <a:ext cx="5259174" cy="6394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EFB8D801-F823-4A0F-8F24-548682BAC324}"/>
              </a:ext>
            </a:extLst>
          </p:cNvPr>
          <p:cNvSpPr/>
          <p:nvPr/>
        </p:nvSpPr>
        <p:spPr>
          <a:xfrm>
            <a:off x="8083941" y="6650182"/>
            <a:ext cx="2710249" cy="207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38ABE38C-06D9-4E5F-8B8C-53BC286BD1B9}"/>
              </a:ext>
            </a:extLst>
          </p:cNvPr>
          <p:cNvCxnSpPr>
            <a:cxnSpLocks/>
            <a:stCxn id="6" idx="2"/>
            <a:endCxn id="30" idx="0"/>
          </p:cNvCxnSpPr>
          <p:nvPr/>
        </p:nvCxnSpPr>
        <p:spPr>
          <a:xfrm>
            <a:off x="9211617" y="4231619"/>
            <a:ext cx="227449" cy="24185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5A18659-ECD5-4BB9-9479-330B4F41CC3A}"/>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19</a:t>
            </a:r>
            <a:endParaRPr kumimoji="1" lang="ja-JP" altLang="en-US" dirty="0"/>
          </a:p>
        </p:txBody>
      </p:sp>
    </p:spTree>
    <p:extLst>
      <p:ext uri="{BB962C8B-B14F-4D97-AF65-F5344CB8AC3E}">
        <p14:creationId xmlns:p14="http://schemas.microsoft.com/office/powerpoint/2010/main" val="347635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4D145F-7DBE-47CA-89E2-6D3CCD30BBDE}"/>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EB1925F-9144-4536-BA1C-59702D8F8892}"/>
              </a:ext>
            </a:extLst>
          </p:cNvPr>
          <p:cNvSpPr txBox="1"/>
          <p:nvPr/>
        </p:nvSpPr>
        <p:spPr>
          <a:xfrm>
            <a:off x="0" y="1498246"/>
            <a:ext cx="3773051" cy="3785652"/>
          </a:xfrm>
          <a:prstGeom prst="rect">
            <a:avLst/>
          </a:prstGeom>
          <a:noFill/>
          <a:ln>
            <a:solidFill>
              <a:schemeClr val="accent3"/>
            </a:solidFill>
          </a:ln>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生徒に示すシミュレーションの手順</a:t>
            </a:r>
            <a:endParaRPr kumimoji="1" lang="en-US" altLang="ja-JP" sz="2000" dirty="0">
              <a:latin typeface="Meiryo UI" panose="020B0604030504040204" pitchFamily="50" charset="-128"/>
              <a:ea typeface="Meiryo UI" panose="020B0604030504040204" pitchFamily="50" charset="-128"/>
            </a:endParaRPr>
          </a:p>
          <a:p>
            <a:pPr marL="252000" indent="-252000"/>
            <a:r>
              <a:rPr lang="ja-JP" altLang="en-US" sz="2000" dirty="0">
                <a:latin typeface="Meiryo UI" panose="020B0604030504040204" pitchFamily="50" charset="-128"/>
                <a:ea typeface="Meiryo UI" panose="020B0604030504040204" pitchFamily="50" charset="-128"/>
              </a:rPr>
              <a:t>①　</a:t>
            </a:r>
            <a:r>
              <a:rPr lang="en-US" altLang="ja-JP" sz="2000" dirty="0">
                <a:latin typeface="Meiryo UI" panose="020B0604030504040204" pitchFamily="50" charset="-128"/>
                <a:ea typeface="Meiryo UI" panose="020B0604030504040204" pitchFamily="50" charset="-128"/>
              </a:rPr>
              <a:t>0</a:t>
            </a:r>
            <a:r>
              <a:rPr lang="ja-JP" altLang="en-US" sz="2000" dirty="0">
                <a:latin typeface="Meiryo UI" panose="020B0604030504040204" pitchFamily="50" charset="-128"/>
                <a:ea typeface="Meiryo UI" panose="020B0604030504040204" pitchFamily="50" charset="-128"/>
              </a:rPr>
              <a:t>から</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の乱数を</a:t>
            </a:r>
            <a:r>
              <a:rPr lang="en-US" altLang="ja-JP" sz="2000" dirty="0">
                <a:latin typeface="Meiryo UI" panose="020B0604030504040204" pitchFamily="50" charset="-128"/>
                <a:ea typeface="Meiryo UI" panose="020B0604030504040204" pitchFamily="50" charset="-128"/>
              </a:rPr>
              <a:t>280</a:t>
            </a:r>
            <a:r>
              <a:rPr lang="ja-JP" altLang="en-US" sz="2000" dirty="0">
                <a:latin typeface="Meiryo UI" panose="020B0604030504040204" pitchFamily="50" charset="-128"/>
                <a:ea typeface="Meiryo UI" panose="020B0604030504040204" pitchFamily="50" charset="-128"/>
              </a:rPr>
              <a:t>個発生させる。</a:t>
            </a:r>
            <a:endParaRPr lang="en-US" altLang="ja-JP" sz="2000" dirty="0">
              <a:latin typeface="Meiryo UI" panose="020B0604030504040204" pitchFamily="50" charset="-128"/>
              <a:ea typeface="Meiryo UI" panose="020B0604030504040204" pitchFamily="50" charset="-128"/>
            </a:endParaRPr>
          </a:p>
          <a:p>
            <a:pPr marL="252000" indent="-252000"/>
            <a:r>
              <a:rPr kumimoji="1" lang="ja-JP" altLang="en-US" sz="2000" dirty="0">
                <a:latin typeface="Meiryo UI" panose="020B0604030504040204" pitchFamily="50" charset="-128"/>
                <a:ea typeface="Meiryo UI" panose="020B0604030504040204" pitchFamily="50" charset="-128"/>
              </a:rPr>
              <a:t>②　発生させた乱数の大きさによって、３つの数値</a:t>
            </a:r>
            <a:r>
              <a:rPr lang="ja-JP" altLang="en-US" sz="2000" dirty="0">
                <a:latin typeface="Meiryo UI" panose="020B0604030504040204" pitchFamily="50" charset="-128"/>
                <a:ea typeface="Meiryo UI" panose="020B0604030504040204" pitchFamily="50" charset="-128"/>
              </a:rPr>
              <a:t>（支払い方法による</a:t>
            </a:r>
            <a:r>
              <a:rPr lang="en-US" altLang="ja-JP" sz="2000" dirty="0">
                <a:latin typeface="Meiryo UI" panose="020B0604030504040204" pitchFamily="50" charset="-128"/>
                <a:ea typeface="Meiryo UI" panose="020B0604030504040204" pitchFamily="50" charset="-128"/>
              </a:rPr>
              <a:t>100</a:t>
            </a:r>
            <a:r>
              <a:rPr lang="ja-JP" altLang="en-US" sz="2000" dirty="0">
                <a:latin typeface="Meiryo UI" panose="020B0604030504040204" pitchFamily="50" charset="-128"/>
                <a:ea typeface="Meiryo UI" panose="020B0604030504040204" pitchFamily="50" charset="-128"/>
              </a:rPr>
              <a:t>円玉の増減）</a:t>
            </a:r>
            <a:r>
              <a:rPr kumimoji="1" lang="ja-JP" altLang="en-US" sz="2000" dirty="0">
                <a:latin typeface="Meiryo UI" panose="020B0604030504040204" pitchFamily="50" charset="-128"/>
                <a:ea typeface="Meiryo UI" panose="020B0604030504040204" pitchFamily="50" charset="-128"/>
              </a:rPr>
              <a:t>に分類する。</a:t>
            </a:r>
            <a:endParaRPr kumimoji="1" lang="en-US" altLang="ja-JP" sz="2000" dirty="0">
              <a:latin typeface="Meiryo UI" panose="020B0604030504040204" pitchFamily="50" charset="-128"/>
              <a:ea typeface="Meiryo UI" panose="020B0604030504040204" pitchFamily="50" charset="-128"/>
            </a:endParaRPr>
          </a:p>
          <a:p>
            <a:pPr marL="252000" indent="-252000"/>
            <a:r>
              <a:rPr lang="ja-JP" altLang="en-US" sz="2000" dirty="0">
                <a:latin typeface="Meiryo UI" panose="020B0604030504040204" pitchFamily="50" charset="-128"/>
                <a:ea typeface="Meiryo UI" panose="020B0604030504040204" pitchFamily="50" charset="-128"/>
              </a:rPr>
              <a:t>③　分類した３つの数値を累計していく。</a:t>
            </a:r>
            <a:endParaRPr lang="en-US" altLang="ja-JP" sz="2000" dirty="0">
              <a:latin typeface="Meiryo UI" panose="020B0604030504040204" pitchFamily="50" charset="-128"/>
              <a:ea typeface="Meiryo UI" panose="020B0604030504040204" pitchFamily="50" charset="-128"/>
            </a:endParaRPr>
          </a:p>
          <a:p>
            <a:pPr marL="252000" indent="-252000"/>
            <a:r>
              <a:rPr lang="ja-JP" altLang="en-US" sz="2000" dirty="0">
                <a:latin typeface="Meiryo UI" panose="020B0604030504040204" pitchFamily="50" charset="-128"/>
                <a:ea typeface="Meiryo UI" panose="020B0604030504040204" pitchFamily="50" charset="-128"/>
              </a:rPr>
              <a:t>④</a:t>
            </a:r>
            <a:r>
              <a:rPr kumimoji="1" lang="ja-JP" altLang="en-US" sz="2000" dirty="0">
                <a:latin typeface="Meiryo UI" panose="020B0604030504040204" pitchFamily="50" charset="-128"/>
                <a:ea typeface="Meiryo UI" panose="020B0604030504040204" pitchFamily="50" charset="-128"/>
              </a:rPr>
              <a:t>　累計した数値の最小値を求め、この絶対値を準備すべき</a:t>
            </a:r>
            <a:r>
              <a:rPr kumimoji="1" lang="en-US" altLang="ja-JP" sz="2000" dirty="0">
                <a:latin typeface="Meiryo UI" panose="020B0604030504040204" pitchFamily="50" charset="-128"/>
                <a:ea typeface="Meiryo UI" panose="020B0604030504040204" pitchFamily="50" charset="-128"/>
              </a:rPr>
              <a:t>100</a:t>
            </a:r>
            <a:r>
              <a:rPr kumimoji="1" lang="ja-JP" altLang="en-US" sz="2000" dirty="0">
                <a:latin typeface="Meiryo UI" panose="020B0604030504040204" pitchFamily="50" charset="-128"/>
                <a:ea typeface="Meiryo UI" panose="020B0604030504040204" pitchFamily="50" charset="-128"/>
              </a:rPr>
              <a:t>円玉の枚数とする。</a:t>
            </a:r>
          </a:p>
        </p:txBody>
      </p:sp>
      <p:sp>
        <p:nvSpPr>
          <p:cNvPr id="4" name="テキスト ボックス 3">
            <a:extLst>
              <a:ext uri="{FF2B5EF4-FFF2-40B4-BE49-F238E27FC236}">
                <a16:creationId xmlns:a16="http://schemas.microsoft.com/office/drawing/2014/main" id="{F2B484AF-D439-420D-A1F2-3F4DF91365AE}"/>
              </a:ext>
            </a:extLst>
          </p:cNvPr>
          <p:cNvSpPr txBox="1"/>
          <p:nvPr/>
        </p:nvSpPr>
        <p:spPr>
          <a:xfrm>
            <a:off x="321277" y="815546"/>
            <a:ext cx="6194854" cy="461665"/>
          </a:xfrm>
          <a:prstGeom prst="rect">
            <a:avLst/>
          </a:prstGeom>
          <a:solidFill>
            <a:schemeClr val="bg2"/>
          </a:solid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シミュレーションの手順を具体例を用いて確認する。</a:t>
            </a:r>
          </a:p>
        </p:txBody>
      </p:sp>
      <p:sp>
        <p:nvSpPr>
          <p:cNvPr id="5" name="テキスト ボックス 4">
            <a:extLst>
              <a:ext uri="{FF2B5EF4-FFF2-40B4-BE49-F238E27FC236}">
                <a16:creationId xmlns:a16="http://schemas.microsoft.com/office/drawing/2014/main" id="{46F9354E-D30E-4B77-A24F-CAF917657814}"/>
              </a:ext>
            </a:extLst>
          </p:cNvPr>
          <p:cNvSpPr txBox="1"/>
          <p:nvPr/>
        </p:nvSpPr>
        <p:spPr>
          <a:xfrm>
            <a:off x="6109252" y="1498246"/>
            <a:ext cx="5997146" cy="4182812"/>
          </a:xfrm>
          <a:prstGeom prst="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dirty="0">
                <a:latin typeface="Meiryo UI" panose="020B0604030504040204" pitchFamily="50" charset="-128"/>
                <a:ea typeface="Meiryo UI" panose="020B0604030504040204" pitchFamily="50" charset="-128"/>
              </a:rPr>
              <a:t>①において、例えば、</a:t>
            </a:r>
            <a:r>
              <a:rPr kumimoji="1" lang="en-US" altLang="ja-JP" sz="2000" dirty="0">
                <a:latin typeface="Meiryo UI" panose="020B0604030504040204" pitchFamily="50" charset="-128"/>
                <a:ea typeface="Meiryo UI" panose="020B0604030504040204" pitchFamily="50" charset="-128"/>
              </a:rPr>
              <a:t>0.56</a:t>
            </a:r>
            <a:r>
              <a:rPr kumimoji="1" lang="ja-JP" altLang="en-US" sz="2000" dirty="0">
                <a:latin typeface="Meiryo UI" panose="020B0604030504040204" pitchFamily="50" charset="-128"/>
                <a:ea typeface="Meiryo UI" panose="020B0604030504040204" pitchFamily="50" charset="-128"/>
              </a:rPr>
              <a:t>が発生したとする。</a:t>
            </a:r>
            <a:endParaRPr kumimoji="1" lang="en-US" altLang="ja-JP" sz="20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②において、</a:t>
            </a:r>
            <a:r>
              <a:rPr lang="en-US" altLang="ja-JP" sz="2000" dirty="0">
                <a:latin typeface="Meiryo UI" panose="020B0604030504040204" pitchFamily="50" charset="-128"/>
                <a:ea typeface="Meiryo UI" panose="020B0604030504040204" pitchFamily="50" charset="-128"/>
              </a:rPr>
              <a:t>0.56</a:t>
            </a:r>
            <a:r>
              <a:rPr lang="ja-JP" altLang="en-US" sz="2000" dirty="0">
                <a:latin typeface="Meiryo UI" panose="020B0604030504040204" pitchFamily="50" charset="-128"/>
                <a:ea typeface="Meiryo UI" panose="020B0604030504040204" pitchFamily="50" charset="-128"/>
              </a:rPr>
              <a:t>は、</a:t>
            </a:r>
            <a:r>
              <a:rPr lang="en-US" altLang="ja-JP" sz="2000" dirty="0">
                <a:latin typeface="Meiryo UI" panose="020B0604030504040204" pitchFamily="50" charset="-128"/>
                <a:ea typeface="Meiryo UI" panose="020B0604030504040204" pitchFamily="50" charset="-128"/>
              </a:rPr>
              <a:t>0.54</a:t>
            </a:r>
            <a:r>
              <a:rPr lang="ja-JP" altLang="en-US" sz="2000" dirty="0">
                <a:latin typeface="Meiryo UI" panose="020B0604030504040204" pitchFamily="50" charset="-128"/>
                <a:ea typeface="Meiryo UI" panose="020B0604030504040204" pitchFamily="50" charset="-128"/>
              </a:rPr>
              <a:t>より大きく</a:t>
            </a:r>
            <a:r>
              <a:rPr lang="en-US" altLang="ja-JP" sz="2000" dirty="0">
                <a:latin typeface="Meiryo UI" panose="020B0604030504040204" pitchFamily="50" charset="-128"/>
                <a:ea typeface="Meiryo UI" panose="020B0604030504040204" pitchFamily="50" charset="-128"/>
              </a:rPr>
              <a:t>0.84</a:t>
            </a:r>
            <a:r>
              <a:rPr lang="ja-JP" altLang="en-US" sz="2000" dirty="0">
                <a:latin typeface="Meiryo UI" panose="020B0604030504040204" pitchFamily="50" charset="-128"/>
                <a:ea typeface="Meiryo UI" panose="020B0604030504040204" pitchFamily="50" charset="-128"/>
              </a:rPr>
              <a:t>以下の範囲にあるので、</a:t>
            </a:r>
            <a:r>
              <a:rPr lang="en-US" altLang="ja-JP" sz="2000" dirty="0">
                <a:latin typeface="Meiryo UI" panose="020B0604030504040204" pitchFamily="50" charset="-128"/>
                <a:ea typeface="Meiryo UI" panose="020B0604030504040204" pitchFamily="50" charset="-128"/>
              </a:rPr>
              <a:t>500</a:t>
            </a:r>
            <a:r>
              <a:rPr lang="ja-JP" altLang="en-US" sz="2000" dirty="0">
                <a:latin typeface="Meiryo UI" panose="020B0604030504040204" pitchFamily="50" charset="-128"/>
                <a:ea typeface="Meiryo UI" panose="020B0604030504040204" pitchFamily="50" charset="-128"/>
              </a:rPr>
              <a:t>円玉で支払ったと分類できる。</a:t>
            </a:r>
            <a:endParaRPr lang="en-US" altLang="ja-JP" sz="2000" dirty="0">
              <a:latin typeface="Meiryo UI" panose="020B0604030504040204" pitchFamily="50" charset="-128"/>
              <a:ea typeface="Meiryo UI" panose="020B0604030504040204" pitchFamily="50" charset="-128"/>
            </a:endParaRPr>
          </a:p>
          <a:p>
            <a:pPr>
              <a:lnSpc>
                <a:spcPct val="150000"/>
              </a:lnSpc>
            </a:pPr>
            <a:r>
              <a:rPr lang="en-US" altLang="ja-JP" sz="2000" dirty="0">
                <a:latin typeface="Meiryo UI" panose="020B0604030504040204" pitchFamily="50" charset="-128"/>
                <a:ea typeface="Meiryo UI" panose="020B0604030504040204" pitchFamily="50" charset="-128"/>
              </a:rPr>
              <a:t>500</a:t>
            </a:r>
            <a:r>
              <a:rPr lang="ja-JP" altLang="en-US" sz="2000" dirty="0">
                <a:latin typeface="Meiryo UI" panose="020B0604030504040204" pitchFamily="50" charset="-128"/>
                <a:ea typeface="Meiryo UI" panose="020B0604030504040204" pitchFamily="50" charset="-128"/>
              </a:rPr>
              <a:t>円で支払ったときの</a:t>
            </a:r>
            <a:r>
              <a:rPr lang="en-US" altLang="ja-JP" sz="2000" dirty="0">
                <a:latin typeface="Meiryo UI" panose="020B0604030504040204" pitchFamily="50" charset="-128"/>
                <a:ea typeface="Meiryo UI" panose="020B0604030504040204" pitchFamily="50" charset="-128"/>
              </a:rPr>
              <a:t>100</a:t>
            </a:r>
            <a:r>
              <a:rPr lang="ja-JP" altLang="en-US" sz="2000" dirty="0">
                <a:latin typeface="Meiryo UI" panose="020B0604030504040204" pitchFamily="50" charset="-128"/>
                <a:ea typeface="Meiryo UI" panose="020B0604030504040204" pitchFamily="50" charset="-128"/>
              </a:rPr>
              <a:t>円玉の増減は、－</a:t>
            </a:r>
            <a:r>
              <a:rPr lang="en-US" altLang="ja-JP" sz="2000" dirty="0">
                <a:latin typeface="Meiryo UI" panose="020B0604030504040204" pitchFamily="50" charset="-128"/>
                <a:ea typeface="Meiryo UI" panose="020B0604030504040204" pitchFamily="50" charset="-128"/>
              </a:rPr>
              <a:t>2</a:t>
            </a:r>
            <a:r>
              <a:rPr lang="ja-JP" altLang="en-US" sz="2000" dirty="0" err="1">
                <a:latin typeface="Meiryo UI" panose="020B0604030504040204" pitchFamily="50" charset="-128"/>
                <a:ea typeface="Meiryo UI" panose="020B0604030504040204" pitchFamily="50" charset="-128"/>
              </a:rPr>
              <a:t>なの</a:t>
            </a:r>
            <a:r>
              <a:rPr lang="ja-JP" altLang="en-US" sz="2000" dirty="0">
                <a:latin typeface="Meiryo UI" panose="020B0604030504040204" pitchFamily="50" charset="-128"/>
                <a:ea typeface="Meiryo UI" panose="020B0604030504040204" pitchFamily="50" charset="-128"/>
              </a:rPr>
              <a:t>で、－</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を表示する。</a:t>
            </a:r>
            <a:endParaRPr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③において、</a:t>
            </a:r>
            <a:r>
              <a:rPr kumimoji="1" lang="en-US" altLang="ja-JP" sz="2000" dirty="0">
                <a:latin typeface="Meiryo UI" panose="020B0604030504040204" pitchFamily="50" charset="-128"/>
                <a:ea typeface="Meiryo UI" panose="020B0604030504040204" pitchFamily="50" charset="-128"/>
              </a:rPr>
              <a:t>100</a:t>
            </a:r>
            <a:r>
              <a:rPr kumimoji="1" lang="ja-JP" altLang="en-US" sz="2000" dirty="0">
                <a:latin typeface="Meiryo UI" panose="020B0604030504040204" pitchFamily="50" charset="-128"/>
                <a:ea typeface="Meiryo UI" panose="020B0604030504040204" pitchFamily="50" charset="-128"/>
              </a:rPr>
              <a:t>円玉の初期値は</a:t>
            </a:r>
            <a:r>
              <a:rPr kumimoji="1" lang="en-US" altLang="ja-JP" sz="2000" dirty="0">
                <a:latin typeface="Meiryo UI" panose="020B0604030504040204" pitchFamily="50" charset="-128"/>
                <a:ea typeface="Meiryo UI" panose="020B0604030504040204" pitchFamily="50" charset="-128"/>
              </a:rPr>
              <a:t>0</a:t>
            </a:r>
            <a:r>
              <a:rPr kumimoji="1" lang="ja-JP" altLang="en-US" sz="2000" dirty="0">
                <a:latin typeface="Meiryo UI" panose="020B0604030504040204" pitchFamily="50" charset="-128"/>
                <a:ea typeface="Meiryo UI" panose="020B0604030504040204" pitchFamily="50" charset="-128"/>
              </a:rPr>
              <a:t>とし、累計していく。</a:t>
            </a:r>
            <a:endParaRPr kumimoji="1" lang="en-US" altLang="ja-JP" sz="20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④において、</a:t>
            </a:r>
            <a:r>
              <a:rPr lang="en-US" altLang="ja-JP" sz="2000" dirty="0">
                <a:latin typeface="Meiryo UI" panose="020B0604030504040204" pitchFamily="50" charset="-128"/>
                <a:ea typeface="Meiryo UI" panose="020B0604030504040204" pitchFamily="50" charset="-128"/>
              </a:rPr>
              <a:t>100</a:t>
            </a:r>
            <a:r>
              <a:rPr lang="ja-JP" altLang="en-US" sz="2000" dirty="0">
                <a:latin typeface="Meiryo UI" panose="020B0604030504040204" pitchFamily="50" charset="-128"/>
                <a:ea typeface="Meiryo UI" panose="020B0604030504040204" pitchFamily="50" charset="-128"/>
              </a:rPr>
              <a:t>円玉の最も少なかったときを最小値とし、最初に</a:t>
            </a:r>
            <a:r>
              <a:rPr lang="en-US" altLang="ja-JP" sz="2000" dirty="0">
                <a:latin typeface="Meiryo UI" panose="020B0604030504040204" pitchFamily="50" charset="-128"/>
                <a:ea typeface="Meiryo UI" panose="020B0604030504040204" pitchFamily="50" charset="-128"/>
              </a:rPr>
              <a:t>100</a:t>
            </a:r>
            <a:r>
              <a:rPr lang="ja-JP" altLang="en-US" sz="2000" dirty="0">
                <a:latin typeface="Meiryo UI" panose="020B0604030504040204" pitchFamily="50" charset="-128"/>
                <a:ea typeface="Meiryo UI" panose="020B0604030504040204" pitchFamily="50" charset="-128"/>
              </a:rPr>
              <a:t>円玉を最小値の枚数分、用意していればおつりがなくなることはないと考える。</a:t>
            </a:r>
            <a:endParaRPr kumimoji="1" lang="en-US" altLang="ja-JP" sz="2000" dirty="0">
              <a:latin typeface="Meiryo UI" panose="020B0604030504040204" pitchFamily="50" charset="-128"/>
              <a:ea typeface="Meiryo UI" panose="020B0604030504040204" pitchFamily="50" charset="-128"/>
            </a:endParaRPr>
          </a:p>
        </p:txBody>
      </p:sp>
      <p:sp>
        <p:nvSpPr>
          <p:cNvPr id="6" name="矢印: 右 5">
            <a:extLst>
              <a:ext uri="{FF2B5EF4-FFF2-40B4-BE49-F238E27FC236}">
                <a16:creationId xmlns:a16="http://schemas.microsoft.com/office/drawing/2014/main" id="{C2093C4D-AB9C-48B7-96A4-D62104AE53D5}"/>
              </a:ext>
            </a:extLst>
          </p:cNvPr>
          <p:cNvSpPr/>
          <p:nvPr/>
        </p:nvSpPr>
        <p:spPr>
          <a:xfrm>
            <a:off x="4579683" y="3225456"/>
            <a:ext cx="709684" cy="119759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68A6232-7E04-44D9-8271-28B44A28DA66}"/>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20</a:t>
            </a:r>
            <a:endParaRPr kumimoji="1" lang="ja-JP" altLang="en-US" dirty="0"/>
          </a:p>
        </p:txBody>
      </p:sp>
      <p:pic>
        <p:nvPicPr>
          <p:cNvPr id="7" name="図 6">
            <a:extLst>
              <a:ext uri="{FF2B5EF4-FFF2-40B4-BE49-F238E27FC236}">
                <a16:creationId xmlns:a16="http://schemas.microsoft.com/office/drawing/2014/main" id="{AA2DE173-3EB3-4CDB-AB98-F80E2ACBB3F7}"/>
              </a:ext>
            </a:extLst>
          </p:cNvPr>
          <p:cNvPicPr>
            <a:picLocks noChangeAspect="1"/>
          </p:cNvPicPr>
          <p:nvPr/>
        </p:nvPicPr>
        <p:blipFill rotWithShape="1">
          <a:blip r:embed="rId3"/>
          <a:srcRect l="3428" t="21846" r="65653" b="48888"/>
          <a:stretch/>
        </p:blipFill>
        <p:spPr>
          <a:xfrm>
            <a:off x="3850866" y="1836800"/>
            <a:ext cx="2245134" cy="1328237"/>
          </a:xfrm>
          <a:prstGeom prst="rect">
            <a:avLst/>
          </a:prstGeom>
        </p:spPr>
      </p:pic>
    </p:spTree>
    <p:extLst>
      <p:ext uri="{BB962C8B-B14F-4D97-AF65-F5344CB8AC3E}">
        <p14:creationId xmlns:p14="http://schemas.microsoft.com/office/powerpoint/2010/main" val="205532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DDA170-DD81-49C9-B438-26373CF6D83B}"/>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E9CB26A-248E-4186-9A8A-6965F83E69D4}"/>
              </a:ext>
            </a:extLst>
          </p:cNvPr>
          <p:cNvSpPr txBox="1"/>
          <p:nvPr/>
        </p:nvSpPr>
        <p:spPr>
          <a:xfrm>
            <a:off x="337746" y="757630"/>
            <a:ext cx="11524735" cy="1569660"/>
          </a:xfrm>
          <a:prstGeom prst="rect">
            <a:avLst/>
          </a:prstGeom>
          <a:solidFill>
            <a:schemeClr val="bg2"/>
          </a:solidFill>
        </p:spPr>
        <p:txBody>
          <a:bodyPr wrap="square" rtlCol="0">
            <a:spAutoFit/>
          </a:bodyPr>
          <a:lstStyle/>
          <a:p>
            <a:pPr marL="720000" indent="-720000"/>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キーボードのＦ９ボタン（再計算）を押してシミュレーションを行ったら、その結果（最小値の絶対値）を別に配布している表計算ソフトのシートの</a:t>
            </a:r>
            <a:r>
              <a:rPr lang="en-US" altLang="ja-JP" sz="3200" dirty="0">
                <a:latin typeface="Meiryo UI" panose="020B0604030504040204" pitchFamily="50" charset="-128"/>
                <a:ea typeface="Meiryo UI" panose="020B0604030504040204" pitchFamily="50" charset="-128"/>
              </a:rPr>
              <a:t>B</a:t>
            </a:r>
            <a:r>
              <a:rPr lang="ja-JP" altLang="en-US" sz="3200" dirty="0">
                <a:latin typeface="Meiryo UI" panose="020B0604030504040204" pitchFamily="50" charset="-128"/>
                <a:ea typeface="Meiryo UI" panose="020B0604030504040204" pitchFamily="50" charset="-128"/>
              </a:rPr>
              <a:t>列に入力してください。</a:t>
            </a:r>
            <a:endParaRPr lang="en-US" altLang="ja-JP" sz="3200"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9A881706-F9DA-4957-B53F-B029832ACAFB}"/>
              </a:ext>
            </a:extLst>
          </p:cNvPr>
          <p:cNvSpPr/>
          <p:nvPr/>
        </p:nvSpPr>
        <p:spPr>
          <a:xfrm>
            <a:off x="3229232" y="835340"/>
            <a:ext cx="716692" cy="4530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BE388B07-E730-4BC0-8F68-959F40EC0F07}"/>
              </a:ext>
            </a:extLst>
          </p:cNvPr>
          <p:cNvPicPr>
            <a:picLocks noChangeAspect="1"/>
          </p:cNvPicPr>
          <p:nvPr/>
        </p:nvPicPr>
        <p:blipFill rotWithShape="1">
          <a:blip r:embed="rId3"/>
          <a:srcRect t="18378" r="40240" b="11370"/>
          <a:stretch/>
        </p:blipFill>
        <p:spPr>
          <a:xfrm>
            <a:off x="3161241" y="2447064"/>
            <a:ext cx="5869518" cy="4312509"/>
          </a:xfrm>
          <a:prstGeom prst="rect">
            <a:avLst/>
          </a:prstGeom>
          <a:ln>
            <a:solidFill>
              <a:schemeClr val="tx1"/>
            </a:solidFill>
          </a:ln>
        </p:spPr>
      </p:pic>
      <p:sp>
        <p:nvSpPr>
          <p:cNvPr id="6" name="正方形/長方形 5">
            <a:extLst>
              <a:ext uri="{FF2B5EF4-FFF2-40B4-BE49-F238E27FC236}">
                <a16:creationId xmlns:a16="http://schemas.microsoft.com/office/drawing/2014/main" id="{8063B799-8F71-4224-BBFF-581ED596BFCF}"/>
              </a:ext>
            </a:extLst>
          </p:cNvPr>
          <p:cNvSpPr/>
          <p:nvPr/>
        </p:nvSpPr>
        <p:spPr>
          <a:xfrm>
            <a:off x="3831328" y="2684279"/>
            <a:ext cx="836207" cy="4075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5BF9EEBB-6D1C-46CD-92B1-5D2663DD0E91}"/>
              </a:ext>
            </a:extLst>
          </p:cNvPr>
          <p:cNvCxnSpPr/>
          <p:nvPr/>
        </p:nvCxnSpPr>
        <p:spPr>
          <a:xfrm flipH="1">
            <a:off x="4694831" y="4135271"/>
            <a:ext cx="2033516" cy="4503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A1CDA93D-58A5-45A4-8C05-E8FE60341985}"/>
              </a:ext>
            </a:extLst>
          </p:cNvPr>
          <p:cNvSpPr txBox="1"/>
          <p:nvPr/>
        </p:nvSpPr>
        <p:spPr>
          <a:xfrm>
            <a:off x="6701051" y="3844203"/>
            <a:ext cx="3603009" cy="461665"/>
          </a:xfrm>
          <a:prstGeom prst="rect">
            <a:avLst/>
          </a:prstGeom>
          <a:noFill/>
        </p:spPr>
        <p:txBody>
          <a:bodyPr wrap="square" rtlCol="0">
            <a:spAutoFit/>
          </a:bodyPr>
          <a:lstStyle/>
          <a:p>
            <a:r>
              <a:rPr kumimoji="1" lang="ja-JP" altLang="en-US" sz="2400" dirty="0">
                <a:solidFill>
                  <a:srgbClr val="FF0000"/>
                </a:solidFill>
                <a:latin typeface="Meiryo UI" panose="020B0604030504040204" pitchFamily="50" charset="-128"/>
                <a:ea typeface="Meiryo UI" panose="020B0604030504040204" pitchFamily="50" charset="-128"/>
              </a:rPr>
              <a:t>シミュレーション結果</a:t>
            </a:r>
          </a:p>
        </p:txBody>
      </p:sp>
      <p:sp>
        <p:nvSpPr>
          <p:cNvPr id="11" name="正方形/長方形 10">
            <a:extLst>
              <a:ext uri="{FF2B5EF4-FFF2-40B4-BE49-F238E27FC236}">
                <a16:creationId xmlns:a16="http://schemas.microsoft.com/office/drawing/2014/main" id="{E552C646-5E7A-4320-AEA2-A10B3317CB07}"/>
              </a:ext>
            </a:extLst>
          </p:cNvPr>
          <p:cNvSpPr/>
          <p:nvPr/>
        </p:nvSpPr>
        <p:spPr>
          <a:xfrm>
            <a:off x="3452888" y="2688608"/>
            <a:ext cx="342305" cy="4075293"/>
          </a:xfrm>
          <a:prstGeom prst="rect">
            <a:avLst/>
          </a:prstGeom>
          <a:noFill/>
          <a:ln w="38100">
            <a:solidFill>
              <a:srgbClr val="426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37A61A70-9C6A-408B-9D33-88B3EDCA72C6}"/>
              </a:ext>
            </a:extLst>
          </p:cNvPr>
          <p:cNvCxnSpPr/>
          <p:nvPr/>
        </p:nvCxnSpPr>
        <p:spPr>
          <a:xfrm flipV="1">
            <a:off x="2047164" y="4075035"/>
            <a:ext cx="1405724" cy="285424"/>
          </a:xfrm>
          <a:prstGeom prst="straightConnector1">
            <a:avLst/>
          </a:prstGeom>
          <a:ln w="19050">
            <a:solidFill>
              <a:srgbClr val="426FEE"/>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99004665-8CD7-4E44-9851-F6A61BA1A1CD}"/>
              </a:ext>
            </a:extLst>
          </p:cNvPr>
          <p:cNvSpPr txBox="1"/>
          <p:nvPr/>
        </p:nvSpPr>
        <p:spPr>
          <a:xfrm>
            <a:off x="534783" y="4123982"/>
            <a:ext cx="3603009" cy="461665"/>
          </a:xfrm>
          <a:prstGeom prst="rect">
            <a:avLst/>
          </a:prstGeom>
          <a:noFill/>
        </p:spPr>
        <p:txBody>
          <a:bodyPr wrap="square" rtlCol="0">
            <a:spAutoFit/>
          </a:bodyPr>
          <a:lstStyle/>
          <a:p>
            <a:r>
              <a:rPr lang="ja-JP" altLang="en-US" sz="2400" dirty="0">
                <a:solidFill>
                  <a:srgbClr val="426FEE"/>
                </a:solidFill>
                <a:latin typeface="Meiryo UI" panose="020B0604030504040204" pitchFamily="50" charset="-128"/>
                <a:ea typeface="Meiryo UI" panose="020B0604030504040204" pitchFamily="50" charset="-128"/>
              </a:rPr>
              <a:t>出席番号</a:t>
            </a:r>
            <a:endParaRPr kumimoji="1" lang="ja-JP" altLang="en-US" sz="2400" dirty="0">
              <a:solidFill>
                <a:srgbClr val="426FEE"/>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F7BA215-6054-44BA-B558-BF913A5DF009}"/>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21</a:t>
            </a:r>
            <a:endParaRPr kumimoji="1" lang="ja-JP" altLang="en-US" dirty="0"/>
          </a:p>
        </p:txBody>
      </p:sp>
    </p:spTree>
    <p:extLst>
      <p:ext uri="{BB962C8B-B14F-4D97-AF65-F5344CB8AC3E}">
        <p14:creationId xmlns:p14="http://schemas.microsoft.com/office/powerpoint/2010/main" val="3310577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DDA170-DD81-49C9-B438-26373CF6D83B}"/>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E9CB26A-248E-4186-9A8A-6965F83E69D4}"/>
              </a:ext>
            </a:extLst>
          </p:cNvPr>
          <p:cNvSpPr txBox="1"/>
          <p:nvPr/>
        </p:nvSpPr>
        <p:spPr>
          <a:xfrm>
            <a:off x="337746" y="798574"/>
            <a:ext cx="11524735" cy="1077218"/>
          </a:xfrm>
          <a:prstGeom prst="rect">
            <a:avLst/>
          </a:prstGeom>
          <a:solidFill>
            <a:schemeClr val="bg2"/>
          </a:solidFill>
        </p:spPr>
        <p:txBody>
          <a:bodyPr wrap="square" rtlCol="0">
            <a:spAutoFit/>
          </a:bodyPr>
          <a:lstStyle/>
          <a:p>
            <a:pPr marL="720000" indent="-720000"/>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みなさんが入力した値からどのようなことがわかりますか。</a:t>
            </a:r>
            <a:endParaRPr lang="en-US" altLang="ja-JP" sz="3200" dirty="0">
              <a:latin typeface="Meiryo UI" panose="020B0604030504040204" pitchFamily="50" charset="-128"/>
              <a:ea typeface="Meiryo UI" panose="020B0604030504040204" pitchFamily="50" charset="-128"/>
            </a:endParaRPr>
          </a:p>
          <a:p>
            <a:pPr marL="720000" indent="-720000"/>
            <a:r>
              <a:rPr lang="ja-JP" altLang="en-US" sz="3200" dirty="0">
                <a:latin typeface="Meiryo UI" panose="020B0604030504040204" pitchFamily="50" charset="-128"/>
                <a:ea typeface="Meiryo UI" panose="020B0604030504040204" pitchFamily="50" charset="-128"/>
              </a:rPr>
              <a:t>→</a:t>
            </a:r>
            <a:r>
              <a:rPr lang="ja-JP" altLang="en-US" sz="3200" dirty="0">
                <a:solidFill>
                  <a:srgbClr val="426FEE"/>
                </a:solidFill>
                <a:latin typeface="Meiryo UI" panose="020B0604030504040204" pitchFamily="50" charset="-128"/>
                <a:ea typeface="Meiryo UI" panose="020B0604030504040204" pitchFamily="50" charset="-128"/>
              </a:rPr>
              <a:t>Ｓ：</a:t>
            </a:r>
            <a:r>
              <a:rPr lang="ja-JP" altLang="en-US" sz="3200" dirty="0">
                <a:latin typeface="Meiryo UI" panose="020B0604030504040204" pitchFamily="50" charset="-128"/>
                <a:ea typeface="Meiryo UI" panose="020B0604030504040204" pitchFamily="50" charset="-128"/>
              </a:rPr>
              <a:t>最小値がばらばら。</a:t>
            </a:r>
            <a:endParaRPr lang="en-US" altLang="ja-JP" sz="32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794EFBD7-4FA8-4939-B4F5-D6472E21703A}"/>
              </a:ext>
            </a:extLst>
          </p:cNvPr>
          <p:cNvPicPr>
            <a:picLocks noChangeAspect="1"/>
          </p:cNvPicPr>
          <p:nvPr/>
        </p:nvPicPr>
        <p:blipFill rotWithShape="1">
          <a:blip r:embed="rId3"/>
          <a:srcRect t="18378" r="40240" b="7988"/>
          <a:stretch/>
        </p:blipFill>
        <p:spPr>
          <a:xfrm>
            <a:off x="3229232" y="2150779"/>
            <a:ext cx="6112476" cy="4707221"/>
          </a:xfrm>
          <a:prstGeom prst="rect">
            <a:avLst/>
          </a:prstGeom>
          <a:ln>
            <a:solidFill>
              <a:schemeClr val="tx1"/>
            </a:solidFill>
          </a:ln>
        </p:spPr>
      </p:pic>
      <p:sp>
        <p:nvSpPr>
          <p:cNvPr id="6" name="正方形/長方形 5">
            <a:extLst>
              <a:ext uri="{FF2B5EF4-FFF2-40B4-BE49-F238E27FC236}">
                <a16:creationId xmlns:a16="http://schemas.microsoft.com/office/drawing/2014/main" id="{8063B799-8F71-4224-BBFF-581ED596BFCF}"/>
              </a:ext>
            </a:extLst>
          </p:cNvPr>
          <p:cNvSpPr/>
          <p:nvPr/>
        </p:nvSpPr>
        <p:spPr>
          <a:xfrm>
            <a:off x="3880021" y="2545492"/>
            <a:ext cx="823783" cy="42342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D12E28D-D5D9-480F-AB4D-47AA96C66FC2}"/>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22</a:t>
            </a:r>
            <a:endParaRPr kumimoji="1" lang="ja-JP" altLang="en-US" dirty="0"/>
          </a:p>
        </p:txBody>
      </p:sp>
    </p:spTree>
    <p:extLst>
      <p:ext uri="{BB962C8B-B14F-4D97-AF65-F5344CB8AC3E}">
        <p14:creationId xmlns:p14="http://schemas.microsoft.com/office/powerpoint/2010/main" val="1749996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DDA170-DD81-49C9-B438-26373CF6D83B}"/>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E9CB26A-248E-4186-9A8A-6965F83E69D4}"/>
              </a:ext>
            </a:extLst>
          </p:cNvPr>
          <p:cNvSpPr txBox="1"/>
          <p:nvPr/>
        </p:nvSpPr>
        <p:spPr>
          <a:xfrm>
            <a:off x="337746" y="812222"/>
            <a:ext cx="11780113" cy="1077218"/>
          </a:xfrm>
          <a:prstGeom prst="rect">
            <a:avLst/>
          </a:prstGeom>
          <a:solidFill>
            <a:schemeClr val="bg2"/>
          </a:solidFill>
        </p:spPr>
        <p:txBody>
          <a:bodyPr wrap="square" rtlCol="0">
            <a:spAutoFit/>
          </a:bodyPr>
          <a:lstStyle/>
          <a:p>
            <a:pPr marL="720000" indent="-720000"/>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最小値の分布をヒストグラムにしてみるとこのようになります。</a:t>
            </a:r>
            <a:endParaRPr lang="en-US" altLang="ja-JP" sz="3200" dirty="0">
              <a:latin typeface="Meiryo UI" panose="020B0604030504040204" pitchFamily="50" charset="-128"/>
              <a:ea typeface="Meiryo UI" panose="020B0604030504040204" pitchFamily="50" charset="-128"/>
            </a:endParaRPr>
          </a:p>
          <a:p>
            <a:pPr marL="720000" indent="-720000"/>
            <a:r>
              <a:rPr lang="ja-JP" altLang="en-US" sz="3200" dirty="0">
                <a:latin typeface="Meiryo UI" panose="020B0604030504040204" pitchFamily="50" charset="-128"/>
                <a:ea typeface="Meiryo UI" panose="020B0604030504040204" pitchFamily="50" charset="-128"/>
              </a:rPr>
              <a:t>　　　さて、用意するおつりの枚数をどのようにして決めればよいでしょうか？</a:t>
            </a:r>
            <a:endParaRPr lang="en-US" altLang="ja-JP" sz="32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3521DC21-3E93-4E7A-A0DB-0BF49A470267}"/>
              </a:ext>
            </a:extLst>
          </p:cNvPr>
          <p:cNvPicPr>
            <a:picLocks noChangeAspect="1"/>
          </p:cNvPicPr>
          <p:nvPr/>
        </p:nvPicPr>
        <p:blipFill rotWithShape="1">
          <a:blip r:embed="rId3"/>
          <a:srcRect l="3228" t="18507" r="24249" b="9190"/>
          <a:stretch/>
        </p:blipFill>
        <p:spPr>
          <a:xfrm>
            <a:off x="2475470" y="2255362"/>
            <a:ext cx="7241061" cy="4512022"/>
          </a:xfrm>
          <a:prstGeom prst="rect">
            <a:avLst/>
          </a:prstGeom>
          <a:ln>
            <a:solidFill>
              <a:schemeClr val="tx1"/>
            </a:solidFill>
          </a:ln>
        </p:spPr>
      </p:pic>
      <p:sp>
        <p:nvSpPr>
          <p:cNvPr id="6" name="正方形/長方形 5">
            <a:extLst>
              <a:ext uri="{FF2B5EF4-FFF2-40B4-BE49-F238E27FC236}">
                <a16:creationId xmlns:a16="http://schemas.microsoft.com/office/drawing/2014/main" id="{8063B799-8F71-4224-BBFF-581ED596BFCF}"/>
              </a:ext>
            </a:extLst>
          </p:cNvPr>
          <p:cNvSpPr/>
          <p:nvPr/>
        </p:nvSpPr>
        <p:spPr>
          <a:xfrm>
            <a:off x="2793973" y="2636108"/>
            <a:ext cx="790832" cy="4102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5FBE62C8-B395-4447-93DE-1F5E0B8D99F8}"/>
              </a:ext>
            </a:extLst>
          </p:cNvPr>
          <p:cNvCxnSpPr/>
          <p:nvPr/>
        </p:nvCxnSpPr>
        <p:spPr>
          <a:xfrm>
            <a:off x="3612103" y="4679092"/>
            <a:ext cx="1046205"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テキスト ボックス 8">
            <a:extLst>
              <a:ext uri="{FF2B5EF4-FFF2-40B4-BE49-F238E27FC236}">
                <a16:creationId xmlns:a16="http://schemas.microsoft.com/office/drawing/2014/main" id="{4CEA55A3-F83F-4CB9-951E-8393935D7D62}"/>
              </a:ext>
            </a:extLst>
          </p:cNvPr>
          <p:cNvSpPr txBox="1"/>
          <p:nvPr/>
        </p:nvSpPr>
        <p:spPr>
          <a:xfrm>
            <a:off x="3543867" y="6033103"/>
            <a:ext cx="6153663"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生徒が値を入力したら、ヒストグラムが作成されるようにしておく。</a:t>
            </a:r>
          </a:p>
        </p:txBody>
      </p:sp>
      <p:sp>
        <p:nvSpPr>
          <p:cNvPr id="11" name="テキスト ボックス 10">
            <a:extLst>
              <a:ext uri="{FF2B5EF4-FFF2-40B4-BE49-F238E27FC236}">
                <a16:creationId xmlns:a16="http://schemas.microsoft.com/office/drawing/2014/main" id="{284A6C98-0926-41A3-8F43-5BEF644147EF}"/>
              </a:ext>
            </a:extLst>
          </p:cNvPr>
          <p:cNvSpPr txBox="1"/>
          <p:nvPr/>
        </p:nvSpPr>
        <p:spPr>
          <a:xfrm>
            <a:off x="11277600" y="0"/>
            <a:ext cx="914400" cy="369332"/>
          </a:xfrm>
          <a:prstGeom prst="rect">
            <a:avLst/>
          </a:prstGeom>
          <a:noFill/>
        </p:spPr>
        <p:txBody>
          <a:bodyPr wrap="square" rtlCol="0">
            <a:spAutoFit/>
          </a:bodyPr>
          <a:lstStyle/>
          <a:p>
            <a:pPr algn="r"/>
            <a:r>
              <a:rPr lang="en-US" altLang="ja-JP" dirty="0"/>
              <a:t>23</a:t>
            </a:r>
            <a:endParaRPr kumimoji="1" lang="ja-JP" altLang="en-US" dirty="0"/>
          </a:p>
        </p:txBody>
      </p:sp>
    </p:spTree>
    <p:extLst>
      <p:ext uri="{BB962C8B-B14F-4D97-AF65-F5344CB8AC3E}">
        <p14:creationId xmlns:p14="http://schemas.microsoft.com/office/powerpoint/2010/main" val="2526563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9AC288-AD55-426F-A6DA-230127CFD288}"/>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9A5BD51C-7D8C-4092-8C9B-CED10882C6E4}"/>
              </a:ext>
            </a:extLst>
          </p:cNvPr>
          <p:cNvSpPr txBox="1"/>
          <p:nvPr/>
        </p:nvSpPr>
        <p:spPr>
          <a:xfrm>
            <a:off x="337746" y="839518"/>
            <a:ext cx="11524735" cy="1077218"/>
          </a:xfrm>
          <a:prstGeom prst="rect">
            <a:avLst/>
          </a:prstGeom>
          <a:noFill/>
        </p:spPr>
        <p:txBody>
          <a:bodyPr wrap="square" rtlCol="0">
            <a:spAutoFit/>
          </a:bodyPr>
          <a:lstStyle/>
          <a:p>
            <a:r>
              <a:rPr lang="ja-JP" altLang="en-US" sz="3200" dirty="0">
                <a:latin typeface="Meiryo UI" panose="020B0604030504040204" pitchFamily="50" charset="-128"/>
                <a:ea typeface="Meiryo UI" panose="020B0604030504040204" pitchFamily="50" charset="-128"/>
              </a:rPr>
              <a:t>（平均値で決める、最頻値で決める、中央値で決める　など、様々な意見が出ると考えられるので、話し合う活動が有効である。）</a:t>
            </a:r>
            <a:endParaRPr lang="en-US" altLang="ja-JP" sz="3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1E5FC49-04BD-4F9F-933F-1DA94594ACB9}"/>
              </a:ext>
            </a:extLst>
          </p:cNvPr>
          <p:cNvSpPr txBox="1"/>
          <p:nvPr/>
        </p:nvSpPr>
        <p:spPr>
          <a:xfrm>
            <a:off x="329519" y="2298351"/>
            <a:ext cx="11780113" cy="4421082"/>
          </a:xfrm>
          <a:prstGeom prst="rect">
            <a:avLst/>
          </a:prstGeom>
          <a:solidFill>
            <a:schemeClr val="bg2"/>
          </a:solidFill>
        </p:spPr>
        <p:txBody>
          <a:bodyPr wrap="square" rtlCol="0">
            <a:spAutoFit/>
          </a:bodyPr>
          <a:lstStyle/>
          <a:p>
            <a:pPr marL="720000" indent="-720000">
              <a:lnSpc>
                <a:spcPct val="150000"/>
              </a:lnSpc>
            </a:pPr>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代表値を使って決めるという方法がありそうですが、そのようにして決めた枚数の信ぴょう性を高めるにはどうすればよいのでしょうか？</a:t>
            </a:r>
            <a:endParaRPr lang="en-US" altLang="ja-JP" sz="3200" dirty="0">
              <a:latin typeface="Meiryo UI" panose="020B0604030504040204" pitchFamily="50" charset="-128"/>
              <a:ea typeface="Meiryo UI" panose="020B0604030504040204" pitchFamily="50" charset="-128"/>
            </a:endParaRPr>
          </a:p>
          <a:p>
            <a:pPr marL="720000" indent="-720000">
              <a:lnSpc>
                <a:spcPct val="150000"/>
              </a:lnSpc>
            </a:pPr>
            <a:r>
              <a:rPr lang="ja-JP" altLang="en-US" sz="3200" dirty="0">
                <a:latin typeface="Meiryo UI" panose="020B0604030504040204" pitchFamily="50" charset="-128"/>
                <a:ea typeface="Meiryo UI" panose="020B0604030504040204" pitchFamily="50" charset="-128"/>
              </a:rPr>
              <a:t>→</a:t>
            </a:r>
            <a:r>
              <a:rPr lang="ja-JP" altLang="en-US" sz="3200" dirty="0">
                <a:solidFill>
                  <a:srgbClr val="426FEE"/>
                </a:solidFill>
                <a:latin typeface="Meiryo UI" panose="020B0604030504040204" pitchFamily="50" charset="-128"/>
                <a:ea typeface="Meiryo UI" panose="020B0604030504040204" pitchFamily="50" charset="-128"/>
              </a:rPr>
              <a:t>Ｓ：</a:t>
            </a:r>
            <a:r>
              <a:rPr lang="ja-JP" altLang="en-US" sz="3200" dirty="0">
                <a:latin typeface="Meiryo UI" panose="020B0604030504040204" pitchFamily="50" charset="-128"/>
                <a:ea typeface="Meiryo UI" panose="020B0604030504040204" pitchFamily="50" charset="-128"/>
              </a:rPr>
              <a:t>データの数を増やす。</a:t>
            </a:r>
            <a:endParaRPr lang="en-US" altLang="ja-JP" sz="3200" dirty="0">
              <a:latin typeface="Meiryo UI" panose="020B0604030504040204" pitchFamily="50" charset="-128"/>
              <a:ea typeface="Meiryo UI" panose="020B0604030504040204" pitchFamily="50" charset="-128"/>
            </a:endParaRPr>
          </a:p>
          <a:p>
            <a:pPr marL="720000" indent="-720000">
              <a:lnSpc>
                <a:spcPct val="150000"/>
              </a:lnSpc>
            </a:pPr>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そうですね、さっきは</a:t>
            </a:r>
            <a:r>
              <a:rPr lang="en-US" altLang="ja-JP" sz="3200" dirty="0">
                <a:latin typeface="Meiryo UI" panose="020B0604030504040204" pitchFamily="50" charset="-128"/>
                <a:ea typeface="Meiryo UI" panose="020B0604030504040204" pitchFamily="50" charset="-128"/>
              </a:rPr>
              <a:t>25</a:t>
            </a:r>
            <a:r>
              <a:rPr lang="ja-JP" altLang="en-US" sz="3200" dirty="0">
                <a:latin typeface="Meiryo UI" panose="020B0604030504040204" pitchFamily="50" charset="-128"/>
                <a:ea typeface="Meiryo UI" panose="020B0604030504040204" pitchFamily="50" charset="-128"/>
              </a:rPr>
              <a:t>回分のデータで考えたのですが、もっと多くの回数でやった方が信ぴょう性は高くなりますね。では、今から</a:t>
            </a:r>
            <a:r>
              <a:rPr lang="en-US" altLang="ja-JP" sz="3200" dirty="0">
                <a:latin typeface="Meiryo UI" panose="020B0604030504040204" pitchFamily="50" charset="-128"/>
                <a:ea typeface="Meiryo UI" panose="020B0604030504040204" pitchFamily="50" charset="-128"/>
              </a:rPr>
              <a:t>1000</a:t>
            </a:r>
            <a:r>
              <a:rPr lang="ja-JP" altLang="en-US" sz="3200" dirty="0">
                <a:latin typeface="Meiryo UI" panose="020B0604030504040204" pitchFamily="50" charset="-128"/>
                <a:ea typeface="Meiryo UI" panose="020B0604030504040204" pitchFamily="50" charset="-128"/>
              </a:rPr>
              <a:t>回シミュレーションしてみましょう。</a:t>
            </a:r>
            <a:endParaRPr lang="en-US" altLang="ja-JP" sz="32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C831002-3BE7-428A-9191-581398FAB466}"/>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24</a:t>
            </a:r>
            <a:endParaRPr kumimoji="1" lang="ja-JP" altLang="en-US" dirty="0"/>
          </a:p>
        </p:txBody>
      </p:sp>
    </p:spTree>
    <p:extLst>
      <p:ext uri="{BB962C8B-B14F-4D97-AF65-F5344CB8AC3E}">
        <p14:creationId xmlns:p14="http://schemas.microsoft.com/office/powerpoint/2010/main" val="3032576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0F7675-52C6-4968-B15E-02B6C8150707}"/>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680EE6A-B351-4FC8-BB59-96F01332859D}"/>
              </a:ext>
            </a:extLst>
          </p:cNvPr>
          <p:cNvSpPr/>
          <p:nvPr/>
        </p:nvSpPr>
        <p:spPr>
          <a:xfrm>
            <a:off x="332692" y="822655"/>
            <a:ext cx="6806672" cy="584775"/>
          </a:xfrm>
          <a:prstGeom prst="rect">
            <a:avLst/>
          </a:prstGeom>
          <a:solidFill>
            <a:schemeClr val="bg2"/>
          </a:solidFill>
        </p:spPr>
        <p:txBody>
          <a:bodyPr wrap="none">
            <a:spAutoFit/>
          </a:bodyPr>
          <a:lstStyle/>
          <a:p>
            <a:r>
              <a:rPr lang="ja-JP" altLang="en-US" sz="3200" dirty="0">
                <a:latin typeface="Meiryo UI" panose="020B0604030504040204" pitchFamily="50" charset="-128"/>
                <a:ea typeface="Meiryo UI" panose="020B0604030504040204" pitchFamily="50" charset="-128"/>
              </a:rPr>
              <a:t>表計算ソフトのシートの</a:t>
            </a:r>
            <a:r>
              <a:rPr lang="ja-JP" altLang="en-US" sz="3200" dirty="0">
                <a:solidFill>
                  <a:srgbClr val="FF0000"/>
                </a:solidFill>
                <a:latin typeface="Meiryo UI" panose="020B0604030504040204" pitchFamily="50" charset="-128"/>
                <a:ea typeface="Meiryo UI" panose="020B0604030504040204" pitchFamily="50" charset="-128"/>
              </a:rPr>
              <a:t>関数を理解する。</a:t>
            </a:r>
            <a:endParaRPr lang="ja-JP" altLang="en-US" sz="3200" dirty="0">
              <a:solidFill>
                <a:srgbClr val="FF0000"/>
              </a:solidFill>
            </a:endParaRPr>
          </a:p>
        </p:txBody>
      </p:sp>
      <p:pic>
        <p:nvPicPr>
          <p:cNvPr id="4" name="図 3">
            <a:extLst>
              <a:ext uri="{FF2B5EF4-FFF2-40B4-BE49-F238E27FC236}">
                <a16:creationId xmlns:a16="http://schemas.microsoft.com/office/drawing/2014/main" id="{D4E7B442-E8A9-4237-808F-D156AED8C007}"/>
              </a:ext>
            </a:extLst>
          </p:cNvPr>
          <p:cNvPicPr>
            <a:picLocks noChangeAspect="1"/>
          </p:cNvPicPr>
          <p:nvPr/>
        </p:nvPicPr>
        <p:blipFill rotWithShape="1">
          <a:blip r:embed="rId3"/>
          <a:srcRect l="5856" t="15736" r="15991" b="45225"/>
          <a:stretch/>
        </p:blipFill>
        <p:spPr>
          <a:xfrm>
            <a:off x="118201" y="1607292"/>
            <a:ext cx="11670144" cy="3643416"/>
          </a:xfrm>
          <a:prstGeom prst="rect">
            <a:avLst/>
          </a:prstGeom>
          <a:ln>
            <a:solidFill>
              <a:schemeClr val="tx1"/>
            </a:solidFill>
          </a:ln>
        </p:spPr>
      </p:pic>
      <p:sp>
        <p:nvSpPr>
          <p:cNvPr id="5" name="正方形/長方形 4">
            <a:extLst>
              <a:ext uri="{FF2B5EF4-FFF2-40B4-BE49-F238E27FC236}">
                <a16:creationId xmlns:a16="http://schemas.microsoft.com/office/drawing/2014/main" id="{B3F1B52E-509F-49CE-9C19-A2A24F9AF8B8}"/>
              </a:ext>
            </a:extLst>
          </p:cNvPr>
          <p:cNvSpPr/>
          <p:nvPr/>
        </p:nvSpPr>
        <p:spPr>
          <a:xfrm>
            <a:off x="2998573" y="2075935"/>
            <a:ext cx="922638" cy="31747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上カーブ 5">
            <a:extLst>
              <a:ext uri="{FF2B5EF4-FFF2-40B4-BE49-F238E27FC236}">
                <a16:creationId xmlns:a16="http://schemas.microsoft.com/office/drawing/2014/main" id="{D6AA597A-8D30-448B-9018-E4D2456B5A8C}"/>
              </a:ext>
            </a:extLst>
          </p:cNvPr>
          <p:cNvSpPr/>
          <p:nvPr/>
        </p:nvSpPr>
        <p:spPr>
          <a:xfrm>
            <a:off x="2290119" y="5250708"/>
            <a:ext cx="1260389" cy="468643"/>
          </a:xfrm>
          <a:prstGeom prst="curvedUpArrow">
            <a:avLst>
              <a:gd name="adj1" fmla="val 0"/>
              <a:gd name="adj2" fmla="val 50000"/>
              <a:gd name="adj3" fmla="val 25000"/>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a:extLst>
              <a:ext uri="{FF2B5EF4-FFF2-40B4-BE49-F238E27FC236}">
                <a16:creationId xmlns:a16="http://schemas.microsoft.com/office/drawing/2014/main" id="{AD4F6F0D-61EA-4AB9-AAE4-0DC3FB264CD2}"/>
              </a:ext>
            </a:extLst>
          </p:cNvPr>
          <p:cNvSpPr/>
          <p:nvPr/>
        </p:nvSpPr>
        <p:spPr>
          <a:xfrm>
            <a:off x="680700" y="5871752"/>
            <a:ext cx="5774338" cy="369332"/>
          </a:xfrm>
          <a:prstGeom prst="rect">
            <a:avLst/>
          </a:prstGeom>
        </p:spPr>
        <p:txBody>
          <a:bodyPr wrap="none">
            <a:spAutoFit/>
          </a:bodyPr>
          <a:lstStyle/>
          <a:p>
            <a:r>
              <a:rPr lang="ja-JP" altLang="en-US" dirty="0">
                <a:solidFill>
                  <a:srgbClr val="FF0000"/>
                </a:solidFill>
                <a:latin typeface="Meiryo UI" panose="020B0604030504040204" pitchFamily="50" charset="-128"/>
                <a:ea typeface="Meiryo UI" panose="020B0604030504040204" pitchFamily="50" charset="-128"/>
              </a:rPr>
              <a:t>②　最小値がマイナスになる場合に、その絶対値を表示する。</a:t>
            </a:r>
            <a:endParaRPr lang="ja-JP" altLang="en-US" dirty="0">
              <a:solidFill>
                <a:srgbClr val="FF0000"/>
              </a:solidFill>
            </a:endParaRPr>
          </a:p>
        </p:txBody>
      </p:sp>
      <p:sp>
        <p:nvSpPr>
          <p:cNvPr id="8" name="正方形/長方形 7">
            <a:extLst>
              <a:ext uri="{FF2B5EF4-FFF2-40B4-BE49-F238E27FC236}">
                <a16:creationId xmlns:a16="http://schemas.microsoft.com/office/drawing/2014/main" id="{4A94B906-701F-4092-83A4-47862351A619}"/>
              </a:ext>
            </a:extLst>
          </p:cNvPr>
          <p:cNvSpPr/>
          <p:nvPr/>
        </p:nvSpPr>
        <p:spPr>
          <a:xfrm>
            <a:off x="5436973" y="2594920"/>
            <a:ext cx="1779373" cy="58488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カーブ 8">
            <a:extLst>
              <a:ext uri="{FF2B5EF4-FFF2-40B4-BE49-F238E27FC236}">
                <a16:creationId xmlns:a16="http://schemas.microsoft.com/office/drawing/2014/main" id="{B9669EF9-3B5D-4F9A-A0C7-D4BAF2C6B312}"/>
              </a:ext>
            </a:extLst>
          </p:cNvPr>
          <p:cNvSpPr/>
          <p:nvPr/>
        </p:nvSpPr>
        <p:spPr>
          <a:xfrm rot="688733" flipH="1">
            <a:off x="2552687" y="1439002"/>
            <a:ext cx="4164997" cy="776875"/>
          </a:xfrm>
          <a:prstGeom prst="curvedDownArrow">
            <a:avLst>
              <a:gd name="adj1" fmla="val 0"/>
              <a:gd name="adj2" fmla="val 17693"/>
              <a:gd name="adj3" fmla="val 25000"/>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正方形/長方形 9">
            <a:extLst>
              <a:ext uri="{FF2B5EF4-FFF2-40B4-BE49-F238E27FC236}">
                <a16:creationId xmlns:a16="http://schemas.microsoft.com/office/drawing/2014/main" id="{5D0D90BA-A443-408A-B200-90D992D71FE6}"/>
              </a:ext>
            </a:extLst>
          </p:cNvPr>
          <p:cNvSpPr/>
          <p:nvPr/>
        </p:nvSpPr>
        <p:spPr>
          <a:xfrm>
            <a:off x="5981291" y="1473011"/>
            <a:ext cx="5680400" cy="369332"/>
          </a:xfrm>
          <a:prstGeom prst="rect">
            <a:avLst/>
          </a:prstGeom>
          <a:solidFill>
            <a:schemeClr val="bg1"/>
          </a:solidFill>
        </p:spPr>
        <p:txBody>
          <a:bodyPr wrap="square">
            <a:spAutoFit/>
          </a:bodyPr>
          <a:lstStyle/>
          <a:p>
            <a:r>
              <a:rPr lang="ja-JP" altLang="en-US" dirty="0">
                <a:solidFill>
                  <a:schemeClr val="accent2"/>
                </a:solidFill>
                <a:latin typeface="Meiryo UI" panose="020B0604030504040204" pitchFamily="50" charset="-128"/>
                <a:ea typeface="Meiryo UI" panose="020B0604030504040204" pitchFamily="50" charset="-128"/>
              </a:rPr>
              <a:t>①　転記ボタンを押して、</a:t>
            </a:r>
            <a:r>
              <a:rPr lang="en-US" altLang="ja-JP" dirty="0">
                <a:solidFill>
                  <a:schemeClr val="accent2"/>
                </a:solidFill>
                <a:latin typeface="Meiryo UI" panose="020B0604030504040204" pitchFamily="50" charset="-128"/>
                <a:ea typeface="Meiryo UI" panose="020B0604030504040204" pitchFamily="50" charset="-128"/>
              </a:rPr>
              <a:t>1000</a:t>
            </a:r>
            <a:r>
              <a:rPr lang="ja-JP" altLang="en-US" dirty="0">
                <a:solidFill>
                  <a:schemeClr val="accent2"/>
                </a:solidFill>
                <a:latin typeface="Meiryo UI" panose="020B0604030504040204" pitchFamily="50" charset="-128"/>
                <a:ea typeface="Meiryo UI" panose="020B0604030504040204" pitchFamily="50" charset="-128"/>
              </a:rPr>
              <a:t>回分の最小値を表示する。</a:t>
            </a:r>
            <a:endParaRPr lang="ja-JP" altLang="en-US" dirty="0">
              <a:solidFill>
                <a:schemeClr val="accent2"/>
              </a:solidFill>
            </a:endParaRPr>
          </a:p>
        </p:txBody>
      </p:sp>
      <p:sp>
        <p:nvSpPr>
          <p:cNvPr id="11" name="正方形/長方形 10">
            <a:extLst>
              <a:ext uri="{FF2B5EF4-FFF2-40B4-BE49-F238E27FC236}">
                <a16:creationId xmlns:a16="http://schemas.microsoft.com/office/drawing/2014/main" id="{3357A6CC-3F8D-4EB9-9244-8FBF2A04E539}"/>
              </a:ext>
            </a:extLst>
          </p:cNvPr>
          <p:cNvSpPr/>
          <p:nvPr/>
        </p:nvSpPr>
        <p:spPr>
          <a:xfrm>
            <a:off x="8386119" y="2075935"/>
            <a:ext cx="2438400" cy="17299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862A440-20AB-41E6-817A-F96126ACF72D}"/>
              </a:ext>
            </a:extLst>
          </p:cNvPr>
          <p:cNvSpPr/>
          <p:nvPr/>
        </p:nvSpPr>
        <p:spPr>
          <a:xfrm>
            <a:off x="2101407" y="2078334"/>
            <a:ext cx="831264" cy="317237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B75A1CF7-CC75-4638-AECD-85CAB3351E2C}"/>
              </a:ext>
            </a:extLst>
          </p:cNvPr>
          <p:cNvCxnSpPr/>
          <p:nvPr/>
        </p:nvCxnSpPr>
        <p:spPr>
          <a:xfrm flipV="1">
            <a:off x="2932671" y="2248930"/>
            <a:ext cx="5453448" cy="77435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824BF273-7F9A-4D53-BAE5-73817F48BAB4}"/>
              </a:ext>
            </a:extLst>
          </p:cNvPr>
          <p:cNvSpPr/>
          <p:nvPr/>
        </p:nvSpPr>
        <p:spPr>
          <a:xfrm>
            <a:off x="4040639" y="3156464"/>
            <a:ext cx="3925350" cy="369332"/>
          </a:xfrm>
          <a:prstGeom prst="rect">
            <a:avLst/>
          </a:prstGeom>
          <a:solidFill>
            <a:schemeClr val="bg1"/>
          </a:solidFill>
          <a:ln>
            <a:noFill/>
          </a:ln>
        </p:spPr>
        <p:txBody>
          <a:bodyPr wrap="square">
            <a:spAutoFit/>
          </a:bodyPr>
          <a:lstStyle/>
          <a:p>
            <a:r>
              <a:rPr lang="ja-JP" altLang="en-US" dirty="0">
                <a:solidFill>
                  <a:srgbClr val="00B050"/>
                </a:solidFill>
                <a:latin typeface="Meiryo UI" panose="020B0604030504040204" pitchFamily="50" charset="-128"/>
                <a:ea typeface="Meiryo UI" panose="020B0604030504040204" pitchFamily="50" charset="-128"/>
              </a:rPr>
              <a:t>③　最小値がプラスのものだけを数える。</a:t>
            </a:r>
            <a:endParaRPr lang="ja-JP" altLang="en-US" dirty="0">
              <a:solidFill>
                <a:srgbClr val="00B050"/>
              </a:solidFill>
            </a:endParaRPr>
          </a:p>
        </p:txBody>
      </p:sp>
      <p:sp>
        <p:nvSpPr>
          <p:cNvPr id="17" name="正方形/長方形 16">
            <a:extLst>
              <a:ext uri="{FF2B5EF4-FFF2-40B4-BE49-F238E27FC236}">
                <a16:creationId xmlns:a16="http://schemas.microsoft.com/office/drawing/2014/main" id="{AA90D498-D4C8-4810-B583-DF98CD3375A3}"/>
              </a:ext>
            </a:extLst>
          </p:cNvPr>
          <p:cNvSpPr/>
          <p:nvPr/>
        </p:nvSpPr>
        <p:spPr>
          <a:xfrm>
            <a:off x="8373742" y="2248930"/>
            <a:ext cx="2438400" cy="3001778"/>
          </a:xfrm>
          <a:prstGeom prst="rect">
            <a:avLst/>
          </a:prstGeom>
          <a:noFill/>
          <a:ln w="38100">
            <a:solidFill>
              <a:srgbClr val="426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上カーブ 17">
            <a:extLst>
              <a:ext uri="{FF2B5EF4-FFF2-40B4-BE49-F238E27FC236}">
                <a16:creationId xmlns:a16="http://schemas.microsoft.com/office/drawing/2014/main" id="{433F84E7-0633-4612-B813-42F1FD54936A}"/>
              </a:ext>
            </a:extLst>
          </p:cNvPr>
          <p:cNvSpPr/>
          <p:nvPr/>
        </p:nvSpPr>
        <p:spPr>
          <a:xfrm>
            <a:off x="3649362" y="5300246"/>
            <a:ext cx="6104238" cy="571506"/>
          </a:xfrm>
          <a:prstGeom prst="curvedUpArrow">
            <a:avLst>
              <a:gd name="adj1" fmla="val 0"/>
              <a:gd name="adj2" fmla="val 50000"/>
              <a:gd name="adj3" fmla="val 25000"/>
            </a:avLst>
          </a:prstGeom>
          <a:solidFill>
            <a:srgbClr val="426FEE"/>
          </a:solidFill>
          <a:ln w="19050">
            <a:solidFill>
              <a:srgbClr val="426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a:extLst>
              <a:ext uri="{FF2B5EF4-FFF2-40B4-BE49-F238E27FC236}">
                <a16:creationId xmlns:a16="http://schemas.microsoft.com/office/drawing/2014/main" id="{039A455F-D3F6-4FA9-8F10-A7FA2B425AA2}"/>
              </a:ext>
            </a:extLst>
          </p:cNvPr>
          <p:cNvSpPr/>
          <p:nvPr/>
        </p:nvSpPr>
        <p:spPr>
          <a:xfrm>
            <a:off x="5127542" y="6168773"/>
            <a:ext cx="6298339" cy="369332"/>
          </a:xfrm>
          <a:prstGeom prst="rect">
            <a:avLst/>
          </a:prstGeom>
          <a:ln>
            <a:noFill/>
          </a:ln>
        </p:spPr>
        <p:txBody>
          <a:bodyPr wrap="square">
            <a:spAutoFit/>
          </a:bodyPr>
          <a:lstStyle/>
          <a:p>
            <a:r>
              <a:rPr lang="ja-JP" altLang="en-US" dirty="0">
                <a:solidFill>
                  <a:srgbClr val="426FEE"/>
                </a:solidFill>
                <a:latin typeface="Meiryo UI" panose="020B0604030504040204" pitchFamily="50" charset="-128"/>
                <a:ea typeface="Meiryo UI" panose="020B0604030504040204" pitchFamily="50" charset="-128"/>
              </a:rPr>
              <a:t>④　</a:t>
            </a:r>
            <a:r>
              <a:rPr lang="en-US" altLang="ja-JP" dirty="0">
                <a:solidFill>
                  <a:srgbClr val="426FEE"/>
                </a:solidFill>
                <a:latin typeface="Meiryo UI" panose="020B0604030504040204" pitchFamily="50" charset="-128"/>
                <a:ea typeface="Meiryo UI" panose="020B0604030504040204" pitchFamily="50" charset="-128"/>
              </a:rPr>
              <a:t>1000</a:t>
            </a:r>
            <a:r>
              <a:rPr lang="ja-JP" altLang="en-US" dirty="0">
                <a:solidFill>
                  <a:srgbClr val="426FEE"/>
                </a:solidFill>
                <a:latin typeface="Meiryo UI" panose="020B0604030504040204" pitchFamily="50" charset="-128"/>
                <a:ea typeface="Meiryo UI" panose="020B0604030504040204" pitchFamily="50" charset="-128"/>
              </a:rPr>
              <a:t>回試行のうち、最小値の絶対値が起きる回数を表示する。</a:t>
            </a:r>
            <a:endParaRPr lang="ja-JP" altLang="en-US" dirty="0">
              <a:solidFill>
                <a:srgbClr val="426FEE"/>
              </a:solidFill>
            </a:endParaRPr>
          </a:p>
        </p:txBody>
      </p:sp>
      <p:sp>
        <p:nvSpPr>
          <p:cNvPr id="20" name="正方形/長方形 19">
            <a:extLst>
              <a:ext uri="{FF2B5EF4-FFF2-40B4-BE49-F238E27FC236}">
                <a16:creationId xmlns:a16="http://schemas.microsoft.com/office/drawing/2014/main" id="{742D8472-A38D-4AA3-A904-3E5AEE316E20}"/>
              </a:ext>
            </a:extLst>
          </p:cNvPr>
          <p:cNvSpPr/>
          <p:nvPr/>
        </p:nvSpPr>
        <p:spPr>
          <a:xfrm>
            <a:off x="10849232" y="2075935"/>
            <a:ext cx="930836" cy="317477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上カーブ 20">
            <a:extLst>
              <a:ext uri="{FF2B5EF4-FFF2-40B4-BE49-F238E27FC236}">
                <a16:creationId xmlns:a16="http://schemas.microsoft.com/office/drawing/2014/main" id="{2E3F5BEB-AF60-41BA-B443-692EA0513142}"/>
              </a:ext>
            </a:extLst>
          </p:cNvPr>
          <p:cNvSpPr/>
          <p:nvPr/>
        </p:nvSpPr>
        <p:spPr>
          <a:xfrm>
            <a:off x="9980141" y="5326908"/>
            <a:ext cx="1561070" cy="468643"/>
          </a:xfrm>
          <a:prstGeom prst="curvedUpArrow">
            <a:avLst>
              <a:gd name="adj1" fmla="val 0"/>
              <a:gd name="adj2" fmla="val 50000"/>
              <a:gd name="adj3" fmla="val 25000"/>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正方形/長方形 21">
            <a:extLst>
              <a:ext uri="{FF2B5EF4-FFF2-40B4-BE49-F238E27FC236}">
                <a16:creationId xmlns:a16="http://schemas.microsoft.com/office/drawing/2014/main" id="{DC73F92D-07C7-4881-8352-E01F8B44B254}"/>
              </a:ext>
            </a:extLst>
          </p:cNvPr>
          <p:cNvSpPr/>
          <p:nvPr/>
        </p:nvSpPr>
        <p:spPr>
          <a:xfrm>
            <a:off x="10214508" y="5799440"/>
            <a:ext cx="1697406" cy="369332"/>
          </a:xfrm>
          <a:prstGeom prst="rect">
            <a:avLst/>
          </a:prstGeom>
          <a:ln>
            <a:noFill/>
          </a:ln>
        </p:spPr>
        <p:txBody>
          <a:bodyPr wrap="square">
            <a:spAutoFit/>
          </a:bodyPr>
          <a:lstStyle/>
          <a:p>
            <a:r>
              <a:rPr lang="ja-JP" altLang="en-US" dirty="0">
                <a:solidFill>
                  <a:srgbClr val="7030A0"/>
                </a:solidFill>
                <a:latin typeface="Meiryo UI" panose="020B0604030504040204" pitchFamily="50" charset="-128"/>
                <a:ea typeface="Meiryo UI" panose="020B0604030504040204" pitchFamily="50" charset="-128"/>
              </a:rPr>
              <a:t>⑤　累計する。</a:t>
            </a:r>
            <a:endParaRPr lang="ja-JP" altLang="en-US" dirty="0">
              <a:solidFill>
                <a:srgbClr val="7030A0"/>
              </a:solidFill>
            </a:endParaRPr>
          </a:p>
        </p:txBody>
      </p:sp>
      <p:sp>
        <p:nvSpPr>
          <p:cNvPr id="24" name="テキスト ボックス 23">
            <a:extLst>
              <a:ext uri="{FF2B5EF4-FFF2-40B4-BE49-F238E27FC236}">
                <a16:creationId xmlns:a16="http://schemas.microsoft.com/office/drawing/2014/main" id="{987C3F80-651F-4D5A-89AD-1AED2DBD8A98}"/>
              </a:ext>
            </a:extLst>
          </p:cNvPr>
          <p:cNvSpPr txBox="1"/>
          <p:nvPr/>
        </p:nvSpPr>
        <p:spPr>
          <a:xfrm>
            <a:off x="11277600" y="0"/>
            <a:ext cx="914400" cy="369332"/>
          </a:xfrm>
          <a:prstGeom prst="rect">
            <a:avLst/>
          </a:prstGeom>
          <a:noFill/>
        </p:spPr>
        <p:txBody>
          <a:bodyPr wrap="square" rtlCol="0">
            <a:spAutoFit/>
          </a:bodyPr>
          <a:lstStyle/>
          <a:p>
            <a:pPr algn="r"/>
            <a:r>
              <a:rPr lang="en-US" altLang="ja-JP" dirty="0"/>
              <a:t>25</a:t>
            </a:r>
            <a:endParaRPr kumimoji="1" lang="ja-JP" altLang="en-US" dirty="0"/>
          </a:p>
        </p:txBody>
      </p:sp>
    </p:spTree>
    <p:extLst>
      <p:ext uri="{BB962C8B-B14F-4D97-AF65-F5344CB8AC3E}">
        <p14:creationId xmlns:p14="http://schemas.microsoft.com/office/powerpoint/2010/main" val="360413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1E05AE0-7914-4F44-B3CF-1DA1072B5BA9}"/>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A6114988-668B-4044-A8F6-9C28218C7007}"/>
              </a:ext>
            </a:extLst>
          </p:cNvPr>
          <p:cNvSpPr txBox="1"/>
          <p:nvPr/>
        </p:nvSpPr>
        <p:spPr>
          <a:xfrm>
            <a:off x="91490" y="920031"/>
            <a:ext cx="9168012" cy="5159746"/>
          </a:xfrm>
          <a:prstGeom prst="rect">
            <a:avLst/>
          </a:prstGeom>
          <a:solidFill>
            <a:schemeClr val="bg2"/>
          </a:solidFill>
        </p:spPr>
        <p:txBody>
          <a:bodyPr wrap="square" rtlCol="0">
            <a:spAutoFit/>
          </a:bodyPr>
          <a:lstStyle/>
          <a:p>
            <a:pPr marL="720000" indent="-720000">
              <a:lnSpc>
                <a:spcPct val="150000"/>
              </a:lnSpc>
            </a:pPr>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シミュレーションの結果から統計量を計算してみます。</a:t>
            </a:r>
            <a:endParaRPr lang="en-US" altLang="ja-JP" sz="3200" dirty="0">
              <a:latin typeface="Meiryo UI" panose="020B0604030504040204" pitchFamily="50" charset="-128"/>
              <a:ea typeface="Meiryo UI" panose="020B0604030504040204" pitchFamily="50" charset="-128"/>
            </a:endParaRPr>
          </a:p>
          <a:p>
            <a:pPr marL="720000" indent="-720000">
              <a:lnSpc>
                <a:spcPct val="150000"/>
              </a:lnSpc>
            </a:pPr>
            <a:r>
              <a:rPr lang="ja-JP" altLang="en-US" sz="3200" dirty="0">
                <a:latin typeface="Meiryo UI" panose="020B0604030504040204" pitchFamily="50" charset="-128"/>
                <a:ea typeface="Meiryo UI" panose="020B0604030504040204" pitchFamily="50" charset="-128"/>
              </a:rPr>
              <a:t>　　　（表計算ソフトの分析ツールを使って統計量を計算する。）</a:t>
            </a:r>
            <a:endParaRPr lang="en-US" altLang="ja-JP" sz="3200" dirty="0">
              <a:latin typeface="Meiryo UI" panose="020B0604030504040204" pitchFamily="50" charset="-128"/>
              <a:ea typeface="Meiryo UI" panose="020B0604030504040204" pitchFamily="50" charset="-128"/>
            </a:endParaRPr>
          </a:p>
          <a:p>
            <a:pPr marL="720000" indent="-720000">
              <a:lnSpc>
                <a:spcPct val="150000"/>
              </a:lnSpc>
            </a:pPr>
            <a:r>
              <a:rPr lang="ja-JP" altLang="en-US" sz="3200" dirty="0">
                <a:latin typeface="Meiryo UI" panose="020B0604030504040204" pitchFamily="50" charset="-128"/>
                <a:ea typeface="Meiryo UI" panose="020B0604030504040204" pitchFamily="50" charset="-128"/>
              </a:rPr>
              <a:t>　　　統計量の結果から、平均値、中央値、最頻値などの代表値を使って、事前の</a:t>
            </a:r>
            <a:r>
              <a:rPr lang="en-US" altLang="ja-JP" sz="3200" dirty="0">
                <a:latin typeface="Meiryo UI" panose="020B0604030504040204" pitchFamily="50" charset="-128"/>
                <a:ea typeface="Meiryo UI" panose="020B0604030504040204" pitchFamily="50" charset="-128"/>
              </a:rPr>
              <a:t>100</a:t>
            </a:r>
            <a:r>
              <a:rPr lang="ja-JP" altLang="en-US" sz="3200" dirty="0">
                <a:latin typeface="Meiryo UI" panose="020B0604030504040204" pitchFamily="50" charset="-128"/>
                <a:ea typeface="Meiryo UI" panose="020B0604030504040204" pitchFamily="50" charset="-128"/>
              </a:rPr>
              <a:t>円玉の枚数を決めることが妥当かどうかをグループで考えてみましょう。</a:t>
            </a:r>
            <a:endParaRPr lang="en-US" altLang="ja-JP" sz="3200" dirty="0">
              <a:latin typeface="Meiryo UI" panose="020B0604030504040204" pitchFamily="50" charset="-128"/>
              <a:ea typeface="Meiryo UI" panose="020B0604030504040204" pitchFamily="50" charset="-128"/>
            </a:endParaRPr>
          </a:p>
          <a:p>
            <a:pPr marL="720000" indent="-720000">
              <a:lnSpc>
                <a:spcPct val="150000"/>
              </a:lnSpc>
            </a:pPr>
            <a:r>
              <a:rPr lang="ja-JP" altLang="en-US" sz="3200" dirty="0">
                <a:latin typeface="Meiryo UI" panose="020B0604030504040204" pitchFamily="50" charset="-128"/>
                <a:ea typeface="Meiryo UI" panose="020B0604030504040204" pitchFamily="50" charset="-128"/>
              </a:rPr>
              <a:t>　</a:t>
            </a:r>
            <a:endParaRPr lang="en-US" altLang="ja-JP" sz="32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BF88F88-6B2D-485E-AAB8-9113A8D8D971}"/>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26</a:t>
            </a:r>
            <a:endParaRPr kumimoji="1" lang="ja-JP" altLang="en-US" dirty="0"/>
          </a:p>
        </p:txBody>
      </p:sp>
      <p:pic>
        <p:nvPicPr>
          <p:cNvPr id="7" name="図 6">
            <a:extLst>
              <a:ext uri="{FF2B5EF4-FFF2-40B4-BE49-F238E27FC236}">
                <a16:creationId xmlns:a16="http://schemas.microsoft.com/office/drawing/2014/main" id="{E79873E1-D3C4-4314-A3F0-8CAE02B8C11A}"/>
              </a:ext>
            </a:extLst>
          </p:cNvPr>
          <p:cNvPicPr>
            <a:picLocks noChangeAspect="1"/>
          </p:cNvPicPr>
          <p:nvPr/>
        </p:nvPicPr>
        <p:blipFill rotWithShape="1">
          <a:blip r:embed="rId3"/>
          <a:srcRect l="161" t="20165" r="78110" b="34876"/>
          <a:stretch/>
        </p:blipFill>
        <p:spPr>
          <a:xfrm>
            <a:off x="9338513" y="1643192"/>
            <a:ext cx="2761997" cy="3571617"/>
          </a:xfrm>
          <a:prstGeom prst="rect">
            <a:avLst/>
          </a:prstGeom>
          <a:ln>
            <a:solidFill>
              <a:schemeClr val="tx1"/>
            </a:solidFill>
          </a:ln>
        </p:spPr>
      </p:pic>
    </p:spTree>
    <p:extLst>
      <p:ext uri="{BB962C8B-B14F-4D97-AF65-F5344CB8AC3E}">
        <p14:creationId xmlns:p14="http://schemas.microsoft.com/office/powerpoint/2010/main" val="3656307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1092924-4A05-4EF2-94DE-DBF8A1809F21}"/>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DA44D31-E1CB-496F-9D3B-C6E5C2E45F99}"/>
              </a:ext>
            </a:extLst>
          </p:cNvPr>
          <p:cNvSpPr txBox="1"/>
          <p:nvPr/>
        </p:nvSpPr>
        <p:spPr>
          <a:xfrm>
            <a:off x="91490" y="920031"/>
            <a:ext cx="9168012" cy="4524315"/>
          </a:xfrm>
          <a:prstGeom prst="rect">
            <a:avLst/>
          </a:prstGeom>
          <a:solidFill>
            <a:schemeClr val="bg2"/>
          </a:solidFill>
        </p:spPr>
        <p:txBody>
          <a:bodyPr wrap="square" rtlCol="0">
            <a:spAutoFit/>
          </a:bodyPr>
          <a:lstStyle/>
          <a:p>
            <a:pPr marL="720000" indent="-720000"/>
            <a:r>
              <a:rPr lang="ja-JP" altLang="en-US" sz="3200" dirty="0">
                <a:solidFill>
                  <a:srgbClr val="426FEE"/>
                </a:solidFill>
                <a:latin typeface="Meiryo UI" panose="020B0604030504040204" pitchFamily="50" charset="-128"/>
                <a:ea typeface="Meiryo UI" panose="020B0604030504040204" pitchFamily="50" charset="-128"/>
              </a:rPr>
              <a:t>Ｓ：</a:t>
            </a:r>
            <a:r>
              <a:rPr lang="ja-JP" altLang="en-US" sz="3200" dirty="0">
                <a:latin typeface="Meiryo UI" panose="020B0604030504040204" pitchFamily="50" charset="-128"/>
                <a:ea typeface="Meiryo UI" panose="020B0604030504040204" pitchFamily="50" charset="-128"/>
              </a:rPr>
              <a:t>代表値を使って</a:t>
            </a:r>
            <a:r>
              <a:rPr lang="en-US" altLang="ja-JP" sz="3200" dirty="0">
                <a:latin typeface="Meiryo UI" panose="020B0604030504040204" pitchFamily="50" charset="-128"/>
                <a:ea typeface="Meiryo UI" panose="020B0604030504040204" pitchFamily="50" charset="-128"/>
              </a:rPr>
              <a:t>100</a:t>
            </a:r>
            <a:r>
              <a:rPr lang="ja-JP" altLang="en-US" sz="3200" dirty="0">
                <a:latin typeface="Meiryo UI" panose="020B0604030504040204" pitchFamily="50" charset="-128"/>
                <a:ea typeface="Meiryo UI" panose="020B0604030504040204" pitchFamily="50" charset="-128"/>
              </a:rPr>
              <a:t>円玉の枚数を決めるのは妥当ではないと思います。</a:t>
            </a:r>
            <a:endParaRPr lang="en-US" altLang="ja-JP" sz="3200" dirty="0">
              <a:latin typeface="Meiryo UI" panose="020B0604030504040204" pitchFamily="50" charset="-128"/>
              <a:ea typeface="Meiryo UI" panose="020B0604030504040204" pitchFamily="50" charset="-128"/>
            </a:endParaRPr>
          </a:p>
          <a:p>
            <a:pPr marL="720000" indent="-720000"/>
            <a:r>
              <a:rPr lang="ja-JP" altLang="en-US" sz="3200" dirty="0">
                <a:latin typeface="Meiryo UI" panose="020B0604030504040204" pitchFamily="50" charset="-128"/>
                <a:ea typeface="Meiryo UI" panose="020B0604030504040204" pitchFamily="50" charset="-128"/>
              </a:rPr>
              <a:t>　　　まず、範囲が</a:t>
            </a:r>
            <a:r>
              <a:rPr lang="en-US" altLang="ja-JP" sz="3200" dirty="0">
                <a:latin typeface="Meiryo UI" panose="020B0604030504040204" pitchFamily="50" charset="-128"/>
                <a:ea typeface="Meiryo UI" panose="020B0604030504040204" pitchFamily="50" charset="-128"/>
              </a:rPr>
              <a:t>237</a:t>
            </a:r>
            <a:r>
              <a:rPr lang="ja-JP" altLang="en-US" sz="3200" dirty="0">
                <a:latin typeface="Meiryo UI" panose="020B0604030504040204" pitchFamily="50" charset="-128"/>
                <a:ea typeface="Meiryo UI" panose="020B0604030504040204" pitchFamily="50" charset="-128"/>
              </a:rPr>
              <a:t>と大きいので、平均値を使うのは妥当ではありません。また、中央値と平均値の数値はほとんど同じなので、中央値も妥当ではありません。さらに、最頻値は０になっています。用意する</a:t>
            </a:r>
            <a:r>
              <a:rPr lang="en-US" altLang="ja-JP" sz="3200" dirty="0">
                <a:latin typeface="Meiryo UI" panose="020B0604030504040204" pitchFamily="50" charset="-128"/>
                <a:ea typeface="Meiryo UI" panose="020B0604030504040204" pitchFamily="50" charset="-128"/>
              </a:rPr>
              <a:t>100</a:t>
            </a:r>
            <a:r>
              <a:rPr lang="ja-JP" altLang="en-US" sz="3200" dirty="0">
                <a:latin typeface="Meiryo UI" panose="020B0604030504040204" pitchFamily="50" charset="-128"/>
                <a:ea typeface="Meiryo UI" panose="020B0604030504040204" pitchFamily="50" charset="-128"/>
              </a:rPr>
              <a:t>円玉が</a:t>
            </a:r>
            <a:r>
              <a:rPr lang="en-US" altLang="ja-JP" sz="3200" dirty="0">
                <a:latin typeface="Meiryo UI" panose="020B0604030504040204" pitchFamily="50" charset="-128"/>
                <a:ea typeface="Meiryo UI" panose="020B0604030504040204" pitchFamily="50" charset="-128"/>
              </a:rPr>
              <a:t>0</a:t>
            </a:r>
            <a:r>
              <a:rPr lang="ja-JP" altLang="en-US" sz="3200" dirty="0">
                <a:latin typeface="Meiryo UI" panose="020B0604030504040204" pitchFamily="50" charset="-128"/>
                <a:ea typeface="Meiryo UI" panose="020B0604030504040204" pitchFamily="50" charset="-128"/>
              </a:rPr>
              <a:t>枚ということになりますので、これも妥当ではなりません。したがって、代表値を使って決めるという方法は妥当ではないと思います。</a:t>
            </a:r>
            <a:endParaRPr lang="en-US" altLang="ja-JP" sz="32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CEBACAA-9894-4225-A826-BF05204F8F10}"/>
              </a:ext>
            </a:extLst>
          </p:cNvPr>
          <p:cNvSpPr txBox="1"/>
          <p:nvPr/>
        </p:nvSpPr>
        <p:spPr>
          <a:xfrm>
            <a:off x="11277600" y="0"/>
            <a:ext cx="914400" cy="369332"/>
          </a:xfrm>
          <a:prstGeom prst="rect">
            <a:avLst/>
          </a:prstGeom>
          <a:noFill/>
        </p:spPr>
        <p:txBody>
          <a:bodyPr wrap="square" rtlCol="0">
            <a:spAutoFit/>
          </a:bodyPr>
          <a:lstStyle/>
          <a:p>
            <a:pPr algn="r"/>
            <a:r>
              <a:rPr lang="en-US" altLang="ja-JP" dirty="0"/>
              <a:t>27</a:t>
            </a:r>
            <a:endParaRPr kumimoji="1" lang="ja-JP" altLang="en-US" dirty="0"/>
          </a:p>
        </p:txBody>
      </p:sp>
      <p:pic>
        <p:nvPicPr>
          <p:cNvPr id="7" name="図 6">
            <a:extLst>
              <a:ext uri="{FF2B5EF4-FFF2-40B4-BE49-F238E27FC236}">
                <a16:creationId xmlns:a16="http://schemas.microsoft.com/office/drawing/2014/main" id="{EBEFD0FD-A9D6-4C40-A3AF-2A60C678F96D}"/>
              </a:ext>
            </a:extLst>
          </p:cNvPr>
          <p:cNvPicPr>
            <a:picLocks noChangeAspect="1"/>
          </p:cNvPicPr>
          <p:nvPr/>
        </p:nvPicPr>
        <p:blipFill rotWithShape="1">
          <a:blip r:embed="rId3"/>
          <a:srcRect l="161" t="20165" r="78110" b="34876"/>
          <a:stretch/>
        </p:blipFill>
        <p:spPr>
          <a:xfrm>
            <a:off x="9338513" y="1643192"/>
            <a:ext cx="2761997" cy="3571617"/>
          </a:xfrm>
          <a:prstGeom prst="rect">
            <a:avLst/>
          </a:prstGeom>
          <a:ln>
            <a:solidFill>
              <a:schemeClr val="tx1"/>
            </a:solidFill>
          </a:ln>
        </p:spPr>
      </p:pic>
    </p:spTree>
    <p:extLst>
      <p:ext uri="{BB962C8B-B14F-4D97-AF65-F5344CB8AC3E}">
        <p14:creationId xmlns:p14="http://schemas.microsoft.com/office/powerpoint/2010/main" val="2363015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442453-6485-498B-A958-D885AEF5B07D}"/>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06AAF0A7-BECD-4595-A819-CCB7F72C5E60}"/>
              </a:ext>
            </a:extLst>
          </p:cNvPr>
          <p:cNvSpPr txBox="1"/>
          <p:nvPr/>
        </p:nvSpPr>
        <p:spPr>
          <a:xfrm>
            <a:off x="5265019" y="812222"/>
            <a:ext cx="6597462" cy="5898410"/>
          </a:xfrm>
          <a:prstGeom prst="rect">
            <a:avLst/>
          </a:prstGeom>
          <a:solidFill>
            <a:schemeClr val="bg2"/>
          </a:solidFill>
        </p:spPr>
        <p:txBody>
          <a:bodyPr wrap="square" rtlCol="0">
            <a:spAutoFit/>
          </a:bodyPr>
          <a:lstStyle/>
          <a:p>
            <a:pPr marL="792000" indent="-792000">
              <a:lnSpc>
                <a:spcPct val="150000"/>
              </a:lnSpc>
            </a:pPr>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どうやら代表値を使って、事前に用意する</a:t>
            </a:r>
            <a:r>
              <a:rPr lang="en-US" altLang="ja-JP" sz="3200" dirty="0">
                <a:latin typeface="Meiryo UI" panose="020B0604030504040204" pitchFamily="50" charset="-128"/>
                <a:ea typeface="Meiryo UI" panose="020B0604030504040204" pitchFamily="50" charset="-128"/>
              </a:rPr>
              <a:t>100</a:t>
            </a:r>
            <a:r>
              <a:rPr lang="ja-JP" altLang="en-US" sz="3200" dirty="0">
                <a:latin typeface="Meiryo UI" panose="020B0604030504040204" pitchFamily="50" charset="-128"/>
                <a:ea typeface="Meiryo UI" panose="020B0604030504040204" pitchFamily="50" charset="-128"/>
              </a:rPr>
              <a:t>円玉の枚数を決めるという方法は妥当ではなさそうですね。</a:t>
            </a:r>
            <a:endParaRPr lang="en-US" altLang="ja-JP" sz="3200" dirty="0">
              <a:latin typeface="Meiryo UI" panose="020B0604030504040204" pitchFamily="50" charset="-128"/>
              <a:ea typeface="Meiryo UI" panose="020B0604030504040204" pitchFamily="50" charset="-128"/>
            </a:endParaRPr>
          </a:p>
          <a:p>
            <a:pPr marL="792000" indent="-792000">
              <a:lnSpc>
                <a:spcPct val="150000"/>
              </a:lnSpc>
            </a:pPr>
            <a:r>
              <a:rPr lang="ja-JP" altLang="en-US" sz="3200" dirty="0">
                <a:latin typeface="Meiryo UI" panose="020B0604030504040204" pitchFamily="50" charset="-128"/>
                <a:ea typeface="Meiryo UI" panose="020B0604030504040204" pitchFamily="50" charset="-128"/>
              </a:rPr>
              <a:t>　　　ではどのようにして決めればよいのでしょうか？もう一度、グループで話し合ってみましょう。その際、Ｓ列のセルに入力されている累積度数の意味を考えてみてください。</a:t>
            </a:r>
            <a:endParaRPr lang="en-US" altLang="ja-JP" sz="32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6BECC29-74F1-4A60-8A57-154F388863DC}"/>
              </a:ext>
            </a:extLst>
          </p:cNvPr>
          <p:cNvPicPr>
            <a:picLocks noChangeAspect="1"/>
          </p:cNvPicPr>
          <p:nvPr/>
        </p:nvPicPr>
        <p:blipFill rotWithShape="1">
          <a:blip r:embed="rId3"/>
          <a:srcRect l="18844" r="55405" b="54715"/>
          <a:stretch/>
        </p:blipFill>
        <p:spPr>
          <a:xfrm>
            <a:off x="100507" y="812291"/>
            <a:ext cx="5038263" cy="5537682"/>
          </a:xfrm>
          <a:prstGeom prst="rect">
            <a:avLst/>
          </a:prstGeom>
          <a:ln>
            <a:solidFill>
              <a:schemeClr val="tx1"/>
            </a:solidFill>
          </a:ln>
        </p:spPr>
      </p:pic>
      <p:sp>
        <p:nvSpPr>
          <p:cNvPr id="8" name="テキスト ボックス 7">
            <a:extLst>
              <a:ext uri="{FF2B5EF4-FFF2-40B4-BE49-F238E27FC236}">
                <a16:creationId xmlns:a16="http://schemas.microsoft.com/office/drawing/2014/main" id="{1DE9161F-8CCA-49BF-9777-90CC322F8876}"/>
              </a:ext>
            </a:extLst>
          </p:cNvPr>
          <p:cNvSpPr txBox="1"/>
          <p:nvPr/>
        </p:nvSpPr>
        <p:spPr>
          <a:xfrm>
            <a:off x="11277600" y="0"/>
            <a:ext cx="914400" cy="369332"/>
          </a:xfrm>
          <a:prstGeom prst="rect">
            <a:avLst/>
          </a:prstGeom>
          <a:noFill/>
        </p:spPr>
        <p:txBody>
          <a:bodyPr wrap="square" rtlCol="0">
            <a:spAutoFit/>
          </a:bodyPr>
          <a:lstStyle/>
          <a:p>
            <a:pPr algn="r"/>
            <a:r>
              <a:rPr lang="en-US" altLang="ja-JP" dirty="0"/>
              <a:t>28</a:t>
            </a:r>
            <a:endParaRPr kumimoji="1" lang="ja-JP" altLang="en-US" dirty="0"/>
          </a:p>
        </p:txBody>
      </p:sp>
    </p:spTree>
    <p:extLst>
      <p:ext uri="{BB962C8B-B14F-4D97-AF65-F5344CB8AC3E}">
        <p14:creationId xmlns:p14="http://schemas.microsoft.com/office/powerpoint/2010/main" val="11314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792F1F8-AB1C-4AEC-A506-FDE3F4154CBD}"/>
              </a:ext>
            </a:extLst>
          </p:cNvPr>
          <p:cNvSpPr txBox="1"/>
          <p:nvPr/>
        </p:nvSpPr>
        <p:spPr>
          <a:xfrm>
            <a:off x="1" y="0"/>
            <a:ext cx="5404022" cy="707886"/>
          </a:xfrm>
          <a:prstGeom prst="rect">
            <a:avLst/>
          </a:prstGeom>
          <a:noFill/>
        </p:spPr>
        <p:txBody>
          <a:bodyPr wrap="square" rtlCol="0">
            <a:spAutoFit/>
          </a:bodyPr>
          <a:lstStyle/>
          <a:p>
            <a:r>
              <a:rPr lang="ja-JP" altLang="en-US" sz="4000" dirty="0">
                <a:latin typeface="Meiryo UI" panose="020B0604030504040204" pitchFamily="50" charset="-128"/>
                <a:ea typeface="Meiryo UI" panose="020B0604030504040204" pitchFamily="50" charset="-128"/>
              </a:rPr>
              <a:t>単元の目標（情報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58E06F4-6BD5-415F-AB5D-B76997093B09}"/>
              </a:ext>
            </a:extLst>
          </p:cNvPr>
          <p:cNvSpPr txBox="1"/>
          <p:nvPr/>
        </p:nvSpPr>
        <p:spPr>
          <a:xfrm>
            <a:off x="98854" y="4190606"/>
            <a:ext cx="5016842" cy="707886"/>
          </a:xfrm>
          <a:prstGeom prst="rect">
            <a:avLst/>
          </a:prstGeom>
          <a:noFill/>
        </p:spPr>
        <p:txBody>
          <a:bodyPr wrap="square" rtlCol="0">
            <a:spAutoFit/>
          </a:bodyPr>
          <a:lstStyle/>
          <a:p>
            <a:r>
              <a:rPr lang="ja-JP" altLang="en-US" sz="4000" dirty="0">
                <a:latin typeface="Meiryo UI" panose="020B0604030504040204" pitchFamily="50" charset="-128"/>
                <a:ea typeface="Meiryo UI" panose="020B0604030504040204" pitchFamily="50" charset="-128"/>
              </a:rPr>
              <a:t>授業のねらい</a:t>
            </a:r>
            <a:endParaRPr kumimoji="1" lang="en-US" altLang="ja-JP" sz="4000" dirty="0">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D895FBE1-5BA9-4DE5-898A-31A15F7E09DE}"/>
              </a:ext>
            </a:extLst>
          </p:cNvPr>
          <p:cNvGraphicFramePr>
            <a:graphicFrameLocks noGrp="1"/>
          </p:cNvGraphicFramePr>
          <p:nvPr>
            <p:extLst>
              <p:ext uri="{D42A27DB-BD31-4B8C-83A1-F6EECF244321}">
                <p14:modId xmlns:p14="http://schemas.microsoft.com/office/powerpoint/2010/main" val="1947787608"/>
              </p:ext>
            </p:extLst>
          </p:nvPr>
        </p:nvGraphicFramePr>
        <p:xfrm>
          <a:off x="369202" y="807876"/>
          <a:ext cx="11377956" cy="3108410"/>
        </p:xfrm>
        <a:graphic>
          <a:graphicData uri="http://schemas.openxmlformats.org/drawingml/2006/table">
            <a:tbl>
              <a:tblPr firstRow="1" bandRow="1">
                <a:tableStyleId>{5C22544A-7EE6-4342-B048-85BDC9FD1C3A}</a:tableStyleId>
              </a:tblPr>
              <a:tblGrid>
                <a:gridCol w="3792652">
                  <a:extLst>
                    <a:ext uri="{9D8B030D-6E8A-4147-A177-3AD203B41FA5}">
                      <a16:colId xmlns:a16="http://schemas.microsoft.com/office/drawing/2014/main" val="1621667385"/>
                    </a:ext>
                  </a:extLst>
                </a:gridCol>
                <a:gridCol w="3792652">
                  <a:extLst>
                    <a:ext uri="{9D8B030D-6E8A-4147-A177-3AD203B41FA5}">
                      <a16:colId xmlns:a16="http://schemas.microsoft.com/office/drawing/2014/main" val="2923312591"/>
                    </a:ext>
                  </a:extLst>
                </a:gridCol>
                <a:gridCol w="3792652">
                  <a:extLst>
                    <a:ext uri="{9D8B030D-6E8A-4147-A177-3AD203B41FA5}">
                      <a16:colId xmlns:a16="http://schemas.microsoft.com/office/drawing/2014/main" val="162302197"/>
                    </a:ext>
                  </a:extLst>
                </a:gridCol>
              </a:tblGrid>
              <a:tr h="822410">
                <a:tc>
                  <a:txBody>
                    <a:bodyPr/>
                    <a:lstStyle/>
                    <a:p>
                      <a:pPr algn="ctr"/>
                      <a:r>
                        <a:rPr kumimoji="1" lang="ja-JP" altLang="en-US" b="0" dirty="0">
                          <a:solidFill>
                            <a:schemeClr val="bg1"/>
                          </a:solidFill>
                          <a:latin typeface="Meiryo UI" panose="020B0604030504040204" pitchFamily="50" charset="-128"/>
                          <a:ea typeface="Meiryo UI" panose="020B0604030504040204" pitchFamily="50" charset="-128"/>
                        </a:rPr>
                        <a:t>知識及び技能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84EE"/>
                    </a:solidFill>
                  </a:tcPr>
                </a:tc>
                <a:tc>
                  <a:txBody>
                    <a:bodyPr/>
                    <a:lstStyle/>
                    <a:p>
                      <a:pPr algn="ctr"/>
                      <a:r>
                        <a:rPr kumimoji="1" lang="ja-JP" altLang="en-US" b="0" dirty="0">
                          <a:solidFill>
                            <a:schemeClr val="bg1"/>
                          </a:solidFill>
                          <a:latin typeface="Meiryo UI" panose="020B0604030504040204" pitchFamily="50" charset="-128"/>
                          <a:ea typeface="Meiryo UI" panose="020B0604030504040204" pitchFamily="50" charset="-128"/>
                        </a:rPr>
                        <a:t>思考力、判断力、表現力等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84EE"/>
                    </a:solidFill>
                  </a:tcPr>
                </a:tc>
                <a:tc>
                  <a:txBody>
                    <a:bodyPr/>
                    <a:lstStyle/>
                    <a:p>
                      <a:pPr algn="ctr"/>
                      <a:r>
                        <a:rPr kumimoji="1" lang="ja-JP" altLang="en-US" b="0" dirty="0">
                          <a:solidFill>
                            <a:schemeClr val="bg1"/>
                          </a:solidFill>
                          <a:latin typeface="Meiryo UI" panose="020B0604030504040204" pitchFamily="50" charset="-128"/>
                          <a:ea typeface="Meiryo UI" panose="020B0604030504040204" pitchFamily="50" charset="-128"/>
                        </a:rPr>
                        <a:t>学びに向かう力、人間性等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84EE"/>
                    </a:solidFill>
                  </a:tcPr>
                </a:tc>
                <a:extLst>
                  <a:ext uri="{0D108BD9-81ED-4DB2-BD59-A6C34878D82A}">
                    <a16:rowId xmlns:a16="http://schemas.microsoft.com/office/drawing/2014/main" val="83331821"/>
                  </a:ext>
                </a:extLst>
              </a:tr>
              <a:tr h="822410">
                <a:tc>
                  <a:txBody>
                    <a:bodyPr/>
                    <a:lstStyle/>
                    <a:p>
                      <a:pPr marL="108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eiryo UI" panose="020B0604030504040204" pitchFamily="50" charset="-128"/>
                          <a:ea typeface="Meiryo UI" panose="020B0604030504040204" pitchFamily="50" charset="-128"/>
                        </a:rPr>
                        <a:t>・社会や自然などにおける事象をモデル化する方法を理解する。</a:t>
                      </a:r>
                      <a:endParaRPr lang="en-US" altLang="ja-JP" sz="1800" dirty="0">
                        <a:latin typeface="Meiryo UI" panose="020B0604030504040204" pitchFamily="50" charset="-128"/>
                        <a:ea typeface="Meiryo UI" panose="020B0604030504040204" pitchFamily="50" charset="-128"/>
                      </a:endParaRPr>
                    </a:p>
                    <a:p>
                      <a:pPr marL="108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eiryo UI" panose="020B0604030504040204" pitchFamily="50" charset="-128"/>
                          <a:ea typeface="Meiryo UI" panose="020B0604030504040204" pitchFamily="50" charset="-128"/>
                        </a:rPr>
                        <a:t>・モデル化とシミュレーションの手順について理解する。</a:t>
                      </a:r>
                      <a:endParaRPr lang="en-US" altLang="ja-JP" sz="1800" dirty="0">
                        <a:latin typeface="Meiryo UI" panose="020B0604030504040204" pitchFamily="50" charset="-128"/>
                        <a:ea typeface="Meiryo UI" panose="020B0604030504040204" pitchFamily="50" charset="-128"/>
                      </a:endParaRPr>
                    </a:p>
                    <a:p>
                      <a:pPr marL="108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eiryo UI" panose="020B0604030504040204" pitchFamily="50" charset="-128"/>
                          <a:ea typeface="Meiryo UI" panose="020B0604030504040204" pitchFamily="50" charset="-128"/>
                        </a:rPr>
                        <a:t>・モデルを使ってシミュレーションを行う技能を身に付ける。</a:t>
                      </a:r>
                      <a:endParaRPr lang="en-US" altLang="ja-JP" sz="1800" dirty="0">
                        <a:latin typeface="Meiryo UI" panose="020B0604030504040204" pitchFamily="50" charset="-128"/>
                        <a:ea typeface="Meiryo UI" panose="020B0604030504040204" pitchFamily="50" charset="-128"/>
                      </a:endParaRPr>
                    </a:p>
                    <a:p>
                      <a:pPr marL="108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シミュレーションを通してモデルを評価し改善する方法について理解する。</a:t>
                      </a:r>
                      <a:endParaRPr kumimoji="1" lang="en-US" altLang="ja-JP" sz="18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08000" indent="-457200" algn="l"/>
                      <a:r>
                        <a:rPr kumimoji="1" lang="ja-JP" altLang="en-US" dirty="0">
                          <a:solidFill>
                            <a:schemeClr val="tx1"/>
                          </a:solidFill>
                          <a:latin typeface="Meiryo UI" panose="020B0604030504040204" pitchFamily="50" charset="-128"/>
                          <a:ea typeface="Meiryo UI" panose="020B0604030504040204" pitchFamily="50" charset="-128"/>
                        </a:rPr>
                        <a:t>・問題解決の場面に応じて、適切なモデルを選択し表現する力を身に付ける。</a:t>
                      </a:r>
                      <a:endParaRPr kumimoji="1" lang="en-US" altLang="ja-JP" dirty="0">
                        <a:solidFill>
                          <a:schemeClr val="tx1"/>
                        </a:solidFill>
                        <a:latin typeface="Meiryo UI" panose="020B0604030504040204" pitchFamily="50" charset="-128"/>
                        <a:ea typeface="Meiryo UI" panose="020B0604030504040204" pitchFamily="50" charset="-128"/>
                      </a:endParaRPr>
                    </a:p>
                    <a:p>
                      <a:pPr marL="108000" indent="-457200" algn="l"/>
                      <a:r>
                        <a:rPr kumimoji="1" lang="ja-JP" altLang="en-US" dirty="0">
                          <a:solidFill>
                            <a:schemeClr val="tx1"/>
                          </a:solidFill>
                          <a:latin typeface="Meiryo UI" panose="020B0604030504040204" pitchFamily="50" charset="-128"/>
                          <a:ea typeface="Meiryo UI" panose="020B0604030504040204" pitchFamily="50" charset="-128"/>
                        </a:rPr>
                        <a:t>・⽬的に応じたモデルを表現する。</a:t>
                      </a:r>
                      <a:endParaRPr kumimoji="1" lang="en-US" altLang="ja-JP" dirty="0">
                        <a:solidFill>
                          <a:schemeClr val="tx1"/>
                        </a:solidFill>
                        <a:latin typeface="Meiryo UI" panose="020B0604030504040204" pitchFamily="50" charset="-128"/>
                        <a:ea typeface="Meiryo UI" panose="020B0604030504040204" pitchFamily="50" charset="-128"/>
                      </a:endParaRPr>
                    </a:p>
                    <a:p>
                      <a:pPr marL="108000" indent="-457200" algn="l"/>
                      <a:r>
                        <a:rPr kumimoji="1" lang="ja-JP" altLang="en-US" dirty="0">
                          <a:solidFill>
                            <a:schemeClr val="tx1"/>
                          </a:solidFill>
                          <a:latin typeface="Meiryo UI" panose="020B0604030504040204" pitchFamily="50" charset="-128"/>
                          <a:ea typeface="Meiryo UI" panose="020B0604030504040204" pitchFamily="50" charset="-128"/>
                        </a:rPr>
                        <a:t>・プログラムによるシミュレーションのメリットとデメリットについて考察する。</a:t>
                      </a:r>
                      <a:endParaRPr kumimoji="1" lang="en-US" altLang="ja-JP" dirty="0">
                        <a:solidFill>
                          <a:schemeClr val="tx1"/>
                        </a:solidFill>
                        <a:latin typeface="Meiryo UI" panose="020B0604030504040204" pitchFamily="50" charset="-128"/>
                        <a:ea typeface="Meiryo UI" panose="020B0604030504040204" pitchFamily="50" charset="-128"/>
                      </a:endParaRPr>
                    </a:p>
                    <a:p>
                      <a:pPr marL="108000" indent="-457200" algn="l"/>
                      <a:r>
                        <a:rPr kumimoji="1" lang="ja-JP" altLang="en-US" dirty="0">
                          <a:solidFill>
                            <a:schemeClr val="tx1"/>
                          </a:solidFill>
                          <a:latin typeface="Meiryo UI" panose="020B0604030504040204" pitchFamily="50" charset="-128"/>
                          <a:ea typeface="Meiryo UI" panose="020B0604030504040204" pitchFamily="50" charset="-128"/>
                        </a:rPr>
                        <a:t>・プログラムを用いて、⽬的に応じたモデル化やシミュレーションを適切に⾏</a:t>
                      </a:r>
                      <a:r>
                        <a:rPr kumimoji="1" lang="ja-JP" altLang="en-US" dirty="0" err="1">
                          <a:solidFill>
                            <a:schemeClr val="tx1"/>
                          </a:solidFill>
                          <a:latin typeface="Meiryo UI" panose="020B0604030504040204" pitchFamily="50" charset="-128"/>
                          <a:ea typeface="Meiryo UI" panose="020B0604030504040204" pitchFamily="50" charset="-128"/>
                        </a:rPr>
                        <a:t>い</a:t>
                      </a:r>
                      <a:r>
                        <a:rPr kumimoji="1" lang="ja-JP" altLang="en-US" dirty="0">
                          <a:solidFill>
                            <a:schemeClr val="tx1"/>
                          </a:solidFill>
                          <a:latin typeface="Meiryo UI" panose="020B0604030504040204" pitchFamily="50" charset="-128"/>
                          <a:ea typeface="Meiryo UI" panose="020B0604030504040204" pitchFamily="50" charset="-128"/>
                        </a:rPr>
                        <a:t>、その過程を評価し改善する。</a:t>
                      </a:r>
                      <a:endParaRPr kumimoji="1" lang="en-US" altLang="ja-JP"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08000" indent="-457200" algn="l"/>
                      <a:r>
                        <a:rPr kumimoji="1" lang="ja-JP" altLang="en-US" dirty="0">
                          <a:solidFill>
                            <a:schemeClr val="tx1"/>
                          </a:solidFill>
                          <a:latin typeface="Meiryo UI" panose="020B0604030504040204" pitchFamily="50" charset="-128"/>
                          <a:ea typeface="Meiryo UI" panose="020B0604030504040204" pitchFamily="50" charset="-128"/>
                        </a:rPr>
                        <a:t>・⾝近な問題を解決するためのモデル化に、積極的に取り組もうとする。</a:t>
                      </a:r>
                      <a:endParaRPr kumimoji="1" lang="en-US" altLang="ja-JP" dirty="0">
                        <a:solidFill>
                          <a:schemeClr val="tx1"/>
                        </a:solidFill>
                        <a:latin typeface="Meiryo UI" panose="020B0604030504040204" pitchFamily="50" charset="-128"/>
                        <a:ea typeface="Meiryo UI" panose="020B0604030504040204" pitchFamily="50" charset="-128"/>
                      </a:endParaRPr>
                    </a:p>
                    <a:p>
                      <a:pPr marL="108000" indent="-457200" algn="l"/>
                      <a:r>
                        <a:rPr kumimoji="1" lang="ja-JP" altLang="en-US" dirty="0">
                          <a:solidFill>
                            <a:schemeClr val="tx1"/>
                          </a:solidFill>
                          <a:latin typeface="Meiryo UI" panose="020B0604030504040204" pitchFamily="50" charset="-128"/>
                          <a:ea typeface="Meiryo UI" panose="020B0604030504040204" pitchFamily="50" charset="-128"/>
                        </a:rPr>
                        <a:t>・問題解決の結果を振り返り改善しようとしている。</a:t>
                      </a:r>
                      <a:endParaRPr kumimoji="1" lang="en-US" altLang="ja-JP" dirty="0">
                        <a:solidFill>
                          <a:schemeClr val="tx1"/>
                        </a:solidFill>
                        <a:latin typeface="Meiryo UI" panose="020B0604030504040204" pitchFamily="50" charset="-128"/>
                        <a:ea typeface="Meiryo UI" panose="020B0604030504040204" pitchFamily="50" charset="-128"/>
                      </a:endParaRPr>
                    </a:p>
                    <a:p>
                      <a:pPr marL="108000" indent="-457200" algn="l"/>
                      <a:r>
                        <a:rPr kumimoji="1" lang="ja-JP" altLang="en-US" dirty="0">
                          <a:solidFill>
                            <a:schemeClr val="tx1"/>
                          </a:solidFill>
                          <a:latin typeface="Meiryo UI" panose="020B0604030504040204" pitchFamily="50" charset="-128"/>
                          <a:ea typeface="Meiryo UI" panose="020B0604030504040204" pitchFamily="50" charset="-128"/>
                        </a:rPr>
                        <a:t>・シミュレーションの結果をもとに試⾏錯誤しながら粘り強く評価し改善しようとしている。</a:t>
                      </a:r>
                      <a:endParaRPr kumimoji="1" lang="en-US" altLang="ja-JP"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7359639"/>
                  </a:ext>
                </a:extLst>
              </a:tr>
            </a:tbl>
          </a:graphicData>
        </a:graphic>
      </p:graphicFrame>
      <p:sp>
        <p:nvSpPr>
          <p:cNvPr id="6" name="テキスト ボックス 5">
            <a:extLst>
              <a:ext uri="{FF2B5EF4-FFF2-40B4-BE49-F238E27FC236}">
                <a16:creationId xmlns:a16="http://schemas.microsoft.com/office/drawing/2014/main" id="{8D31EA89-2653-403C-9160-133A4911E3BF}"/>
              </a:ext>
            </a:extLst>
          </p:cNvPr>
          <p:cNvSpPr txBox="1"/>
          <p:nvPr/>
        </p:nvSpPr>
        <p:spPr>
          <a:xfrm>
            <a:off x="369202" y="4898492"/>
            <a:ext cx="11542712" cy="1696234"/>
          </a:xfrm>
          <a:prstGeom prst="rect">
            <a:avLst/>
          </a:prstGeom>
          <a:noFill/>
        </p:spPr>
        <p:txBody>
          <a:bodyPr wrap="square" rtlCol="0">
            <a:spAutoFit/>
          </a:bodyPr>
          <a:lstStyle/>
          <a:p>
            <a:pPr>
              <a:lnSpc>
                <a:spcPct val="150000"/>
              </a:lnSpc>
            </a:pPr>
            <a:r>
              <a:rPr lang="ja-JP" altLang="en-US" dirty="0">
                <a:latin typeface="Meiryo UI" panose="020B0604030504040204" pitchFamily="50" charset="-128"/>
                <a:ea typeface="Meiryo UI" panose="020B0604030504040204" pitchFamily="50" charset="-128"/>
              </a:rPr>
              <a:t>・焼きそばを販売したときのおつりについて、　おつりを構成する要素に着目してモデルとして表現することができる。（思・判・表）</a:t>
            </a:r>
            <a:endParaRPr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・プログラムを用いてシミュレーションを行い、その過程を評価し改善することができる。（</a:t>
            </a:r>
            <a:r>
              <a:rPr lang="ja-JP" altLang="en-US" dirty="0">
                <a:latin typeface="Meiryo UI" panose="020B0604030504040204" pitchFamily="50" charset="-128"/>
                <a:ea typeface="Meiryo UI" panose="020B0604030504040204" pitchFamily="50" charset="-128"/>
              </a:rPr>
              <a:t>思・判・表）</a:t>
            </a:r>
            <a:endParaRPr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・シミュレーションの結果をもとに、試行錯誤しながら粘り強く評価し、改善しようとしている。（主）</a:t>
            </a:r>
            <a:endParaRPr kumimoji="1"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・問題解決の結果を振り返り、改善しようとしている。（主）</a:t>
            </a:r>
            <a:endParaRPr kumimoji="1" lang="ja-JP" altLang="en-US"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6A90BFB-EC15-4ABC-8061-10C5F1D2921D}"/>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2</a:t>
            </a:r>
            <a:endParaRPr kumimoji="1" lang="ja-JP" altLang="en-US" dirty="0"/>
          </a:p>
        </p:txBody>
      </p:sp>
    </p:spTree>
    <p:extLst>
      <p:ext uri="{BB962C8B-B14F-4D97-AF65-F5344CB8AC3E}">
        <p14:creationId xmlns:p14="http://schemas.microsoft.com/office/powerpoint/2010/main" val="2193698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A3E7104-27D9-49C2-A794-66C0EFF7612C}"/>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707440B-610C-464D-B630-FCC48BE7490D}"/>
                  </a:ext>
                </a:extLst>
              </p:cNvPr>
              <p:cNvSpPr txBox="1"/>
              <p:nvPr/>
            </p:nvSpPr>
            <p:spPr>
              <a:xfrm>
                <a:off x="5107455" y="1221465"/>
                <a:ext cx="6837410" cy="4679614"/>
              </a:xfrm>
              <a:prstGeom prst="rect">
                <a:avLst/>
              </a:prstGeom>
              <a:solidFill>
                <a:schemeClr val="bg2"/>
              </a:solidFill>
            </p:spPr>
            <p:txBody>
              <a:bodyPr wrap="square" rtlCol="0">
                <a:spAutoFit/>
              </a:bodyPr>
              <a:lstStyle/>
              <a:p>
                <a:pPr marL="612000" indent="-612000"/>
                <a:r>
                  <a:rPr lang="ja-JP" altLang="en-US" sz="2400" dirty="0">
                    <a:solidFill>
                      <a:schemeClr val="accent1"/>
                    </a:solidFill>
                    <a:latin typeface="Meiryo UI" panose="020B0604030504040204" pitchFamily="50" charset="-128"/>
                    <a:ea typeface="Meiryo UI" panose="020B0604030504040204" pitchFamily="50" charset="-128"/>
                  </a:rPr>
                  <a:t>Ｓ：</a:t>
                </a:r>
                <a:r>
                  <a:rPr lang="ja-JP" altLang="en-US" sz="2400" dirty="0">
                    <a:latin typeface="Meiryo UI" panose="020B0604030504040204" pitchFamily="50" charset="-128"/>
                    <a:ea typeface="Meiryo UI" panose="020B0604030504040204" pitchFamily="50" charset="-128"/>
                  </a:rPr>
                  <a:t>例えば、Ｓ</a:t>
                </a: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のセルの値（</a:t>
                </a:r>
                <a:r>
                  <a:rPr lang="en-US" altLang="ja-JP" sz="2400" dirty="0">
                    <a:latin typeface="Meiryo UI" panose="020B0604030504040204" pitchFamily="50" charset="-128"/>
                    <a:ea typeface="Meiryo UI" panose="020B0604030504040204" pitchFamily="50" charset="-128"/>
                  </a:rPr>
                  <a:t>36</a:t>
                </a:r>
                <a:r>
                  <a:rPr lang="ja-JP" altLang="en-US" sz="2400" dirty="0">
                    <a:latin typeface="Meiryo UI" panose="020B0604030504040204" pitchFamily="50" charset="-128"/>
                    <a:ea typeface="Meiryo UI" panose="020B0604030504040204" pitchFamily="50" charset="-128"/>
                  </a:rPr>
                  <a:t>）について考えてみます。</a:t>
                </a:r>
                <a:r>
                  <a:rPr lang="en-US" altLang="ja-JP" sz="2400" dirty="0">
                    <a:latin typeface="Meiryo UI" panose="020B0604030504040204" pitchFamily="50" charset="-128"/>
                    <a:ea typeface="Meiryo UI" panose="020B0604030504040204" pitchFamily="50" charset="-128"/>
                  </a:rPr>
                  <a:t>1000</a:t>
                </a:r>
                <a:r>
                  <a:rPr lang="ja-JP" altLang="en-US" sz="2400" dirty="0">
                    <a:latin typeface="Meiryo UI" panose="020B0604030504040204" pitchFamily="50" charset="-128"/>
                    <a:ea typeface="Meiryo UI" panose="020B0604030504040204" pitchFamily="50" charset="-128"/>
                  </a:rPr>
                  <a:t>回試行して最小値が－</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以上になる場合が</a:t>
                </a:r>
                <a:r>
                  <a:rPr lang="en-US" altLang="ja-JP" sz="2400" dirty="0">
                    <a:latin typeface="Meiryo UI" panose="020B0604030504040204" pitchFamily="50" charset="-128"/>
                    <a:ea typeface="Meiryo UI" panose="020B0604030504040204" pitchFamily="50" charset="-128"/>
                  </a:rPr>
                  <a:t>36</a:t>
                </a:r>
                <a:r>
                  <a:rPr lang="ja-JP" altLang="en-US" sz="2400" dirty="0">
                    <a:latin typeface="Meiryo UI" panose="020B0604030504040204" pitchFamily="50" charset="-128"/>
                    <a:ea typeface="Meiryo UI" panose="020B0604030504040204" pitchFamily="50" charset="-128"/>
                  </a:rPr>
                  <a:t>回だから、その確率は、</a:t>
                </a:r>
                <a:r>
                  <a:rPr lang="en-US" altLang="ja-JP" sz="2400" dirty="0">
                    <a:ea typeface="Meiryo UI" panose="020B0604030504040204" pitchFamily="50" charset="-128"/>
                  </a:rPr>
                  <a:t> </a:t>
                </a:r>
                <a14:m>
                  <m:oMath xmlns:m="http://schemas.openxmlformats.org/officeDocument/2006/math">
                    <m:f>
                      <m:fPr>
                        <m:ctrlPr>
                          <a:rPr lang="en-US" altLang="ja-JP" sz="2400" i="1">
                            <a:latin typeface="Cambria Math" panose="02040503050406030204" pitchFamily="18" charset="0"/>
                            <a:ea typeface="Meiryo UI" panose="020B0604030504040204" pitchFamily="50" charset="-128"/>
                          </a:rPr>
                        </m:ctrlPr>
                      </m:fPr>
                      <m:num>
                        <m:r>
                          <a:rPr lang="en-US" altLang="ja-JP" sz="2400" i="1">
                            <a:latin typeface="Cambria Math" panose="02040503050406030204" pitchFamily="18" charset="0"/>
                            <a:ea typeface="Meiryo UI" panose="020B0604030504040204" pitchFamily="50" charset="-128"/>
                          </a:rPr>
                          <m:t>36</m:t>
                        </m:r>
                      </m:num>
                      <m:den>
                        <m:r>
                          <a:rPr lang="en-US" altLang="ja-JP" sz="2400" i="1">
                            <a:latin typeface="Cambria Math" panose="02040503050406030204" pitchFamily="18" charset="0"/>
                            <a:ea typeface="Meiryo UI" panose="020B0604030504040204" pitchFamily="50" charset="-128"/>
                          </a:rPr>
                          <m:t>1000</m:t>
                        </m:r>
                      </m:den>
                    </m:f>
                  </m:oMath>
                </a14:m>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つまり</a:t>
                </a:r>
                <a:r>
                  <a:rPr lang="en-US" altLang="ja-JP" sz="2400" dirty="0">
                    <a:latin typeface="Meiryo UI" panose="020B0604030504040204" pitchFamily="50" charset="-128"/>
                    <a:ea typeface="Meiryo UI" panose="020B0604030504040204" pitchFamily="50" charset="-128"/>
                  </a:rPr>
                  <a:t>3.6%)</a:t>
                </a:r>
                <a:r>
                  <a:rPr lang="ja-JP" altLang="en-US" sz="2400" dirty="0">
                    <a:latin typeface="Meiryo UI" panose="020B0604030504040204" pitchFamily="50" charset="-128"/>
                    <a:ea typeface="Meiryo UI" panose="020B0604030504040204" pitchFamily="50" charset="-128"/>
                  </a:rPr>
                  <a:t>となります。</a:t>
                </a:r>
                <a:r>
                  <a:rPr lang="en-US" altLang="ja-JP" sz="2400" dirty="0">
                    <a:latin typeface="Meiryo UI" panose="020B0604030504040204" pitchFamily="50" charset="-128"/>
                    <a:ea typeface="Meiryo UI" panose="020B0604030504040204" pitchFamily="50" charset="-128"/>
                  </a:rPr>
                  <a:t> 100</a:t>
                </a:r>
                <a:r>
                  <a:rPr lang="ja-JP" altLang="en-US" sz="2400" dirty="0">
                    <a:latin typeface="Meiryo UI" panose="020B0604030504040204" pitchFamily="50" charset="-128"/>
                    <a:ea typeface="Meiryo UI" panose="020B0604030504040204" pitchFamily="50" charset="-128"/>
                  </a:rPr>
                  <a:t>円玉を</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枚用意しておけば、</a:t>
                </a:r>
                <a:r>
                  <a:rPr lang="en-US" altLang="ja-JP" sz="2400" dirty="0">
                    <a:latin typeface="Meiryo UI" panose="020B0604030504040204" pitchFamily="50" charset="-128"/>
                    <a:ea typeface="Meiryo UI" panose="020B0604030504040204" pitchFamily="50" charset="-128"/>
                  </a:rPr>
                  <a:t>3.6%</a:t>
                </a:r>
                <a:r>
                  <a:rPr lang="ja-JP" altLang="en-US" sz="2400" dirty="0">
                    <a:latin typeface="Meiryo UI" panose="020B0604030504040204" pitchFamily="50" charset="-128"/>
                    <a:ea typeface="Meiryo UI" panose="020B0604030504040204" pitchFamily="50" charset="-128"/>
                  </a:rPr>
                  <a:t>の確率でおつりは足りるということです。例えば、</a:t>
                </a:r>
                <a:r>
                  <a:rPr lang="en-US" altLang="ja-JP" sz="2400" dirty="0">
                    <a:latin typeface="Meiryo UI" panose="020B0604030504040204" pitchFamily="50" charset="-128"/>
                    <a:ea typeface="Meiryo UI" panose="020B0604030504040204" pitchFamily="50" charset="-128"/>
                  </a:rPr>
                  <a:t>95</a:t>
                </a:r>
                <a:r>
                  <a:rPr lang="ja-JP" altLang="en-US" sz="2400" dirty="0">
                    <a:latin typeface="Meiryo UI" panose="020B0604030504040204" pitchFamily="50" charset="-128"/>
                    <a:ea typeface="Meiryo UI" panose="020B0604030504040204" pitchFamily="50" charset="-128"/>
                  </a:rPr>
                  <a:t>％の確率で足りる</a:t>
                </a:r>
                <a:r>
                  <a:rPr lang="en-US" altLang="ja-JP" sz="2400" dirty="0">
                    <a:latin typeface="Meiryo UI" panose="020B0604030504040204" pitchFamily="50" charset="-128"/>
                    <a:ea typeface="Meiryo UI" panose="020B0604030504040204" pitchFamily="50" charset="-128"/>
                  </a:rPr>
                  <a:t>100</a:t>
                </a:r>
                <a:r>
                  <a:rPr lang="ja-JP" altLang="en-US" sz="2400" dirty="0">
                    <a:latin typeface="Meiryo UI" panose="020B0604030504040204" pitchFamily="50" charset="-128"/>
                    <a:ea typeface="Meiryo UI" panose="020B0604030504040204" pitchFamily="50" charset="-128"/>
                  </a:rPr>
                  <a:t>円玉の枚数を考えると、</a:t>
                </a:r>
                <a:r>
                  <a:rPr lang="en-US" altLang="ja-JP" sz="2400" dirty="0">
                    <a:latin typeface="Meiryo UI" panose="020B0604030504040204" pitchFamily="50" charset="-128"/>
                    <a:ea typeface="Meiryo UI" panose="020B0604030504040204" pitchFamily="50" charset="-128"/>
                  </a:rPr>
                  <a:t>1000</a:t>
                </a:r>
                <a:r>
                  <a:rPr lang="ja-JP" altLang="en-US" sz="2400" dirty="0">
                    <a:latin typeface="Meiryo UI" panose="020B0604030504040204" pitchFamily="50" charset="-128"/>
                    <a:ea typeface="Meiryo UI" panose="020B0604030504040204" pitchFamily="50" charset="-128"/>
                  </a:rPr>
                  <a:t>回の</a:t>
                </a:r>
                <a:r>
                  <a:rPr lang="en-US" altLang="ja-JP" sz="2400" dirty="0">
                    <a:latin typeface="Meiryo UI" panose="020B0604030504040204" pitchFamily="50" charset="-128"/>
                    <a:ea typeface="Meiryo UI" panose="020B0604030504040204" pitchFamily="50" charset="-128"/>
                  </a:rPr>
                  <a:t>95</a:t>
                </a:r>
                <a:r>
                  <a:rPr lang="ja-JP" altLang="en-US" sz="2400" dirty="0">
                    <a:latin typeface="Meiryo UI" panose="020B0604030504040204" pitchFamily="50" charset="-128"/>
                    <a:ea typeface="Meiryo UI" panose="020B0604030504040204" pitchFamily="50" charset="-128"/>
                  </a:rPr>
                  <a:t>％は</a:t>
                </a:r>
                <a:r>
                  <a:rPr lang="en-US" altLang="ja-JP" sz="2400" dirty="0">
                    <a:latin typeface="Meiryo UI" panose="020B0604030504040204" pitchFamily="50" charset="-128"/>
                    <a:ea typeface="Meiryo UI" panose="020B0604030504040204" pitchFamily="50" charset="-128"/>
                  </a:rPr>
                  <a:t>950</a:t>
                </a:r>
                <a:r>
                  <a:rPr lang="ja-JP" altLang="en-US" sz="2400" dirty="0">
                    <a:latin typeface="Meiryo UI" panose="020B0604030504040204" pitchFamily="50" charset="-128"/>
                    <a:ea typeface="Meiryo UI" panose="020B0604030504040204" pitchFamily="50" charset="-128"/>
                  </a:rPr>
                  <a:t>回だから、累積度数が</a:t>
                </a:r>
                <a:r>
                  <a:rPr lang="en-US" altLang="ja-JP" sz="2400" dirty="0">
                    <a:latin typeface="Meiryo UI" panose="020B0604030504040204" pitchFamily="50" charset="-128"/>
                    <a:ea typeface="Meiryo UI" panose="020B0604030504040204" pitchFamily="50" charset="-128"/>
                  </a:rPr>
                  <a:t>950</a:t>
                </a:r>
                <a:r>
                  <a:rPr lang="ja-JP" altLang="en-US" sz="2400" dirty="0">
                    <a:latin typeface="Meiryo UI" panose="020B0604030504040204" pitchFamily="50" charset="-128"/>
                    <a:ea typeface="Meiryo UI" panose="020B0604030504040204" pitchFamily="50" charset="-128"/>
                  </a:rPr>
                  <a:t>以上になる最小値のうち、最も小さいものを求め、</a:t>
                </a:r>
                <a:r>
                  <a:rPr lang="en-US" altLang="ja-JP" sz="2400" dirty="0">
                    <a:latin typeface="Meiryo UI" panose="020B0604030504040204" pitchFamily="50" charset="-128"/>
                    <a:ea typeface="Meiryo UI" panose="020B0604030504040204" pitchFamily="50" charset="-128"/>
                  </a:rPr>
                  <a:t>142</a:t>
                </a:r>
                <a:r>
                  <a:rPr lang="ja-JP" altLang="en-US" sz="2400" dirty="0">
                    <a:latin typeface="Meiryo UI" panose="020B0604030504040204" pitchFamily="50" charset="-128"/>
                    <a:ea typeface="Meiryo UI" panose="020B0604030504040204" pitchFamily="50" charset="-128"/>
                  </a:rPr>
                  <a:t>枚となります。</a:t>
                </a:r>
                <a:endParaRPr lang="en-US" altLang="ja-JP" sz="2400" dirty="0">
                  <a:latin typeface="Meiryo UI" panose="020B0604030504040204" pitchFamily="50" charset="-128"/>
                  <a:ea typeface="Meiryo UI" panose="020B0604030504040204" pitchFamily="50" charset="-128"/>
                </a:endParaRPr>
              </a:p>
              <a:p>
                <a:pPr marL="612000" indent="-612000"/>
                <a:r>
                  <a:rPr lang="ja-JP" altLang="en-US" sz="2400" dirty="0">
                    <a:latin typeface="Meiryo UI" panose="020B0604030504040204" pitchFamily="50" charset="-128"/>
                    <a:ea typeface="Meiryo UI" panose="020B0604030504040204" pitchFamily="50" charset="-128"/>
                  </a:rPr>
                  <a:t>　　　よって、</a:t>
                </a:r>
                <a:r>
                  <a:rPr lang="en-US" altLang="ja-JP" sz="2400" dirty="0">
                    <a:latin typeface="Meiryo UI" panose="020B0604030504040204" pitchFamily="50" charset="-128"/>
                    <a:ea typeface="Meiryo UI" panose="020B0604030504040204" pitchFamily="50" charset="-128"/>
                  </a:rPr>
                  <a:t>100</a:t>
                </a:r>
                <a:r>
                  <a:rPr lang="ja-JP" altLang="en-US" sz="2400" dirty="0">
                    <a:latin typeface="Meiryo UI" panose="020B0604030504040204" pitchFamily="50" charset="-128"/>
                    <a:ea typeface="Meiryo UI" panose="020B0604030504040204" pitchFamily="50" charset="-128"/>
                  </a:rPr>
                  <a:t>円玉を事前に</a:t>
                </a:r>
                <a:r>
                  <a:rPr lang="en-US" altLang="ja-JP" sz="2400" dirty="0">
                    <a:latin typeface="Meiryo UI" panose="020B0604030504040204" pitchFamily="50" charset="-128"/>
                    <a:ea typeface="Meiryo UI" panose="020B0604030504040204" pitchFamily="50" charset="-128"/>
                  </a:rPr>
                  <a:t>142</a:t>
                </a:r>
                <a:r>
                  <a:rPr lang="ja-JP" altLang="en-US" sz="2400" dirty="0">
                    <a:latin typeface="Meiryo UI" panose="020B0604030504040204" pitchFamily="50" charset="-128"/>
                    <a:ea typeface="Meiryo UI" panose="020B0604030504040204" pitchFamily="50" charset="-128"/>
                  </a:rPr>
                  <a:t>枚用意しておけばよいといえます。現実的には、</a:t>
                </a:r>
                <a:r>
                  <a:rPr lang="en-US" altLang="ja-JP" sz="2400" dirty="0">
                    <a:latin typeface="Meiryo UI" panose="020B0604030504040204" pitchFamily="50" charset="-128"/>
                    <a:ea typeface="Meiryo UI" panose="020B0604030504040204" pitchFamily="50" charset="-128"/>
                  </a:rPr>
                  <a:t>150</a:t>
                </a:r>
                <a:r>
                  <a:rPr lang="ja-JP" altLang="en-US" sz="2400" dirty="0">
                    <a:latin typeface="Meiryo UI" panose="020B0604030504040204" pitchFamily="50" charset="-128"/>
                    <a:ea typeface="Meiryo UI" panose="020B0604030504040204" pitchFamily="50" charset="-128"/>
                  </a:rPr>
                  <a:t>枚でよいと思います。</a:t>
                </a:r>
                <a:endParaRPr lang="en-US" altLang="ja-JP" sz="2400" dirty="0">
                  <a:latin typeface="Meiryo UI" panose="020B0604030504040204" pitchFamily="50" charset="-128"/>
                  <a:ea typeface="Meiryo UI" panose="020B0604030504040204" pitchFamily="50" charset="-128"/>
                </a:endParaRPr>
              </a:p>
            </p:txBody>
          </p:sp>
        </mc:Choice>
        <mc:Fallback xmlns="">
          <p:sp>
            <p:nvSpPr>
              <p:cNvPr id="3" name="テキスト ボックス 2">
                <a:extLst>
                  <a:ext uri="{FF2B5EF4-FFF2-40B4-BE49-F238E27FC236}">
                    <a16:creationId xmlns:a16="http://schemas.microsoft.com/office/drawing/2014/main" id="{5707440B-610C-464D-B630-FCC48BE7490D}"/>
                  </a:ext>
                </a:extLst>
              </p:cNvPr>
              <p:cNvSpPr txBox="1">
                <a:spLocks noRot="1" noChangeAspect="1" noMove="1" noResize="1" noEditPoints="1" noAdjustHandles="1" noChangeArrowheads="1" noChangeShapeType="1" noTextEdit="1"/>
              </p:cNvSpPr>
              <p:nvPr/>
            </p:nvSpPr>
            <p:spPr>
              <a:xfrm>
                <a:off x="5107455" y="1221465"/>
                <a:ext cx="6837410" cy="4679614"/>
              </a:xfrm>
              <a:prstGeom prst="rect">
                <a:avLst/>
              </a:prstGeom>
              <a:blipFill>
                <a:blip r:embed="rId3"/>
                <a:stretch>
                  <a:fillRect l="-1427" t="-1042" r="-1249" b="-1953"/>
                </a:stretch>
              </a:blipFill>
            </p:spPr>
            <p:txBody>
              <a:bodyPr/>
              <a:lstStyle/>
              <a:p>
                <a:r>
                  <a:rPr lang="ja-JP" altLang="en-US">
                    <a:noFill/>
                  </a:rPr>
                  <a:t> </a:t>
                </a:r>
              </a:p>
            </p:txBody>
          </p:sp>
        </mc:Fallback>
      </mc:AlternateContent>
      <p:pic>
        <p:nvPicPr>
          <p:cNvPr id="4" name="図 3">
            <a:extLst>
              <a:ext uri="{FF2B5EF4-FFF2-40B4-BE49-F238E27FC236}">
                <a16:creationId xmlns:a16="http://schemas.microsoft.com/office/drawing/2014/main" id="{374252DF-E377-4AA7-8896-97DB031BA617}"/>
              </a:ext>
            </a:extLst>
          </p:cNvPr>
          <p:cNvPicPr>
            <a:picLocks noChangeAspect="1"/>
          </p:cNvPicPr>
          <p:nvPr/>
        </p:nvPicPr>
        <p:blipFill rotWithShape="1">
          <a:blip r:embed="rId4"/>
          <a:srcRect l="18844" r="55405" b="54715"/>
          <a:stretch/>
        </p:blipFill>
        <p:spPr>
          <a:xfrm>
            <a:off x="247135" y="1221465"/>
            <a:ext cx="4580239" cy="5034256"/>
          </a:xfrm>
          <a:prstGeom prst="rect">
            <a:avLst/>
          </a:prstGeom>
          <a:ln>
            <a:solidFill>
              <a:schemeClr val="tx1"/>
            </a:solidFill>
          </a:ln>
        </p:spPr>
      </p:pic>
      <p:sp>
        <p:nvSpPr>
          <p:cNvPr id="5" name="正方形/長方形 4">
            <a:extLst>
              <a:ext uri="{FF2B5EF4-FFF2-40B4-BE49-F238E27FC236}">
                <a16:creationId xmlns:a16="http://schemas.microsoft.com/office/drawing/2014/main" id="{A871F61C-D77E-421F-AB09-0D5D2EC3F9AB}"/>
              </a:ext>
            </a:extLst>
          </p:cNvPr>
          <p:cNvSpPr/>
          <p:nvPr/>
        </p:nvSpPr>
        <p:spPr>
          <a:xfrm>
            <a:off x="3959610" y="3888885"/>
            <a:ext cx="548640" cy="192505"/>
          </a:xfrm>
          <a:prstGeom prst="rect">
            <a:avLst/>
          </a:prstGeom>
          <a:noFill/>
          <a:ln w="38100">
            <a:solidFill>
              <a:srgbClr val="426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6AC180F-3039-4BB7-9082-CB4F8D8103F8}"/>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29</a:t>
            </a:r>
            <a:endParaRPr kumimoji="1" lang="ja-JP" altLang="en-US" dirty="0"/>
          </a:p>
        </p:txBody>
      </p:sp>
    </p:spTree>
    <p:extLst>
      <p:ext uri="{BB962C8B-B14F-4D97-AF65-F5344CB8AC3E}">
        <p14:creationId xmlns:p14="http://schemas.microsoft.com/office/powerpoint/2010/main" val="2806425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67FE72D-7FA0-4D73-A8F4-E4082731C66C}"/>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6CBA9C69-0C5D-4A13-A2DD-B44691FD3688}"/>
              </a:ext>
            </a:extLst>
          </p:cNvPr>
          <p:cNvSpPr txBox="1"/>
          <p:nvPr/>
        </p:nvSpPr>
        <p:spPr>
          <a:xfrm>
            <a:off x="337746" y="798574"/>
            <a:ext cx="11524735" cy="727763"/>
          </a:xfrm>
          <a:prstGeom prst="rect">
            <a:avLst/>
          </a:prstGeom>
          <a:solidFill>
            <a:schemeClr val="bg2"/>
          </a:solidFill>
        </p:spPr>
        <p:txBody>
          <a:bodyPr wrap="square" rtlCol="0">
            <a:spAutoFit/>
          </a:bodyPr>
          <a:lstStyle/>
          <a:p>
            <a:pPr marL="720000" indent="-720000">
              <a:lnSpc>
                <a:spcPct val="150000"/>
              </a:lnSpc>
            </a:pPr>
            <a:r>
              <a:rPr lang="ja-JP" altLang="en-US" sz="3200" dirty="0">
                <a:latin typeface="Meiryo UI" panose="020B0604030504040204" pitchFamily="50" charset="-128"/>
                <a:ea typeface="Meiryo UI" panose="020B0604030504040204" pitchFamily="50" charset="-128"/>
              </a:rPr>
              <a:t>６　これまでの問題解決の過程を振り返る。</a:t>
            </a:r>
            <a:endParaRPr lang="en-US" altLang="ja-JP" sz="3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1CEE2EC-548F-4DDC-B199-19F10EB1E6BE}"/>
              </a:ext>
            </a:extLst>
          </p:cNvPr>
          <p:cNvSpPr txBox="1"/>
          <p:nvPr/>
        </p:nvSpPr>
        <p:spPr>
          <a:xfrm>
            <a:off x="795905" y="1729946"/>
            <a:ext cx="10600191" cy="4077526"/>
          </a:xfrm>
          <a:prstGeom prst="rect">
            <a:avLst/>
          </a:prstGeom>
          <a:solidFill>
            <a:srgbClr val="4284EE"/>
          </a:solidFill>
          <a:ln>
            <a:solidFill>
              <a:srgbClr val="4284EE"/>
            </a:solidFill>
          </a:ln>
        </p:spPr>
        <p:txBody>
          <a:bodyPr wrap="square" rtlCol="0">
            <a:spAutoFit/>
          </a:bodyPr>
          <a:lstStyle/>
          <a:p>
            <a:pPr>
              <a:lnSpc>
                <a:spcPct val="150000"/>
              </a:lnSpc>
            </a:pPr>
            <a:r>
              <a:rPr kumimoji="1" lang="ja-JP" altLang="en-US" sz="3200" dirty="0">
                <a:solidFill>
                  <a:schemeClr val="bg1"/>
                </a:solidFill>
                <a:latin typeface="Meiryo UI" panose="020B0604030504040204" pitchFamily="50" charset="-128"/>
                <a:ea typeface="Meiryo UI" panose="020B0604030504040204" pitchFamily="50" charset="-128"/>
              </a:rPr>
              <a:t>振り返る内容</a:t>
            </a:r>
            <a:endParaRPr kumimoji="1" lang="en-US" altLang="ja-JP" sz="3200" dirty="0">
              <a:solidFill>
                <a:schemeClr val="bg1"/>
              </a:solidFill>
              <a:latin typeface="Meiryo UI" panose="020B0604030504040204" pitchFamily="50" charset="-128"/>
              <a:ea typeface="Meiryo UI" panose="020B0604030504040204" pitchFamily="50" charset="-128"/>
            </a:endParaRPr>
          </a:p>
          <a:p>
            <a:pPr>
              <a:lnSpc>
                <a:spcPct val="150000"/>
              </a:lnSpc>
            </a:pPr>
            <a:r>
              <a:rPr lang="ja-JP" altLang="en-US" sz="2400" dirty="0">
                <a:solidFill>
                  <a:schemeClr val="bg1"/>
                </a:solidFill>
                <a:latin typeface="Meiryo UI" panose="020B0604030504040204" pitchFamily="50" charset="-128"/>
                <a:ea typeface="Meiryo UI" panose="020B0604030504040204" pitchFamily="50" charset="-128"/>
              </a:rPr>
              <a:t>☆　</a:t>
            </a:r>
            <a:r>
              <a:rPr kumimoji="1" lang="ja-JP" altLang="en-US" sz="2400" dirty="0">
                <a:solidFill>
                  <a:schemeClr val="bg1"/>
                </a:solidFill>
                <a:latin typeface="Meiryo UI" panose="020B0604030504040204" pitchFamily="50" charset="-128"/>
                <a:ea typeface="Meiryo UI" panose="020B0604030504040204" pitchFamily="50" charset="-128"/>
              </a:rPr>
              <a:t>問題を解決するために有効だと感じた方法や考え方</a:t>
            </a:r>
            <a:endParaRPr kumimoji="1" lang="en-US" altLang="ja-JP" sz="2400" dirty="0">
              <a:solidFill>
                <a:schemeClr val="bg1"/>
              </a:solidFill>
              <a:latin typeface="Meiryo UI" panose="020B0604030504040204" pitchFamily="50" charset="-128"/>
              <a:ea typeface="Meiryo UI" panose="020B0604030504040204" pitchFamily="50" charset="-128"/>
            </a:endParaRPr>
          </a:p>
          <a:p>
            <a:pPr>
              <a:lnSpc>
                <a:spcPct val="150000"/>
              </a:lnSpc>
            </a:pPr>
            <a:r>
              <a:rPr lang="ja-JP" altLang="en-US" sz="2400" dirty="0">
                <a:solidFill>
                  <a:schemeClr val="bg1"/>
                </a:solidFill>
                <a:latin typeface="Meiryo UI" panose="020B0604030504040204" pitchFamily="50" charset="-128"/>
                <a:ea typeface="Meiryo UI" panose="020B0604030504040204" pitchFamily="50" charset="-128"/>
              </a:rPr>
              <a:t>☆　問題解決の過程において、うまくいかなかったこととその原因</a:t>
            </a:r>
            <a:endParaRPr lang="en-US" altLang="ja-JP" sz="2400" dirty="0">
              <a:solidFill>
                <a:schemeClr val="bg1"/>
              </a:solidFill>
              <a:latin typeface="Meiryo UI" panose="020B0604030504040204" pitchFamily="50" charset="-128"/>
              <a:ea typeface="Meiryo UI" panose="020B0604030504040204" pitchFamily="50" charset="-128"/>
            </a:endParaRPr>
          </a:p>
          <a:p>
            <a:pPr>
              <a:lnSpc>
                <a:spcPct val="150000"/>
              </a:lnSpc>
            </a:pPr>
            <a:r>
              <a:rPr lang="ja-JP" altLang="en-US" sz="2400" dirty="0">
                <a:solidFill>
                  <a:schemeClr val="bg1"/>
                </a:solidFill>
                <a:latin typeface="Meiryo UI" panose="020B0604030504040204" pitchFamily="50" charset="-128"/>
                <a:ea typeface="Meiryo UI" panose="020B0604030504040204" pitchFamily="50" charset="-128"/>
              </a:rPr>
              <a:t>☆　</a:t>
            </a:r>
            <a:r>
              <a:rPr kumimoji="1" lang="ja-JP" altLang="en-US" sz="2400" dirty="0">
                <a:solidFill>
                  <a:schemeClr val="bg1"/>
                </a:solidFill>
                <a:latin typeface="Meiryo UI" panose="020B0604030504040204" pitchFamily="50" charset="-128"/>
                <a:ea typeface="Meiryo UI" panose="020B0604030504040204" pitchFamily="50" charset="-128"/>
              </a:rPr>
              <a:t>他者との話し合いの中で、自分の考えが変わったところ、または変わらなかったところ</a:t>
            </a:r>
            <a:endParaRPr kumimoji="1" lang="en-US" altLang="ja-JP" sz="2400" dirty="0">
              <a:solidFill>
                <a:schemeClr val="bg1"/>
              </a:solidFill>
              <a:latin typeface="Meiryo UI" panose="020B0604030504040204" pitchFamily="50" charset="-128"/>
              <a:ea typeface="Meiryo UI" panose="020B0604030504040204" pitchFamily="50" charset="-128"/>
            </a:endParaRPr>
          </a:p>
          <a:p>
            <a:pPr>
              <a:lnSpc>
                <a:spcPct val="150000"/>
              </a:lnSpc>
            </a:pPr>
            <a:r>
              <a:rPr lang="ja-JP" altLang="en-US" sz="2400" dirty="0">
                <a:solidFill>
                  <a:schemeClr val="bg1"/>
                </a:solidFill>
                <a:latin typeface="Meiryo UI" panose="020B0604030504040204" pitchFamily="50" charset="-128"/>
                <a:ea typeface="Meiryo UI" panose="020B0604030504040204" pitchFamily="50" charset="-128"/>
              </a:rPr>
              <a:t>　　（それぞれ理由も含めて）</a:t>
            </a:r>
            <a:endParaRPr kumimoji="1" lang="en-US" altLang="ja-JP" sz="2400" dirty="0">
              <a:solidFill>
                <a:schemeClr val="bg1"/>
              </a:solidFill>
              <a:latin typeface="Meiryo UI" panose="020B0604030504040204" pitchFamily="50" charset="-128"/>
              <a:ea typeface="Meiryo UI" panose="020B0604030504040204" pitchFamily="50" charset="-128"/>
            </a:endParaRPr>
          </a:p>
          <a:p>
            <a:pPr>
              <a:lnSpc>
                <a:spcPct val="150000"/>
              </a:lnSpc>
            </a:pPr>
            <a:r>
              <a:rPr lang="ja-JP" altLang="en-US" sz="2400" dirty="0">
                <a:solidFill>
                  <a:schemeClr val="bg1"/>
                </a:solidFill>
                <a:latin typeface="Meiryo UI" panose="020B0604030504040204" pitchFamily="50" charset="-128"/>
                <a:ea typeface="Meiryo UI" panose="020B0604030504040204" pitchFamily="50" charset="-128"/>
              </a:rPr>
              <a:t>☆　これからさらに考えてみたいことややってみたいこと　</a:t>
            </a:r>
            <a:endParaRPr lang="en-US" altLang="ja-JP" sz="2400" dirty="0">
              <a:solidFill>
                <a:schemeClr val="bg1"/>
              </a:solidFill>
              <a:latin typeface="Meiryo UI" panose="020B0604030504040204" pitchFamily="50" charset="-128"/>
              <a:ea typeface="Meiryo UI" panose="020B0604030504040204" pitchFamily="50" charset="-128"/>
            </a:endParaRPr>
          </a:p>
          <a:p>
            <a:pPr>
              <a:lnSpc>
                <a:spcPct val="150000"/>
              </a:lnSpc>
            </a:pPr>
            <a:r>
              <a:rPr kumimoji="1" lang="ja-JP" altLang="en-US" sz="2400" dirty="0">
                <a:solidFill>
                  <a:schemeClr val="bg1"/>
                </a:solidFill>
                <a:latin typeface="Meiryo UI" panose="020B0604030504040204" pitchFamily="50" charset="-128"/>
                <a:ea typeface="Meiryo UI" panose="020B0604030504040204" pitchFamily="50" charset="-128"/>
              </a:rPr>
              <a:t>　　　　　　　　　　　　　　　　　　　　　　　　　　　　　　・・・など</a:t>
            </a:r>
          </a:p>
        </p:txBody>
      </p:sp>
      <p:sp>
        <p:nvSpPr>
          <p:cNvPr id="8" name="テキスト ボックス 7">
            <a:extLst>
              <a:ext uri="{FF2B5EF4-FFF2-40B4-BE49-F238E27FC236}">
                <a16:creationId xmlns:a16="http://schemas.microsoft.com/office/drawing/2014/main" id="{CE6A383B-9839-406E-B6D0-C00325785873}"/>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30</a:t>
            </a:r>
            <a:endParaRPr kumimoji="1" lang="ja-JP" altLang="en-US" dirty="0"/>
          </a:p>
        </p:txBody>
      </p:sp>
    </p:spTree>
    <p:extLst>
      <p:ext uri="{BB962C8B-B14F-4D97-AF65-F5344CB8AC3E}">
        <p14:creationId xmlns:p14="http://schemas.microsoft.com/office/powerpoint/2010/main" val="1121147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284EE"/>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ECC5611-AD83-4058-8BF6-2FB0E7FEFD89}"/>
              </a:ext>
            </a:extLst>
          </p:cNvPr>
          <p:cNvSpPr/>
          <p:nvPr/>
        </p:nvSpPr>
        <p:spPr>
          <a:xfrm>
            <a:off x="316173" y="1536174"/>
            <a:ext cx="11559654" cy="4708981"/>
          </a:xfrm>
          <a:prstGeom prst="rect">
            <a:avLst/>
          </a:prstGeom>
        </p:spPr>
        <p:txBody>
          <a:bodyPr wrap="square">
            <a:spAutoFit/>
          </a:bodyPr>
          <a:lstStyle/>
          <a:p>
            <a:r>
              <a:rPr lang="ja-JP" altLang="en-US" sz="6000" b="1" dirty="0">
                <a:solidFill>
                  <a:srgbClr val="FFFFFF"/>
                </a:solidFill>
                <a:latin typeface="Meiryo UI" panose="020B0604030504040204" pitchFamily="50" charset="-128"/>
                <a:ea typeface="Meiryo UI" panose="020B0604030504040204" pitchFamily="50" charset="-128"/>
              </a:rPr>
              <a:t>数学科と情報科は、教科横断的な視点で授業づくりを進めやすい教科です。</a:t>
            </a:r>
            <a:endParaRPr lang="en-US" altLang="ja-JP" sz="6000" b="1" dirty="0">
              <a:solidFill>
                <a:srgbClr val="FFFFFF"/>
              </a:solidFill>
              <a:latin typeface="Meiryo UI" panose="020B0604030504040204" pitchFamily="50" charset="-128"/>
              <a:ea typeface="Meiryo UI" panose="020B0604030504040204" pitchFamily="50" charset="-128"/>
            </a:endParaRPr>
          </a:p>
          <a:p>
            <a:r>
              <a:rPr lang="ja-JP" altLang="en-US" sz="6000" b="1" dirty="0">
                <a:solidFill>
                  <a:srgbClr val="FFFFFF"/>
                </a:solidFill>
                <a:latin typeface="Meiryo UI" panose="020B0604030504040204" pitchFamily="50" charset="-128"/>
                <a:ea typeface="Meiryo UI" panose="020B0604030504040204" pitchFamily="50" charset="-128"/>
              </a:rPr>
              <a:t>カリキュラム・マネジメントの視点でも是非、チャレンジしてみてください。</a:t>
            </a:r>
            <a:endParaRPr lang="ja-JP" altLang="en-US" sz="6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708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230877-264F-4108-B05C-253AFD153591}"/>
              </a:ext>
            </a:extLst>
          </p:cNvPr>
          <p:cNvSpPr txBox="1"/>
          <p:nvPr/>
        </p:nvSpPr>
        <p:spPr>
          <a:xfrm>
            <a:off x="0" y="0"/>
            <a:ext cx="10510787" cy="707886"/>
          </a:xfrm>
          <a:prstGeom prst="rect">
            <a:avLst/>
          </a:prstGeom>
          <a:noFill/>
        </p:spPr>
        <p:txBody>
          <a:bodyPr wrap="square" rtlCol="0">
            <a:spAutoFit/>
          </a:bodyPr>
          <a:lstStyle/>
          <a:p>
            <a:r>
              <a:rPr kumimoji="1" lang="ja-JP" altLang="en-US" sz="4000" dirty="0">
                <a:latin typeface="Meiryo UI" panose="020B0604030504040204" pitchFamily="50" charset="-128"/>
                <a:ea typeface="Meiryo UI" panose="020B0604030504040204" pitchFamily="50" charset="-128"/>
              </a:rPr>
              <a:t>二次関数の最大と最小（数学</a:t>
            </a:r>
            <a:r>
              <a:rPr kumimoji="1" lang="en-US" altLang="ja-JP" sz="4000" dirty="0">
                <a:latin typeface="Meiryo UI" panose="020B0604030504040204" pitchFamily="50" charset="-128"/>
                <a:ea typeface="Meiryo UI" panose="020B0604030504040204" pitchFamily="50" charset="-128"/>
              </a:rPr>
              <a:t>Ⅰ</a:t>
            </a:r>
            <a:r>
              <a:rPr kumimoji="1" lang="ja-JP" altLang="en-US" sz="4000" dirty="0">
                <a:latin typeface="Meiryo UI" panose="020B0604030504040204" pitchFamily="50" charset="-128"/>
                <a:ea typeface="Meiryo UI" panose="020B0604030504040204" pitchFamily="50" charset="-128"/>
              </a:rPr>
              <a:t>）で扱う問題</a:t>
            </a:r>
            <a:endParaRPr kumimoji="1" lang="en-US" altLang="ja-JP" sz="40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F03C15C-0486-434B-ACC7-21823313E67D}"/>
              </a:ext>
            </a:extLst>
          </p:cNvPr>
          <p:cNvSpPr/>
          <p:nvPr/>
        </p:nvSpPr>
        <p:spPr>
          <a:xfrm>
            <a:off x="967946" y="1003123"/>
            <a:ext cx="10256108"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600" dirty="0">
                <a:solidFill>
                  <a:srgbClr val="000000"/>
                </a:solidFill>
                <a:latin typeface="Meiryo UI" panose="020B0604030504040204" pitchFamily="50" charset="-128"/>
                <a:ea typeface="Meiryo UI" panose="020B0604030504040204" pitchFamily="50" charset="-128"/>
              </a:rPr>
              <a:t>文化祭の模擬店で、焼きそばを販売することになった。売上をできるだけ多くし、利益を寄付したいと考えている。焼きそば１皿の値段をいくらにすればよいか。そのときに寄付できる金額はいくらか？</a:t>
            </a:r>
            <a:endParaRPr lang="ja-JP" altLang="en-US" sz="36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70F1725B-2E36-4C79-8329-524EE0DFC822}"/>
              </a:ext>
            </a:extLst>
          </p:cNvPr>
          <p:cNvSpPr/>
          <p:nvPr/>
        </p:nvSpPr>
        <p:spPr>
          <a:xfrm>
            <a:off x="2166551" y="3606684"/>
            <a:ext cx="7858898" cy="2554545"/>
          </a:xfrm>
          <a:prstGeom prst="rect">
            <a:avLst/>
          </a:prstGeom>
          <a:solidFill>
            <a:schemeClr val="accent4">
              <a:lumMod val="20000"/>
              <a:lumOff val="80000"/>
            </a:schemeClr>
          </a:solidFill>
        </p:spPr>
        <p:txBody>
          <a:bodyPr wrap="square">
            <a:spAutoFit/>
          </a:bodyPr>
          <a:lstStyle/>
          <a:p>
            <a:r>
              <a:rPr lang="ja-JP" altLang="en-US" sz="3200" dirty="0">
                <a:solidFill>
                  <a:srgbClr val="000000"/>
                </a:solidFill>
                <a:latin typeface="Meiryo UI" panose="020B0604030504040204" pitchFamily="50" charset="-128"/>
                <a:ea typeface="Meiryo UI" panose="020B0604030504040204" pitchFamily="50" charset="-128"/>
              </a:rPr>
              <a:t>問題解決に必要な情報</a:t>
            </a:r>
            <a:endParaRPr lang="ja-JP" altLang="en-US" sz="3200" dirty="0">
              <a:latin typeface="Meiryo UI" panose="020B0604030504040204" pitchFamily="50" charset="-128"/>
              <a:ea typeface="Meiryo UI" panose="020B0604030504040204" pitchFamily="50" charset="-128"/>
            </a:endParaRPr>
          </a:p>
          <a:p>
            <a:r>
              <a:rPr lang="ja-JP" altLang="en-US" sz="3200" dirty="0">
                <a:solidFill>
                  <a:srgbClr val="000000"/>
                </a:solidFill>
                <a:latin typeface="Meiryo UI" panose="020B0604030504040204" pitchFamily="50" charset="-128"/>
                <a:ea typeface="Meiryo UI" panose="020B0604030504040204" pitchFamily="50" charset="-128"/>
              </a:rPr>
              <a:t>・昨年は１皿</a:t>
            </a:r>
            <a:r>
              <a:rPr lang="en-US" altLang="ja-JP" sz="3200" dirty="0">
                <a:solidFill>
                  <a:srgbClr val="000000"/>
                </a:solidFill>
                <a:latin typeface="Meiryo UI" panose="020B0604030504040204" pitchFamily="50" charset="-128"/>
                <a:ea typeface="Meiryo UI" panose="020B0604030504040204" pitchFamily="50" charset="-128"/>
              </a:rPr>
              <a:t>200</a:t>
            </a:r>
            <a:r>
              <a:rPr lang="ja-JP" altLang="en-US" sz="3200" dirty="0">
                <a:solidFill>
                  <a:srgbClr val="000000"/>
                </a:solidFill>
                <a:latin typeface="Meiryo UI" panose="020B0604030504040204" pitchFamily="50" charset="-128"/>
                <a:ea typeface="Meiryo UI" panose="020B0604030504040204" pitchFamily="50" charset="-128"/>
              </a:rPr>
              <a:t>円で売って、</a:t>
            </a:r>
            <a:r>
              <a:rPr lang="en-US" altLang="ja-JP" sz="3200" dirty="0">
                <a:solidFill>
                  <a:srgbClr val="000000"/>
                </a:solidFill>
                <a:latin typeface="Meiryo UI" panose="020B0604030504040204" pitchFamily="50" charset="-128"/>
                <a:ea typeface="Meiryo UI" panose="020B0604030504040204" pitchFamily="50" charset="-128"/>
              </a:rPr>
              <a:t>360</a:t>
            </a:r>
            <a:r>
              <a:rPr lang="ja-JP" altLang="en-US" sz="3200" dirty="0">
                <a:solidFill>
                  <a:srgbClr val="000000"/>
                </a:solidFill>
                <a:latin typeface="Meiryo UI" panose="020B0604030504040204" pitchFamily="50" charset="-128"/>
                <a:ea typeface="Meiryo UI" panose="020B0604030504040204" pitchFamily="50" charset="-128"/>
              </a:rPr>
              <a:t>皿売れた。</a:t>
            </a:r>
            <a:endParaRPr lang="ja-JP" altLang="en-US" sz="3200" dirty="0">
              <a:latin typeface="Meiryo UI" panose="020B0604030504040204" pitchFamily="50" charset="-128"/>
              <a:ea typeface="Meiryo UI" panose="020B0604030504040204" pitchFamily="50" charset="-128"/>
            </a:endParaRPr>
          </a:p>
          <a:p>
            <a:r>
              <a:rPr lang="ja-JP" altLang="en-US" sz="3200" dirty="0">
                <a:solidFill>
                  <a:srgbClr val="000000"/>
                </a:solidFill>
                <a:latin typeface="Meiryo UI" panose="020B0604030504040204" pitchFamily="50" charset="-128"/>
                <a:ea typeface="Meiryo UI" panose="020B0604030504040204" pitchFamily="50" charset="-128"/>
              </a:rPr>
              <a:t>・</a:t>
            </a:r>
            <a:r>
              <a:rPr lang="en-US" altLang="ja-JP" sz="3200" dirty="0">
                <a:solidFill>
                  <a:srgbClr val="000000"/>
                </a:solidFill>
                <a:latin typeface="Meiryo UI" panose="020B0604030504040204" pitchFamily="50" charset="-128"/>
                <a:ea typeface="Meiryo UI" panose="020B0604030504040204" pitchFamily="50" charset="-128"/>
              </a:rPr>
              <a:t>50</a:t>
            </a:r>
            <a:r>
              <a:rPr lang="ja-JP" altLang="en-US" sz="3200" dirty="0">
                <a:solidFill>
                  <a:srgbClr val="000000"/>
                </a:solidFill>
                <a:latin typeface="Meiryo UI" panose="020B0604030504040204" pitchFamily="50" charset="-128"/>
                <a:ea typeface="Meiryo UI" panose="020B0604030504040204" pitchFamily="50" charset="-128"/>
              </a:rPr>
              <a:t>円値上げをすると、</a:t>
            </a:r>
            <a:r>
              <a:rPr lang="en-US" altLang="ja-JP" sz="3200" dirty="0">
                <a:solidFill>
                  <a:srgbClr val="000000"/>
                </a:solidFill>
                <a:latin typeface="Meiryo UI" panose="020B0604030504040204" pitchFamily="50" charset="-128"/>
                <a:ea typeface="Meiryo UI" panose="020B0604030504040204" pitchFamily="50" charset="-128"/>
              </a:rPr>
              <a:t>40</a:t>
            </a:r>
            <a:r>
              <a:rPr lang="ja-JP" altLang="en-US" sz="3200" dirty="0">
                <a:solidFill>
                  <a:srgbClr val="000000"/>
                </a:solidFill>
                <a:latin typeface="Meiryo UI" panose="020B0604030504040204" pitchFamily="50" charset="-128"/>
                <a:ea typeface="Meiryo UI" panose="020B0604030504040204" pitchFamily="50" charset="-128"/>
              </a:rPr>
              <a:t>皿減る傾向にある。</a:t>
            </a:r>
            <a:endParaRPr lang="ja-JP" altLang="en-US" sz="3200" dirty="0">
              <a:latin typeface="Meiryo UI" panose="020B0604030504040204" pitchFamily="50" charset="-128"/>
              <a:ea typeface="Meiryo UI" panose="020B0604030504040204" pitchFamily="50" charset="-128"/>
            </a:endParaRPr>
          </a:p>
          <a:p>
            <a:r>
              <a:rPr lang="ja-JP" altLang="en-US" sz="3200" dirty="0">
                <a:solidFill>
                  <a:srgbClr val="000000"/>
                </a:solidFill>
                <a:latin typeface="Meiryo UI" panose="020B0604030504040204" pitchFamily="50" charset="-128"/>
                <a:ea typeface="Meiryo UI" panose="020B0604030504040204" pitchFamily="50" charset="-128"/>
              </a:rPr>
              <a:t>・１皿あたりの原価は、</a:t>
            </a:r>
            <a:r>
              <a:rPr lang="en-US" altLang="ja-JP" sz="3200" dirty="0">
                <a:solidFill>
                  <a:srgbClr val="000000"/>
                </a:solidFill>
                <a:latin typeface="Meiryo UI" panose="020B0604030504040204" pitchFamily="50" charset="-128"/>
                <a:ea typeface="Meiryo UI" panose="020B0604030504040204" pitchFamily="50" charset="-128"/>
              </a:rPr>
              <a:t>120</a:t>
            </a:r>
            <a:r>
              <a:rPr lang="ja-JP" altLang="en-US" sz="3200" dirty="0">
                <a:solidFill>
                  <a:srgbClr val="000000"/>
                </a:solidFill>
                <a:latin typeface="Meiryo UI" panose="020B0604030504040204" pitchFamily="50" charset="-128"/>
                <a:ea typeface="Meiryo UI" panose="020B0604030504040204" pitchFamily="50" charset="-128"/>
              </a:rPr>
              <a:t>円である。</a:t>
            </a:r>
            <a:endParaRPr lang="ja-JP" altLang="en-US" sz="3200" dirty="0">
              <a:latin typeface="Meiryo UI" panose="020B0604030504040204" pitchFamily="50" charset="-128"/>
              <a:ea typeface="Meiryo UI" panose="020B0604030504040204" pitchFamily="50" charset="-128"/>
            </a:endParaRPr>
          </a:p>
          <a:p>
            <a:r>
              <a:rPr lang="ja-JP" altLang="en-US" sz="3200" dirty="0">
                <a:solidFill>
                  <a:srgbClr val="000000"/>
                </a:solidFill>
                <a:latin typeface="Meiryo UI" panose="020B0604030504040204" pitchFamily="50" charset="-128"/>
                <a:ea typeface="Meiryo UI" panose="020B0604030504040204" pitchFamily="50" charset="-128"/>
              </a:rPr>
              <a:t>・消費税は考えない。</a:t>
            </a:r>
            <a:endParaRPr lang="ja-JP" altLang="en-US" sz="32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D8DD021-732E-4516-ADE1-3F68A96BE28A}"/>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3</a:t>
            </a:r>
            <a:endParaRPr kumimoji="1" lang="ja-JP" altLang="en-US" dirty="0"/>
          </a:p>
        </p:txBody>
      </p:sp>
    </p:spTree>
    <p:extLst>
      <p:ext uri="{BB962C8B-B14F-4D97-AF65-F5344CB8AC3E}">
        <p14:creationId xmlns:p14="http://schemas.microsoft.com/office/powerpoint/2010/main" val="341393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605A0D-92EF-4F45-AAA9-8B212B4004EA}"/>
              </a:ext>
            </a:extLst>
          </p:cNvPr>
          <p:cNvSpPr txBox="1"/>
          <p:nvPr/>
        </p:nvSpPr>
        <p:spPr>
          <a:xfrm>
            <a:off x="0" y="0"/>
            <a:ext cx="1260389"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解答</a:t>
            </a:r>
            <a:endParaRPr kumimoji="1" lang="en-US" altLang="ja-JP" sz="4000" dirty="0">
              <a:latin typeface="Meiryo UI" panose="020B0604030504040204" pitchFamily="50" charset="-128"/>
              <a:ea typeface="Meiryo UI" panose="020B0604030504040204" pitchFamily="50" charset="-128"/>
            </a:endParaRPr>
          </a:p>
        </p:txBody>
      </p:sp>
      <mc:AlternateContent xmlns:mc="http://schemas.openxmlformats.org/markup-compatibility/2006" xmlns:a14="http://schemas.microsoft.com/office/drawing/2010/main">
        <mc:Choice Requires="a14">
          <p:sp>
            <p:nvSpPr>
              <p:cNvPr id="3" name="正方形/長方形 2">
                <a:extLst>
                  <a:ext uri="{FF2B5EF4-FFF2-40B4-BE49-F238E27FC236}">
                    <a16:creationId xmlns:a16="http://schemas.microsoft.com/office/drawing/2014/main" id="{B8D86AA0-C755-4F37-8AF2-78A6997ED877}"/>
                  </a:ext>
                </a:extLst>
              </p:cNvPr>
              <p:cNvSpPr/>
              <p:nvPr/>
            </p:nvSpPr>
            <p:spPr>
              <a:xfrm>
                <a:off x="0" y="763695"/>
                <a:ext cx="12192000" cy="5898538"/>
              </a:xfrm>
              <a:prstGeom prst="rect">
                <a:avLst/>
              </a:prstGeom>
            </p:spPr>
            <p:txBody>
              <a:bodyPr wrap="square">
                <a:spAutoFit/>
              </a:bodyPr>
              <a:lstStyle/>
              <a:p>
                <a:r>
                  <a:rPr lang="ja-JP" altLang="en-US" dirty="0">
                    <a:solidFill>
                      <a:srgbClr val="000000"/>
                    </a:solidFill>
                    <a:latin typeface="Meiryo UI" panose="020B0604030504040204" pitchFamily="50" charset="-128"/>
                    <a:ea typeface="Meiryo UI" panose="020B0604030504040204" pitchFamily="50" charset="-128"/>
                  </a:rPr>
                  <a:t>焼きそば１皿の値段の昨年度からの値上げ金額を𝑥円とし、そのときの売上金額を𝑦円とする。</a:t>
                </a:r>
                <a:endParaRPr lang="ja-JP" altLang="en-US" dirty="0">
                  <a:latin typeface="Meiryo UI" panose="020B0604030504040204" pitchFamily="50" charset="-128"/>
                  <a:ea typeface="Meiryo UI" panose="020B0604030504040204" pitchFamily="50" charset="-128"/>
                </a:endParaRPr>
              </a:p>
              <a:p>
                <a:r>
                  <a:rPr lang="en-US" altLang="ja-JP" dirty="0">
                    <a:solidFill>
                      <a:srgbClr val="000000"/>
                    </a:solidFill>
                    <a:latin typeface="Meiryo UI" panose="020B0604030504040204" pitchFamily="50" charset="-128"/>
                    <a:ea typeface="Meiryo UI" panose="020B0604030504040204" pitchFamily="50" charset="-128"/>
                  </a:rPr>
                  <a:t>50</a:t>
                </a:r>
                <a:r>
                  <a:rPr lang="ja-JP" altLang="en-US" dirty="0">
                    <a:solidFill>
                      <a:srgbClr val="000000"/>
                    </a:solidFill>
                    <a:latin typeface="Meiryo UI" panose="020B0604030504040204" pitchFamily="50" charset="-128"/>
                    <a:ea typeface="Meiryo UI" panose="020B0604030504040204" pitchFamily="50" charset="-128"/>
                  </a:rPr>
                  <a:t>円値上げをすると、</a:t>
                </a:r>
                <a:r>
                  <a:rPr lang="en-US" altLang="ja-JP" dirty="0">
                    <a:solidFill>
                      <a:srgbClr val="000000"/>
                    </a:solidFill>
                    <a:latin typeface="Meiryo UI" panose="020B0604030504040204" pitchFamily="50" charset="-128"/>
                    <a:ea typeface="Meiryo UI" panose="020B0604030504040204" pitchFamily="50" charset="-128"/>
                  </a:rPr>
                  <a:t>40</a:t>
                </a:r>
                <a:r>
                  <a:rPr lang="ja-JP" altLang="en-US" dirty="0">
                    <a:solidFill>
                      <a:srgbClr val="000000"/>
                    </a:solidFill>
                    <a:latin typeface="Meiryo UI" panose="020B0604030504040204" pitchFamily="50" charset="-128"/>
                    <a:ea typeface="Meiryo UI" panose="020B0604030504040204" pitchFamily="50" charset="-128"/>
                  </a:rPr>
                  <a:t>皿減る傾向にあるから、１円当たり、</a:t>
                </a:r>
                <a:r>
                  <a:rPr lang="en-US" altLang="ja-JP" dirty="0">
                    <a:solidFill>
                      <a:srgbClr val="000000"/>
                    </a:solidFill>
                    <a:ea typeface="Meiryo UI" panose="020B0604030504040204" pitchFamily="50" charset="-128"/>
                  </a:rPr>
                  <a:t> </a:t>
                </a:r>
                <a14:m>
                  <m:oMath xmlns:m="http://schemas.openxmlformats.org/officeDocument/2006/math">
                    <m:f>
                      <m:fPr>
                        <m:ctrlPr>
                          <a:rPr lang="en-US" altLang="ja-JP" i="1">
                            <a:solidFill>
                              <a:srgbClr val="000000"/>
                            </a:solidFill>
                            <a:latin typeface="Cambria Math" panose="02040503050406030204" pitchFamily="18" charset="0"/>
                            <a:ea typeface="Meiryo UI" panose="020B0604030504040204" pitchFamily="50" charset="-128"/>
                          </a:rPr>
                        </m:ctrlPr>
                      </m:fPr>
                      <m:num>
                        <m:r>
                          <a:rPr lang="en-US" altLang="ja-JP" i="1">
                            <a:solidFill>
                              <a:srgbClr val="000000"/>
                            </a:solidFill>
                            <a:latin typeface="Cambria Math" panose="02040503050406030204" pitchFamily="18" charset="0"/>
                            <a:ea typeface="Meiryo UI" panose="020B0604030504040204" pitchFamily="50" charset="-128"/>
                          </a:rPr>
                          <m:t>4</m:t>
                        </m:r>
                      </m:num>
                      <m:den>
                        <m:r>
                          <a:rPr lang="en-US" altLang="ja-JP" i="1">
                            <a:solidFill>
                              <a:srgbClr val="000000"/>
                            </a:solidFill>
                            <a:latin typeface="Cambria Math" panose="02040503050406030204" pitchFamily="18" charset="0"/>
                            <a:ea typeface="Meiryo UI" panose="020B0604030504040204" pitchFamily="50" charset="-128"/>
                          </a:rPr>
                          <m:t>5</m:t>
                        </m:r>
                      </m:den>
                    </m:f>
                  </m:oMath>
                </a14:m>
                <a:r>
                  <a:rPr lang="ja-JP" altLang="en-US" dirty="0">
                    <a:solidFill>
                      <a:srgbClr val="000000"/>
                    </a:solidFill>
                    <a:latin typeface="Meiryo UI" panose="020B0604030504040204" pitchFamily="50" charset="-128"/>
                    <a:ea typeface="Meiryo UI" panose="020B0604030504040204" pitchFamily="50" charset="-128"/>
                  </a:rPr>
                  <a:t>皿減ることになる。</a:t>
                </a:r>
                <a:endParaRPr lang="ja-JP" altLang="en-US" dirty="0">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よって、𝑥円値上げをすると、</a:t>
                </a:r>
                <a:r>
                  <a:rPr lang="en-US" altLang="ja-JP" dirty="0">
                    <a:solidFill>
                      <a:srgbClr val="000000"/>
                    </a:solidFill>
                    <a:ea typeface="Meiryo UI" panose="020B0604030504040204" pitchFamily="50" charset="-128"/>
                  </a:rPr>
                  <a:t> </a:t>
                </a:r>
                <a14:m>
                  <m:oMath xmlns:m="http://schemas.openxmlformats.org/officeDocument/2006/math">
                    <m:f>
                      <m:fPr>
                        <m:ctrlPr>
                          <a:rPr lang="en-US" altLang="ja-JP" i="1">
                            <a:solidFill>
                              <a:srgbClr val="000000"/>
                            </a:solidFill>
                            <a:latin typeface="Cambria Math" panose="02040503050406030204" pitchFamily="18" charset="0"/>
                            <a:ea typeface="Meiryo UI" panose="020B0604030504040204" pitchFamily="50" charset="-128"/>
                          </a:rPr>
                        </m:ctrlPr>
                      </m:fPr>
                      <m:num>
                        <m:r>
                          <a:rPr lang="en-US" altLang="ja-JP" b="0" i="1" smtClean="0">
                            <a:solidFill>
                              <a:srgbClr val="000000"/>
                            </a:solidFill>
                            <a:latin typeface="Cambria Math" panose="02040503050406030204" pitchFamily="18" charset="0"/>
                            <a:ea typeface="Meiryo UI" panose="020B0604030504040204" pitchFamily="50" charset="-128"/>
                          </a:rPr>
                          <m:t>4</m:t>
                        </m:r>
                      </m:num>
                      <m:den>
                        <m:r>
                          <a:rPr lang="en-US" altLang="ja-JP" i="1">
                            <a:solidFill>
                              <a:srgbClr val="000000"/>
                            </a:solidFill>
                            <a:latin typeface="Cambria Math" panose="02040503050406030204" pitchFamily="18" charset="0"/>
                            <a:ea typeface="Meiryo UI" panose="020B0604030504040204" pitchFamily="50" charset="-128"/>
                          </a:rPr>
                          <m:t>5</m:t>
                        </m:r>
                      </m:den>
                    </m:f>
                  </m:oMath>
                </a14:m>
                <a:r>
                  <a:rPr lang="ja-JP" altLang="en-US" dirty="0">
                    <a:solidFill>
                      <a:srgbClr val="000000"/>
                    </a:solidFill>
                    <a:latin typeface="Meiryo UI" panose="020B0604030504040204" pitchFamily="50" charset="-128"/>
                    <a:ea typeface="Meiryo UI" panose="020B0604030504040204" pitchFamily="50" charset="-128"/>
                  </a:rPr>
                  <a:t>𝑥皿減る。</a:t>
                </a:r>
                <a:endParaRPr lang="ja-JP" altLang="en-US" dirty="0">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今年の焼きそば１皿の値段は、</a:t>
                </a:r>
                <a:r>
                  <a:rPr lang="en-US" altLang="ja-JP" dirty="0">
                    <a:solidFill>
                      <a:srgbClr val="000000"/>
                    </a:solidFill>
                    <a:latin typeface="Meiryo UI" panose="020B0604030504040204" pitchFamily="50" charset="-128"/>
                    <a:ea typeface="Meiryo UI" panose="020B0604030504040204" pitchFamily="50" charset="-128"/>
                  </a:rPr>
                  <a:t>(200</a:t>
                </a:r>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円であり、そのときの売上皿数は、</a:t>
                </a:r>
                <a:r>
                  <a:rPr lang="en-US" altLang="ja-JP" dirty="0">
                    <a:solidFill>
                      <a:srgbClr val="000000"/>
                    </a:solidFill>
                    <a:latin typeface="Meiryo UI" panose="020B0604030504040204" pitchFamily="50" charset="-128"/>
                    <a:ea typeface="Meiryo UI" panose="020B0604030504040204" pitchFamily="50" charset="-128"/>
                  </a:rPr>
                  <a:t>(360</a:t>
                </a:r>
                <a:r>
                  <a:rPr lang="ja-JP" altLang="en-US" dirty="0">
                    <a:solidFill>
                      <a:srgbClr val="000000"/>
                    </a:solidFill>
                    <a:latin typeface="Meiryo UI" panose="020B0604030504040204" pitchFamily="50" charset="-128"/>
                    <a:ea typeface="Meiryo UI" panose="020B0604030504040204" pitchFamily="50" charset="-128"/>
                  </a:rPr>
                  <a:t>－</a:t>
                </a:r>
                <a14:m>
                  <m:oMath xmlns:m="http://schemas.openxmlformats.org/officeDocument/2006/math">
                    <m:f>
                      <m:fPr>
                        <m:ctrlPr>
                          <a:rPr lang="en-US" altLang="ja-JP" i="1" smtClean="0">
                            <a:solidFill>
                              <a:srgbClr val="000000"/>
                            </a:solidFill>
                            <a:latin typeface="Cambria Math" panose="02040503050406030204" pitchFamily="18" charset="0"/>
                            <a:ea typeface="Meiryo UI" panose="020B0604030504040204" pitchFamily="50" charset="-128"/>
                          </a:rPr>
                        </m:ctrlPr>
                      </m:fPr>
                      <m:num>
                        <m:r>
                          <a:rPr lang="en-US" altLang="ja-JP" b="0" i="1" smtClean="0">
                            <a:solidFill>
                              <a:srgbClr val="000000"/>
                            </a:solidFill>
                            <a:latin typeface="Cambria Math" panose="02040503050406030204" pitchFamily="18" charset="0"/>
                            <a:ea typeface="Meiryo UI" panose="020B0604030504040204" pitchFamily="50" charset="-128"/>
                          </a:rPr>
                          <m:t>4</m:t>
                        </m:r>
                      </m:num>
                      <m:den>
                        <m:r>
                          <a:rPr lang="en-US" altLang="ja-JP" b="0" i="1" smtClean="0">
                            <a:solidFill>
                              <a:srgbClr val="000000"/>
                            </a:solidFill>
                            <a:latin typeface="Cambria Math" panose="02040503050406030204" pitchFamily="18" charset="0"/>
                            <a:ea typeface="Meiryo UI" panose="020B0604030504040204" pitchFamily="50" charset="-128"/>
                          </a:rPr>
                          <m:t>5</m:t>
                        </m:r>
                      </m:den>
                    </m:f>
                  </m:oMath>
                </a14:m>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皿になると考えられるから、売上金額は、</a:t>
                </a:r>
                <a:endParaRPr lang="ja-JP" altLang="en-US" dirty="0">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　𝑦＝</a:t>
                </a:r>
                <a:r>
                  <a:rPr lang="en-US" altLang="ja-JP" dirty="0">
                    <a:solidFill>
                      <a:srgbClr val="000000"/>
                    </a:solidFill>
                    <a:latin typeface="Meiryo UI" panose="020B0604030504040204" pitchFamily="50" charset="-128"/>
                    <a:ea typeface="Meiryo UI" panose="020B0604030504040204" pitchFamily="50" charset="-128"/>
                  </a:rPr>
                  <a:t>(200</a:t>
                </a:r>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)(320</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ea typeface="Meiryo UI" panose="020B0604030504040204" pitchFamily="50" charset="-128"/>
                  </a:rPr>
                  <a:t> </a:t>
                </a:r>
                <a14:m>
                  <m:oMath xmlns:m="http://schemas.openxmlformats.org/officeDocument/2006/math">
                    <m:f>
                      <m:fPr>
                        <m:ctrlPr>
                          <a:rPr lang="en-US" altLang="ja-JP" i="1">
                            <a:solidFill>
                              <a:srgbClr val="000000"/>
                            </a:solidFill>
                            <a:latin typeface="Cambria Math" panose="02040503050406030204" pitchFamily="18" charset="0"/>
                            <a:ea typeface="Meiryo UI" panose="020B0604030504040204" pitchFamily="50" charset="-128"/>
                          </a:rPr>
                        </m:ctrlPr>
                      </m:fPr>
                      <m:num>
                        <m:r>
                          <a:rPr lang="en-US" altLang="ja-JP" b="0" i="1" smtClean="0">
                            <a:solidFill>
                              <a:srgbClr val="000000"/>
                            </a:solidFill>
                            <a:latin typeface="Cambria Math" panose="02040503050406030204" pitchFamily="18" charset="0"/>
                            <a:ea typeface="Meiryo UI" panose="020B0604030504040204" pitchFamily="50" charset="-128"/>
                          </a:rPr>
                          <m:t>4</m:t>
                        </m:r>
                      </m:num>
                      <m:den>
                        <m:r>
                          <a:rPr lang="en-US" altLang="ja-JP" i="1">
                            <a:solidFill>
                              <a:srgbClr val="000000"/>
                            </a:solidFill>
                            <a:latin typeface="Cambria Math" panose="02040503050406030204" pitchFamily="18" charset="0"/>
                            <a:ea typeface="Meiryo UI" panose="020B0604030504040204" pitchFamily="50" charset="-128"/>
                          </a:rPr>
                          <m:t>5</m:t>
                        </m:r>
                      </m:den>
                    </m:f>
                  </m:oMath>
                </a14:m>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      ＝</a:t>
                </a:r>
                <a:r>
                  <a:rPr lang="en-US" altLang="ja-JP" dirty="0">
                    <a:solidFill>
                      <a:srgbClr val="000000"/>
                    </a:solidFill>
                    <a:latin typeface="Meiryo UI" panose="020B0604030504040204" pitchFamily="50" charset="-128"/>
                    <a:ea typeface="Meiryo UI" panose="020B0604030504040204" pitchFamily="50" charset="-128"/>
                  </a:rPr>
                  <a:t>72000</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160</a:t>
                </a:r>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360</a:t>
                </a:r>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ea typeface="Meiryo UI" panose="020B0604030504040204" pitchFamily="50" charset="-128"/>
                  </a:rPr>
                  <a:t> </a:t>
                </a:r>
                <a14:m>
                  <m:oMath xmlns:m="http://schemas.openxmlformats.org/officeDocument/2006/math">
                    <m:f>
                      <m:fPr>
                        <m:ctrlPr>
                          <a:rPr lang="en-US" altLang="ja-JP" i="1">
                            <a:solidFill>
                              <a:srgbClr val="000000"/>
                            </a:solidFill>
                            <a:latin typeface="Cambria Math" panose="02040503050406030204" pitchFamily="18" charset="0"/>
                            <a:ea typeface="Meiryo UI" panose="020B0604030504040204" pitchFamily="50" charset="-128"/>
                          </a:rPr>
                        </m:ctrlPr>
                      </m:fPr>
                      <m:num>
                        <m:r>
                          <a:rPr lang="en-US" altLang="ja-JP" b="0" i="1" smtClean="0">
                            <a:solidFill>
                              <a:srgbClr val="000000"/>
                            </a:solidFill>
                            <a:latin typeface="Cambria Math" panose="02040503050406030204" pitchFamily="18" charset="0"/>
                            <a:ea typeface="Meiryo UI" panose="020B0604030504040204" pitchFamily="50" charset="-128"/>
                          </a:rPr>
                          <m:t>4</m:t>
                        </m:r>
                      </m:num>
                      <m:den>
                        <m:r>
                          <a:rPr lang="en-US" altLang="ja-JP" i="1">
                            <a:solidFill>
                              <a:srgbClr val="000000"/>
                            </a:solidFill>
                            <a:latin typeface="Cambria Math" panose="02040503050406030204" pitchFamily="18" charset="0"/>
                            <a:ea typeface="Meiryo UI" panose="020B0604030504040204" pitchFamily="50" charset="-128"/>
                          </a:rPr>
                          <m:t>5</m:t>
                        </m:r>
                      </m:den>
                    </m:f>
                  </m:oMath>
                </a14:m>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²</a:t>
                </a:r>
                <a:endParaRPr lang="ja-JP" altLang="en-US" dirty="0">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      ＝－</a:t>
                </a:r>
                <a:r>
                  <a:rPr lang="en-US" altLang="ja-JP" dirty="0">
                    <a:solidFill>
                      <a:srgbClr val="000000"/>
                    </a:solidFill>
                    <a:ea typeface="Meiryo UI" panose="020B0604030504040204" pitchFamily="50" charset="-128"/>
                  </a:rPr>
                  <a:t> </a:t>
                </a:r>
                <a14:m>
                  <m:oMath xmlns:m="http://schemas.openxmlformats.org/officeDocument/2006/math">
                    <m:f>
                      <m:fPr>
                        <m:ctrlPr>
                          <a:rPr lang="en-US" altLang="ja-JP" i="1">
                            <a:solidFill>
                              <a:srgbClr val="000000"/>
                            </a:solidFill>
                            <a:latin typeface="Cambria Math" panose="02040503050406030204" pitchFamily="18" charset="0"/>
                            <a:ea typeface="Meiryo UI" panose="020B0604030504040204" pitchFamily="50" charset="-128"/>
                          </a:rPr>
                        </m:ctrlPr>
                      </m:fPr>
                      <m:num>
                        <m:r>
                          <a:rPr lang="en-US" altLang="ja-JP" i="1">
                            <a:solidFill>
                              <a:srgbClr val="000000"/>
                            </a:solidFill>
                            <a:latin typeface="Cambria Math" panose="02040503050406030204" pitchFamily="18" charset="0"/>
                            <a:ea typeface="Meiryo UI" panose="020B0604030504040204" pitchFamily="50" charset="-128"/>
                          </a:rPr>
                          <m:t>4</m:t>
                        </m:r>
                      </m:num>
                      <m:den>
                        <m:r>
                          <a:rPr lang="en-US" altLang="ja-JP" i="1">
                            <a:solidFill>
                              <a:srgbClr val="000000"/>
                            </a:solidFill>
                            <a:latin typeface="Cambria Math" panose="02040503050406030204" pitchFamily="18" charset="0"/>
                            <a:ea typeface="Meiryo UI" panose="020B0604030504040204" pitchFamily="50" charset="-128"/>
                          </a:rPr>
                          <m:t>5</m:t>
                        </m:r>
                      </m:den>
                    </m:f>
                  </m:oMath>
                </a14:m>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²</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200</a:t>
                </a:r>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72000</a:t>
                </a:r>
                <a:endParaRPr lang="ja-JP" altLang="en-US" dirty="0">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      ＝－</a:t>
                </a:r>
                <a:r>
                  <a:rPr lang="en-US" altLang="ja-JP" dirty="0">
                    <a:solidFill>
                      <a:srgbClr val="000000"/>
                    </a:solidFill>
                    <a:ea typeface="Meiryo UI" panose="020B0604030504040204" pitchFamily="50" charset="-128"/>
                  </a:rPr>
                  <a:t> </a:t>
                </a:r>
                <a14:m>
                  <m:oMath xmlns:m="http://schemas.openxmlformats.org/officeDocument/2006/math">
                    <m:f>
                      <m:fPr>
                        <m:ctrlPr>
                          <a:rPr lang="en-US" altLang="ja-JP" i="1">
                            <a:solidFill>
                              <a:srgbClr val="000000"/>
                            </a:solidFill>
                            <a:latin typeface="Cambria Math" panose="02040503050406030204" pitchFamily="18" charset="0"/>
                            <a:ea typeface="Meiryo UI" panose="020B0604030504040204" pitchFamily="50" charset="-128"/>
                          </a:rPr>
                        </m:ctrlPr>
                      </m:fPr>
                      <m:num>
                        <m:r>
                          <a:rPr lang="en-US" altLang="ja-JP" i="1">
                            <a:solidFill>
                              <a:srgbClr val="000000"/>
                            </a:solidFill>
                            <a:latin typeface="Cambria Math" panose="02040503050406030204" pitchFamily="18" charset="0"/>
                            <a:ea typeface="Meiryo UI" panose="020B0604030504040204" pitchFamily="50" charset="-128"/>
                          </a:rPr>
                          <m:t>4</m:t>
                        </m:r>
                      </m:num>
                      <m:den>
                        <m:r>
                          <a:rPr lang="en-US" altLang="ja-JP" i="1">
                            <a:solidFill>
                              <a:srgbClr val="000000"/>
                            </a:solidFill>
                            <a:latin typeface="Cambria Math" panose="02040503050406030204" pitchFamily="18" charset="0"/>
                            <a:ea typeface="Meiryo UI" panose="020B0604030504040204" pitchFamily="50" charset="-128"/>
                          </a:rPr>
                          <m:t>5</m:t>
                        </m:r>
                      </m:den>
                    </m:f>
                  </m:oMath>
                </a14:m>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²</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250</a:t>
                </a:r>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72000</a:t>
                </a:r>
                <a:endParaRPr lang="ja-JP" altLang="en-US" dirty="0">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      ＝－</a:t>
                </a:r>
                <a:r>
                  <a:rPr lang="en-US" altLang="ja-JP" dirty="0">
                    <a:solidFill>
                      <a:srgbClr val="000000"/>
                    </a:solidFill>
                    <a:ea typeface="Meiryo UI" panose="020B0604030504040204" pitchFamily="50" charset="-128"/>
                  </a:rPr>
                  <a:t> </a:t>
                </a:r>
                <a14:m>
                  <m:oMath xmlns:m="http://schemas.openxmlformats.org/officeDocument/2006/math">
                    <m:f>
                      <m:fPr>
                        <m:ctrlPr>
                          <a:rPr lang="en-US" altLang="ja-JP" i="1">
                            <a:solidFill>
                              <a:srgbClr val="000000"/>
                            </a:solidFill>
                            <a:latin typeface="Cambria Math" panose="02040503050406030204" pitchFamily="18" charset="0"/>
                            <a:ea typeface="Meiryo UI" panose="020B0604030504040204" pitchFamily="50" charset="-128"/>
                          </a:rPr>
                        </m:ctrlPr>
                      </m:fPr>
                      <m:num>
                        <m:r>
                          <a:rPr lang="en-US" altLang="ja-JP" i="1">
                            <a:solidFill>
                              <a:srgbClr val="000000"/>
                            </a:solidFill>
                            <a:latin typeface="Cambria Math" panose="02040503050406030204" pitchFamily="18" charset="0"/>
                            <a:ea typeface="Meiryo UI" panose="020B0604030504040204" pitchFamily="50" charset="-128"/>
                          </a:rPr>
                          <m:t>4</m:t>
                        </m:r>
                      </m:num>
                      <m:den>
                        <m:r>
                          <a:rPr lang="en-US" altLang="ja-JP" i="1">
                            <a:solidFill>
                              <a:srgbClr val="000000"/>
                            </a:solidFill>
                            <a:latin typeface="Cambria Math" panose="02040503050406030204" pitchFamily="18" charset="0"/>
                            <a:ea typeface="Meiryo UI" panose="020B0604030504040204" pitchFamily="50" charset="-128"/>
                          </a:rPr>
                          <m:t>5</m:t>
                        </m:r>
                      </m:den>
                    </m:f>
                  </m:oMath>
                </a14:m>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125)²</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15625}</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72000</a:t>
                </a:r>
                <a:endParaRPr lang="ja-JP" altLang="en-US" dirty="0">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      ＝－</a:t>
                </a:r>
                <a:r>
                  <a:rPr lang="en-US" altLang="ja-JP" dirty="0">
                    <a:solidFill>
                      <a:srgbClr val="000000"/>
                    </a:solidFill>
                    <a:ea typeface="Meiryo UI" panose="020B0604030504040204" pitchFamily="50" charset="-128"/>
                  </a:rPr>
                  <a:t> </a:t>
                </a:r>
                <a14:m>
                  <m:oMath xmlns:m="http://schemas.openxmlformats.org/officeDocument/2006/math">
                    <m:f>
                      <m:fPr>
                        <m:ctrlPr>
                          <a:rPr lang="en-US" altLang="ja-JP" i="1">
                            <a:solidFill>
                              <a:srgbClr val="000000"/>
                            </a:solidFill>
                            <a:latin typeface="Cambria Math" panose="02040503050406030204" pitchFamily="18" charset="0"/>
                            <a:ea typeface="Meiryo UI" panose="020B0604030504040204" pitchFamily="50" charset="-128"/>
                          </a:rPr>
                        </m:ctrlPr>
                      </m:fPr>
                      <m:num>
                        <m:r>
                          <a:rPr lang="en-US" altLang="ja-JP" i="1">
                            <a:solidFill>
                              <a:srgbClr val="000000"/>
                            </a:solidFill>
                            <a:latin typeface="Cambria Math" panose="02040503050406030204" pitchFamily="18" charset="0"/>
                            <a:ea typeface="Meiryo UI" panose="020B0604030504040204" pitchFamily="50" charset="-128"/>
                          </a:rPr>
                          <m:t>4</m:t>
                        </m:r>
                      </m:num>
                      <m:den>
                        <m:r>
                          <a:rPr lang="en-US" altLang="ja-JP" i="1">
                            <a:solidFill>
                              <a:srgbClr val="000000"/>
                            </a:solidFill>
                            <a:latin typeface="Cambria Math" panose="02040503050406030204" pitchFamily="18" charset="0"/>
                            <a:ea typeface="Meiryo UI" panose="020B0604030504040204" pitchFamily="50" charset="-128"/>
                          </a:rPr>
                          <m:t>5</m:t>
                        </m:r>
                      </m:den>
                    </m:f>
                  </m:oMath>
                </a14:m>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125)²</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12500</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72000</a:t>
                </a:r>
                <a:endParaRPr lang="ja-JP" altLang="en-US" dirty="0">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      ＝－</a:t>
                </a:r>
                <a:r>
                  <a:rPr lang="en-US" altLang="ja-JP" dirty="0">
                    <a:solidFill>
                      <a:srgbClr val="000000"/>
                    </a:solidFill>
                    <a:ea typeface="Meiryo UI" panose="020B0604030504040204" pitchFamily="50" charset="-128"/>
                  </a:rPr>
                  <a:t> </a:t>
                </a:r>
                <a14:m>
                  <m:oMath xmlns:m="http://schemas.openxmlformats.org/officeDocument/2006/math">
                    <m:f>
                      <m:fPr>
                        <m:ctrlPr>
                          <a:rPr lang="en-US" altLang="ja-JP" i="1">
                            <a:solidFill>
                              <a:srgbClr val="000000"/>
                            </a:solidFill>
                            <a:latin typeface="Cambria Math" panose="02040503050406030204" pitchFamily="18" charset="0"/>
                            <a:ea typeface="Meiryo UI" panose="020B0604030504040204" pitchFamily="50" charset="-128"/>
                          </a:rPr>
                        </m:ctrlPr>
                      </m:fPr>
                      <m:num>
                        <m:r>
                          <a:rPr lang="en-US" altLang="ja-JP" i="1">
                            <a:solidFill>
                              <a:srgbClr val="000000"/>
                            </a:solidFill>
                            <a:latin typeface="Cambria Math" panose="02040503050406030204" pitchFamily="18" charset="0"/>
                            <a:ea typeface="Meiryo UI" panose="020B0604030504040204" pitchFamily="50" charset="-128"/>
                          </a:rPr>
                          <m:t>4</m:t>
                        </m:r>
                      </m:num>
                      <m:den>
                        <m:r>
                          <a:rPr lang="en-US" altLang="ja-JP" i="1">
                            <a:solidFill>
                              <a:srgbClr val="000000"/>
                            </a:solidFill>
                            <a:latin typeface="Cambria Math" panose="02040503050406030204" pitchFamily="18" charset="0"/>
                            <a:ea typeface="Meiryo UI" panose="020B0604030504040204" pitchFamily="50" charset="-128"/>
                          </a:rPr>
                          <m:t>5</m:t>
                        </m:r>
                      </m:den>
                    </m:f>
                  </m:oMath>
                </a14:m>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𝑥－</a:t>
                </a:r>
                <a:r>
                  <a:rPr lang="en-US" altLang="ja-JP" dirty="0">
                    <a:solidFill>
                      <a:srgbClr val="000000"/>
                    </a:solidFill>
                    <a:latin typeface="Meiryo UI" panose="020B0604030504040204" pitchFamily="50" charset="-128"/>
                    <a:ea typeface="Meiryo UI" panose="020B0604030504040204" pitchFamily="50" charset="-128"/>
                  </a:rPr>
                  <a:t>125)²</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84500</a:t>
                </a:r>
                <a:endParaRPr lang="ja-JP" altLang="en-US" dirty="0">
                  <a:latin typeface="Meiryo UI" panose="020B0604030504040204" pitchFamily="50" charset="-128"/>
                  <a:ea typeface="Meiryo UI" panose="020B0604030504040204" pitchFamily="50" charset="-128"/>
                </a:endParaRPr>
              </a:p>
              <a:p>
                <a:br>
                  <a:rPr lang="ja-JP" altLang="en-US" dirty="0">
                    <a:latin typeface="Meiryo UI" panose="020B0604030504040204" pitchFamily="50" charset="-128"/>
                    <a:ea typeface="Meiryo UI" panose="020B0604030504040204" pitchFamily="50" charset="-128"/>
                  </a:rPr>
                </a:br>
                <a:r>
                  <a:rPr lang="ja-JP" altLang="en-US" dirty="0">
                    <a:solidFill>
                      <a:srgbClr val="000000"/>
                    </a:solidFill>
                    <a:latin typeface="Meiryo UI" panose="020B0604030504040204" pitchFamily="50" charset="-128"/>
                    <a:ea typeface="Meiryo UI" panose="020B0604030504040204" pitchFamily="50" charset="-128"/>
                  </a:rPr>
                  <a:t>　よって、昨年度からの値上げ金額を</a:t>
                </a:r>
                <a:r>
                  <a:rPr lang="en-US" altLang="ja-JP" dirty="0">
                    <a:solidFill>
                      <a:srgbClr val="000000"/>
                    </a:solidFill>
                    <a:latin typeface="Meiryo UI" panose="020B0604030504040204" pitchFamily="50" charset="-128"/>
                    <a:ea typeface="Meiryo UI" panose="020B0604030504040204" pitchFamily="50" charset="-128"/>
                  </a:rPr>
                  <a:t>125</a:t>
                </a:r>
                <a:r>
                  <a:rPr lang="ja-JP" altLang="en-US" dirty="0">
                    <a:solidFill>
                      <a:srgbClr val="000000"/>
                    </a:solidFill>
                    <a:latin typeface="Meiryo UI" panose="020B0604030504040204" pitchFamily="50" charset="-128"/>
                    <a:ea typeface="Meiryo UI" panose="020B0604030504040204" pitchFamily="50" charset="-128"/>
                  </a:rPr>
                  <a:t>円つまり、今年の値段を</a:t>
                </a:r>
                <a:r>
                  <a:rPr lang="en-US" altLang="ja-JP" dirty="0">
                    <a:solidFill>
                      <a:srgbClr val="000000"/>
                    </a:solidFill>
                    <a:latin typeface="Meiryo UI" panose="020B0604030504040204" pitchFamily="50" charset="-128"/>
                    <a:ea typeface="Meiryo UI" panose="020B0604030504040204" pitchFamily="50" charset="-128"/>
                  </a:rPr>
                  <a:t>325</a:t>
                </a:r>
                <a:r>
                  <a:rPr lang="ja-JP" altLang="en-US" dirty="0">
                    <a:solidFill>
                      <a:srgbClr val="000000"/>
                    </a:solidFill>
                    <a:latin typeface="Meiryo UI" panose="020B0604030504040204" pitchFamily="50" charset="-128"/>
                    <a:ea typeface="Meiryo UI" panose="020B0604030504040204" pitchFamily="50" charset="-128"/>
                  </a:rPr>
                  <a:t>円にしたときに、売上は最大となり、売上金額は</a:t>
                </a:r>
                <a:r>
                  <a:rPr lang="en-US" altLang="ja-JP" dirty="0">
                    <a:solidFill>
                      <a:srgbClr val="000000"/>
                    </a:solidFill>
                    <a:latin typeface="Meiryo UI" panose="020B0604030504040204" pitchFamily="50" charset="-128"/>
                    <a:ea typeface="Meiryo UI" panose="020B0604030504040204" pitchFamily="50" charset="-128"/>
                  </a:rPr>
                  <a:t>84500</a:t>
                </a:r>
                <a:r>
                  <a:rPr lang="ja-JP" altLang="en-US" dirty="0">
                    <a:solidFill>
                      <a:srgbClr val="000000"/>
                    </a:solidFill>
                    <a:latin typeface="Meiryo UI" panose="020B0604030504040204" pitchFamily="50" charset="-128"/>
                    <a:ea typeface="Meiryo UI" panose="020B0604030504040204" pitchFamily="50" charset="-128"/>
                  </a:rPr>
                  <a:t>円となる。</a:t>
                </a:r>
                <a:endParaRPr lang="ja-JP" altLang="en-US" dirty="0">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　今年の売上皿数は、</a:t>
                </a:r>
                <a:r>
                  <a:rPr lang="en-US" altLang="ja-JP" dirty="0">
                    <a:solidFill>
                      <a:srgbClr val="000000"/>
                    </a:solidFill>
                    <a:latin typeface="Meiryo UI" panose="020B0604030504040204" pitchFamily="50" charset="-128"/>
                    <a:ea typeface="Meiryo UI" panose="020B0604030504040204" pitchFamily="50" charset="-128"/>
                  </a:rPr>
                  <a:t>360</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ea typeface="Meiryo UI" panose="020B0604030504040204" pitchFamily="50" charset="-128"/>
                  </a:rPr>
                  <a:t> </a:t>
                </a:r>
                <a14:m>
                  <m:oMath xmlns:m="http://schemas.openxmlformats.org/officeDocument/2006/math">
                    <m:f>
                      <m:fPr>
                        <m:ctrlPr>
                          <a:rPr lang="en-US" altLang="ja-JP" i="1">
                            <a:solidFill>
                              <a:srgbClr val="000000"/>
                            </a:solidFill>
                            <a:latin typeface="Cambria Math" panose="02040503050406030204" pitchFamily="18" charset="0"/>
                            <a:ea typeface="Meiryo UI" panose="020B0604030504040204" pitchFamily="50" charset="-128"/>
                          </a:rPr>
                        </m:ctrlPr>
                      </m:fPr>
                      <m:num>
                        <m:r>
                          <a:rPr lang="en-US" altLang="ja-JP" i="1">
                            <a:solidFill>
                              <a:srgbClr val="000000"/>
                            </a:solidFill>
                            <a:latin typeface="Cambria Math" panose="02040503050406030204" pitchFamily="18" charset="0"/>
                            <a:ea typeface="Meiryo UI" panose="020B0604030504040204" pitchFamily="50" charset="-128"/>
                          </a:rPr>
                          <m:t>4</m:t>
                        </m:r>
                      </m:num>
                      <m:den>
                        <m:r>
                          <a:rPr lang="en-US" altLang="ja-JP" i="1">
                            <a:solidFill>
                              <a:srgbClr val="000000"/>
                            </a:solidFill>
                            <a:latin typeface="Cambria Math" panose="02040503050406030204" pitchFamily="18" charset="0"/>
                            <a:ea typeface="Meiryo UI" panose="020B0604030504040204" pitchFamily="50" charset="-128"/>
                          </a:rPr>
                          <m:t>5</m:t>
                        </m:r>
                      </m:den>
                    </m:f>
                    <m:r>
                      <a:rPr lang="en-US" altLang="ja-JP" i="1">
                        <a:solidFill>
                          <a:srgbClr val="000000"/>
                        </a:solidFill>
                        <a:latin typeface="Cambria Math" panose="02040503050406030204" pitchFamily="18" charset="0"/>
                        <a:ea typeface="Meiryo UI" panose="020B0604030504040204" pitchFamily="50" charset="-128"/>
                      </a:rPr>
                      <m:t> </m:t>
                    </m:r>
                  </m:oMath>
                </a14:m>
                <a:r>
                  <a:rPr lang="en-US" altLang="ja-JP" dirty="0">
                    <a:solidFill>
                      <a:srgbClr val="000000"/>
                    </a:solidFill>
                    <a:latin typeface="Meiryo UI" panose="020B0604030504040204" pitchFamily="50" charset="-128"/>
                    <a:ea typeface="Meiryo UI" panose="020B0604030504040204" pitchFamily="50" charset="-128"/>
                  </a:rPr>
                  <a:t>×125</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260(</a:t>
                </a:r>
                <a:r>
                  <a:rPr lang="ja-JP" altLang="en-US" dirty="0">
                    <a:solidFill>
                      <a:srgbClr val="000000"/>
                    </a:solidFill>
                    <a:latin typeface="Meiryo UI" panose="020B0604030504040204" pitchFamily="50" charset="-128"/>
                    <a:ea typeface="Meiryo UI" panose="020B0604030504040204" pitchFamily="50" charset="-128"/>
                  </a:rPr>
                  <a:t>皿</a:t>
                </a:r>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であり、１皿あたりの原価は、</a:t>
                </a:r>
                <a:r>
                  <a:rPr lang="en-US" altLang="ja-JP" dirty="0">
                    <a:solidFill>
                      <a:srgbClr val="000000"/>
                    </a:solidFill>
                    <a:latin typeface="Meiryo UI" panose="020B0604030504040204" pitchFamily="50" charset="-128"/>
                    <a:ea typeface="Meiryo UI" panose="020B0604030504040204" pitchFamily="50" charset="-128"/>
                  </a:rPr>
                  <a:t>120</a:t>
                </a:r>
                <a:r>
                  <a:rPr lang="ja-JP" altLang="en-US" dirty="0">
                    <a:solidFill>
                      <a:srgbClr val="000000"/>
                    </a:solidFill>
                    <a:latin typeface="Meiryo UI" panose="020B0604030504040204" pitchFamily="50" charset="-128"/>
                    <a:ea typeface="Meiryo UI" panose="020B0604030504040204" pitchFamily="50" charset="-128"/>
                  </a:rPr>
                  <a:t>円だから、原価の合計は、</a:t>
                </a:r>
                <a:r>
                  <a:rPr lang="en-US" altLang="ja-JP" dirty="0">
                    <a:solidFill>
                      <a:srgbClr val="000000"/>
                    </a:solidFill>
                    <a:latin typeface="Meiryo UI" panose="020B0604030504040204" pitchFamily="50" charset="-128"/>
                    <a:ea typeface="Meiryo UI" panose="020B0604030504040204" pitchFamily="50" charset="-128"/>
                  </a:rPr>
                  <a:t>31200</a:t>
                </a:r>
                <a:r>
                  <a:rPr lang="ja-JP" altLang="en-US" dirty="0">
                    <a:solidFill>
                      <a:srgbClr val="000000"/>
                    </a:solidFill>
                    <a:latin typeface="Meiryo UI" panose="020B0604030504040204" pitchFamily="50" charset="-128"/>
                    <a:ea typeface="Meiryo UI" panose="020B0604030504040204" pitchFamily="50" charset="-128"/>
                  </a:rPr>
                  <a:t>円である。</a:t>
                </a:r>
                <a:endParaRPr lang="ja-JP" altLang="en-US" dirty="0">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　したがって、利益は、</a:t>
                </a:r>
                <a:r>
                  <a:rPr lang="en-US" altLang="ja-JP" dirty="0">
                    <a:solidFill>
                      <a:srgbClr val="000000"/>
                    </a:solidFill>
                    <a:latin typeface="Meiryo UI" panose="020B0604030504040204" pitchFamily="50" charset="-128"/>
                    <a:ea typeface="Meiryo UI" panose="020B0604030504040204" pitchFamily="50" charset="-128"/>
                  </a:rPr>
                  <a:t>84500</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31200</a:t>
                </a:r>
                <a:r>
                  <a:rPr lang="ja-JP" altLang="en-US" dirty="0">
                    <a:solidFill>
                      <a:srgbClr val="000000"/>
                    </a:solidFill>
                    <a:latin typeface="Meiryo UI" panose="020B0604030504040204" pitchFamily="50" charset="-128"/>
                    <a:ea typeface="Meiryo UI" panose="020B0604030504040204" pitchFamily="50" charset="-128"/>
                  </a:rPr>
                  <a:t>＝</a:t>
                </a:r>
                <a:r>
                  <a:rPr lang="en-US" altLang="ja-JP" dirty="0">
                    <a:solidFill>
                      <a:srgbClr val="000000"/>
                    </a:solidFill>
                    <a:latin typeface="Meiryo UI" panose="020B0604030504040204" pitchFamily="50" charset="-128"/>
                    <a:ea typeface="Meiryo UI" panose="020B0604030504040204" pitchFamily="50" charset="-128"/>
                  </a:rPr>
                  <a:t>53300(</a:t>
                </a:r>
                <a:r>
                  <a:rPr lang="ja-JP" altLang="en-US" dirty="0">
                    <a:solidFill>
                      <a:srgbClr val="000000"/>
                    </a:solidFill>
                    <a:latin typeface="Meiryo UI" panose="020B0604030504040204" pitchFamily="50" charset="-128"/>
                    <a:ea typeface="Meiryo UI" panose="020B0604030504040204" pitchFamily="50" charset="-128"/>
                  </a:rPr>
                  <a:t>円</a:t>
                </a:r>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である。</a:t>
                </a:r>
                <a:endParaRPr lang="ja-JP" altLang="en-US" dirty="0">
                  <a:latin typeface="Meiryo UI" panose="020B0604030504040204" pitchFamily="50" charset="-128"/>
                  <a:ea typeface="Meiryo UI" panose="020B0604030504040204" pitchFamily="50" charset="-128"/>
                </a:endParaRPr>
              </a:p>
              <a:p>
                <a:pPr>
                  <a:lnSpc>
                    <a:spcPct val="150000"/>
                  </a:lnSpc>
                </a:pPr>
                <a:r>
                  <a:rPr lang="ja-JP" altLang="en-US" dirty="0">
                    <a:solidFill>
                      <a:srgbClr val="000000"/>
                    </a:solidFill>
                    <a:latin typeface="Meiryo UI" panose="020B0604030504040204" pitchFamily="50" charset="-128"/>
                    <a:ea typeface="Meiryo UI" panose="020B0604030504040204" pitchFamily="50" charset="-128"/>
                  </a:rPr>
                  <a:t>　ゆえに、寄付できる金額は、</a:t>
                </a:r>
                <a:r>
                  <a:rPr lang="en-US" altLang="ja-JP" dirty="0">
                    <a:solidFill>
                      <a:srgbClr val="000000"/>
                    </a:solidFill>
                    <a:latin typeface="Meiryo UI" panose="020B0604030504040204" pitchFamily="50" charset="-128"/>
                    <a:ea typeface="Meiryo UI" panose="020B0604030504040204" pitchFamily="50" charset="-128"/>
                  </a:rPr>
                  <a:t>53300</a:t>
                </a:r>
                <a:r>
                  <a:rPr lang="ja-JP" altLang="en-US" dirty="0">
                    <a:solidFill>
                      <a:srgbClr val="000000"/>
                    </a:solidFill>
                    <a:latin typeface="Meiryo UI" panose="020B0604030504040204" pitchFamily="50" charset="-128"/>
                    <a:ea typeface="Meiryo UI" panose="020B0604030504040204" pitchFamily="50" charset="-128"/>
                  </a:rPr>
                  <a:t>円である。　　　</a:t>
                </a:r>
                <a:endParaRPr lang="ja-JP" altLang="en-US" dirty="0">
                  <a:latin typeface="Meiryo UI" panose="020B0604030504040204" pitchFamily="50" charset="-128"/>
                  <a:ea typeface="Meiryo UI" panose="020B0604030504040204" pitchFamily="50" charset="-128"/>
                </a:endParaRPr>
              </a:p>
            </p:txBody>
          </p:sp>
        </mc:Choice>
        <mc:Fallback xmlns="">
          <p:sp>
            <p:nvSpPr>
              <p:cNvPr id="3" name="正方形/長方形 2">
                <a:extLst>
                  <a:ext uri="{FF2B5EF4-FFF2-40B4-BE49-F238E27FC236}">
                    <a16:creationId xmlns:a16="http://schemas.microsoft.com/office/drawing/2014/main" id="{B8D86AA0-C755-4F37-8AF2-78A6997ED877}"/>
                  </a:ext>
                </a:extLst>
              </p:cNvPr>
              <p:cNvSpPr>
                <a:spLocks noRot="1" noChangeAspect="1" noMove="1" noResize="1" noEditPoints="1" noAdjustHandles="1" noChangeArrowheads="1" noChangeShapeType="1" noTextEdit="1"/>
              </p:cNvSpPr>
              <p:nvPr/>
            </p:nvSpPr>
            <p:spPr>
              <a:xfrm>
                <a:off x="0" y="763695"/>
                <a:ext cx="12192000" cy="5898538"/>
              </a:xfrm>
              <a:prstGeom prst="rect">
                <a:avLst/>
              </a:prstGeom>
              <a:blipFill>
                <a:blip r:embed="rId3"/>
                <a:stretch>
                  <a:fillRect l="-400" t="-517" r="-1600" b="-310"/>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2512C7CC-F012-4690-B676-BCC97CF62244}"/>
              </a:ext>
            </a:extLst>
          </p:cNvPr>
          <p:cNvSpPr txBox="1"/>
          <p:nvPr/>
        </p:nvSpPr>
        <p:spPr>
          <a:xfrm>
            <a:off x="11277600" y="0"/>
            <a:ext cx="914400" cy="369332"/>
          </a:xfrm>
          <a:prstGeom prst="rect">
            <a:avLst/>
          </a:prstGeom>
          <a:noFill/>
        </p:spPr>
        <p:txBody>
          <a:bodyPr wrap="square" rtlCol="0">
            <a:spAutoFit/>
          </a:bodyPr>
          <a:lstStyle/>
          <a:p>
            <a:pPr algn="r"/>
            <a:r>
              <a:rPr lang="en-US" altLang="ja-JP" dirty="0"/>
              <a:t>4</a:t>
            </a:r>
            <a:endParaRPr kumimoji="1" lang="ja-JP" altLang="en-US" dirty="0"/>
          </a:p>
        </p:txBody>
      </p:sp>
    </p:spTree>
    <p:extLst>
      <p:ext uri="{BB962C8B-B14F-4D97-AF65-F5344CB8AC3E}">
        <p14:creationId xmlns:p14="http://schemas.microsoft.com/office/powerpoint/2010/main" val="275665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F6E5CAF-6AD6-42F6-B6AF-5C71DD8AE622}"/>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9CB9C3F1-9D29-495E-92A8-4CF0FE8F4BDC}"/>
              </a:ext>
            </a:extLst>
          </p:cNvPr>
          <p:cNvSpPr txBox="1"/>
          <p:nvPr/>
        </p:nvSpPr>
        <p:spPr>
          <a:xfrm>
            <a:off x="333633" y="1571949"/>
            <a:ext cx="11524735" cy="5159746"/>
          </a:xfrm>
          <a:prstGeom prst="rect">
            <a:avLst/>
          </a:prstGeom>
          <a:solidFill>
            <a:schemeClr val="bg2"/>
          </a:solidFill>
        </p:spPr>
        <p:txBody>
          <a:bodyPr wrap="square" rtlCol="0">
            <a:spAutoFit/>
          </a:bodyPr>
          <a:lstStyle/>
          <a:p>
            <a:pPr>
              <a:lnSpc>
                <a:spcPct val="150000"/>
              </a:lnSpc>
            </a:pPr>
            <a:r>
              <a:rPr kumimoji="1" lang="ja-JP" altLang="en-US" sz="3200" dirty="0">
                <a:latin typeface="Meiryo UI" panose="020B0604030504040204" pitchFamily="50" charset="-128"/>
                <a:ea typeface="Meiryo UI" panose="020B0604030504040204" pitchFamily="50" charset="-128"/>
              </a:rPr>
              <a:t>１　数学の授業で</a:t>
            </a:r>
            <a:r>
              <a:rPr lang="ja-JP" altLang="en-US" sz="3200" dirty="0">
                <a:latin typeface="Meiryo UI" panose="020B0604030504040204" pitchFamily="50" charset="-128"/>
                <a:ea typeface="Meiryo UI" panose="020B0604030504040204" pitchFamily="50" charset="-128"/>
              </a:rPr>
              <a:t>扱った</a:t>
            </a:r>
            <a:r>
              <a:rPr kumimoji="1" lang="ja-JP" altLang="en-US" sz="3200" dirty="0">
                <a:latin typeface="Meiryo UI" panose="020B0604030504040204" pitchFamily="50" charset="-128"/>
                <a:ea typeface="Meiryo UI" panose="020B0604030504040204" pitchFamily="50" charset="-128"/>
              </a:rPr>
              <a:t>問題の解について考える。</a:t>
            </a:r>
            <a:endParaRPr kumimoji="1" lang="en-US" altLang="ja-JP" sz="3200" dirty="0">
              <a:latin typeface="Meiryo UI" panose="020B0604030504040204" pitchFamily="50" charset="-128"/>
              <a:ea typeface="Meiryo UI" panose="020B0604030504040204" pitchFamily="50" charset="-128"/>
            </a:endParaRPr>
          </a:p>
          <a:p>
            <a:pPr marL="1080000" indent="-1080000">
              <a:lnSpc>
                <a:spcPct val="150000"/>
              </a:lnSpc>
            </a:pPr>
            <a:r>
              <a:rPr lang="ja-JP" altLang="en-US" sz="3200" dirty="0">
                <a:latin typeface="Meiryo UI" panose="020B0604030504040204" pitchFamily="50" charset="-128"/>
                <a:ea typeface="Meiryo UI" panose="020B0604030504040204" pitchFamily="50" charset="-128"/>
              </a:rPr>
              <a:t>　</a:t>
            </a:r>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実際に、焼きそばの値段を１皿</a:t>
            </a:r>
            <a:r>
              <a:rPr lang="en-US" altLang="ja-JP" sz="3200" dirty="0">
                <a:latin typeface="Meiryo UI" panose="020B0604030504040204" pitchFamily="50" charset="-128"/>
                <a:ea typeface="Meiryo UI" panose="020B0604030504040204" pitchFamily="50" charset="-128"/>
              </a:rPr>
              <a:t>325</a:t>
            </a:r>
            <a:r>
              <a:rPr lang="ja-JP" altLang="en-US" sz="3200" dirty="0">
                <a:latin typeface="Meiryo UI" panose="020B0604030504040204" pitchFamily="50" charset="-128"/>
                <a:ea typeface="Meiryo UI" panose="020B0604030504040204" pitchFamily="50" charset="-128"/>
              </a:rPr>
              <a:t>円で売ったときに、どのような問題が考えられるだろうか？</a:t>
            </a:r>
            <a:r>
              <a:rPr kumimoji="1" lang="ja-JP" altLang="en-US" sz="3200" dirty="0">
                <a:latin typeface="Meiryo UI" panose="020B0604030504040204" pitchFamily="50" charset="-128"/>
                <a:ea typeface="Meiryo UI" panose="020B0604030504040204" pitchFamily="50" charset="-128"/>
              </a:rPr>
              <a:t>　</a:t>
            </a:r>
            <a:endParaRPr kumimoji="1" lang="en-US" altLang="ja-JP" sz="3200" dirty="0">
              <a:latin typeface="Meiryo UI" panose="020B0604030504040204" pitchFamily="50" charset="-128"/>
              <a:ea typeface="Meiryo UI" panose="020B0604030504040204" pitchFamily="50" charset="-128"/>
            </a:endParaRPr>
          </a:p>
          <a:p>
            <a:pPr>
              <a:lnSpc>
                <a:spcPct val="150000"/>
              </a:lnSpc>
            </a:pPr>
            <a:r>
              <a:rPr lang="ja-JP" altLang="en-US" sz="32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　</a:t>
            </a:r>
            <a:r>
              <a:rPr lang="ja-JP" altLang="en-US" sz="3200" dirty="0">
                <a:solidFill>
                  <a:srgbClr val="426FEE"/>
                </a:solidFill>
                <a:latin typeface="Meiryo UI" panose="020B0604030504040204" pitchFamily="50" charset="-128"/>
                <a:ea typeface="Meiryo UI" panose="020B0604030504040204" pitchFamily="50" charset="-128"/>
              </a:rPr>
              <a:t>Ｓ：</a:t>
            </a:r>
            <a:r>
              <a:rPr kumimoji="1" lang="ja-JP" altLang="en-US" sz="3200" dirty="0">
                <a:latin typeface="Meiryo UI" panose="020B0604030504040204" pitchFamily="50" charset="-128"/>
                <a:ea typeface="Meiryo UI" panose="020B0604030504040204" pitchFamily="50" charset="-128"/>
              </a:rPr>
              <a:t>おつりの準備やお金の受け渡しが大変になる。</a:t>
            </a:r>
            <a:endParaRPr kumimoji="1" lang="en-US" altLang="ja-JP" sz="3200" dirty="0">
              <a:latin typeface="Meiryo UI" panose="020B0604030504040204" pitchFamily="50" charset="-128"/>
              <a:ea typeface="Meiryo UI" panose="020B0604030504040204" pitchFamily="50" charset="-128"/>
            </a:endParaRPr>
          </a:p>
          <a:p>
            <a:pPr>
              <a:lnSpc>
                <a:spcPct val="150000"/>
              </a:lnSpc>
            </a:pPr>
            <a:r>
              <a:rPr lang="ja-JP" altLang="en-US" sz="3200" dirty="0">
                <a:latin typeface="Meiryo UI" panose="020B0604030504040204" pitchFamily="50" charset="-128"/>
                <a:ea typeface="Meiryo UI" panose="020B0604030504040204" pitchFamily="50" charset="-128"/>
              </a:rPr>
              <a:t>２　解決策を考える。</a:t>
            </a:r>
            <a:endParaRPr lang="en-US" altLang="ja-JP" sz="3200" dirty="0">
              <a:latin typeface="Meiryo UI" panose="020B0604030504040204" pitchFamily="50" charset="-128"/>
              <a:ea typeface="Meiryo UI" panose="020B0604030504040204" pitchFamily="50" charset="-128"/>
            </a:endParaRPr>
          </a:p>
          <a:p>
            <a:pPr>
              <a:lnSpc>
                <a:spcPct val="150000"/>
              </a:lnSpc>
            </a:pPr>
            <a:r>
              <a:rPr lang="ja-JP" altLang="en-US" sz="3200" dirty="0">
                <a:latin typeface="Meiryo UI" panose="020B0604030504040204" pitchFamily="50" charset="-128"/>
                <a:ea typeface="Meiryo UI" panose="020B0604030504040204" pitchFamily="50" charset="-128"/>
              </a:rPr>
              <a:t>　</a:t>
            </a:r>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どのような解決策が考えられるだろうか？</a:t>
            </a:r>
            <a:endParaRPr lang="en-US" altLang="ja-JP" sz="3200" dirty="0">
              <a:latin typeface="Meiryo UI" panose="020B0604030504040204" pitchFamily="50" charset="-128"/>
              <a:ea typeface="Meiryo UI" panose="020B0604030504040204" pitchFamily="50" charset="-128"/>
            </a:endParaRPr>
          </a:p>
          <a:p>
            <a:pPr>
              <a:lnSpc>
                <a:spcPct val="150000"/>
              </a:lnSpc>
            </a:pPr>
            <a:r>
              <a:rPr kumimoji="1" lang="ja-JP" altLang="en-US" sz="3200" dirty="0">
                <a:latin typeface="Meiryo UI" panose="020B0604030504040204" pitchFamily="50" charset="-128"/>
                <a:ea typeface="Meiryo UI" panose="020B0604030504040204" pitchFamily="50" charset="-128"/>
              </a:rPr>
              <a:t>　→　</a:t>
            </a:r>
            <a:r>
              <a:rPr kumimoji="1" lang="ja-JP" altLang="en-US" sz="3200" dirty="0">
                <a:solidFill>
                  <a:srgbClr val="426FEE"/>
                </a:solidFill>
                <a:latin typeface="Meiryo UI" panose="020B0604030504040204" pitchFamily="50" charset="-128"/>
                <a:ea typeface="Meiryo UI" panose="020B0604030504040204" pitchFamily="50" charset="-128"/>
              </a:rPr>
              <a:t>Ｓ：</a:t>
            </a:r>
            <a:r>
              <a:rPr kumimoji="1" lang="ja-JP" altLang="en-US" sz="3200" dirty="0">
                <a:latin typeface="Meiryo UI" panose="020B0604030504040204" pitchFamily="50" charset="-128"/>
                <a:ea typeface="Meiryo UI" panose="020B0604030504040204" pitchFamily="50" charset="-128"/>
              </a:rPr>
              <a:t>１皿</a:t>
            </a:r>
            <a:r>
              <a:rPr kumimoji="1" lang="en-US" altLang="ja-JP" sz="3200" dirty="0">
                <a:latin typeface="Meiryo UI" panose="020B0604030504040204" pitchFamily="50" charset="-128"/>
                <a:ea typeface="Meiryo UI" panose="020B0604030504040204" pitchFamily="50" charset="-128"/>
              </a:rPr>
              <a:t>300</a:t>
            </a:r>
            <a:r>
              <a:rPr kumimoji="1" lang="ja-JP" altLang="en-US" sz="3200" dirty="0">
                <a:latin typeface="Meiryo UI" panose="020B0604030504040204" pitchFamily="50" charset="-128"/>
                <a:ea typeface="Meiryo UI" panose="020B0604030504040204" pitchFamily="50" charset="-128"/>
              </a:rPr>
              <a:t>円で販売する。</a:t>
            </a:r>
          </a:p>
        </p:txBody>
      </p:sp>
      <p:sp>
        <p:nvSpPr>
          <p:cNvPr id="4" name="テキスト ボックス 3">
            <a:extLst>
              <a:ext uri="{FF2B5EF4-FFF2-40B4-BE49-F238E27FC236}">
                <a16:creationId xmlns:a16="http://schemas.microsoft.com/office/drawing/2014/main" id="{E8831F80-D654-477A-909A-FD4144D9BE0A}"/>
              </a:ext>
            </a:extLst>
          </p:cNvPr>
          <p:cNvSpPr txBox="1"/>
          <p:nvPr/>
        </p:nvSpPr>
        <p:spPr>
          <a:xfrm>
            <a:off x="313038" y="840259"/>
            <a:ext cx="10750378" cy="584775"/>
          </a:xfrm>
          <a:prstGeom prst="rect">
            <a:avLst/>
          </a:prstGeom>
          <a:noFill/>
        </p:spPr>
        <p:txBody>
          <a:bodyPr wrap="square" rtlCol="0">
            <a:spAutoFit/>
          </a:bodyPr>
          <a:lstStyle/>
          <a:p>
            <a:r>
              <a:rPr kumimoji="1" lang="ja-JP" altLang="en-US" sz="3200" dirty="0">
                <a:solidFill>
                  <a:srgbClr val="FF0000"/>
                </a:solidFill>
                <a:latin typeface="Meiryo UI" panose="020B0604030504040204" pitchFamily="50" charset="-128"/>
                <a:ea typeface="Meiryo UI" panose="020B0604030504040204" pitchFamily="50" charset="-128"/>
              </a:rPr>
              <a:t>Ｔ：教師の発問</a:t>
            </a:r>
            <a:r>
              <a:rPr lang="ja-JP" altLang="en-US" sz="3200" dirty="0">
                <a:latin typeface="Meiryo UI" panose="020B0604030504040204" pitchFamily="50" charset="-128"/>
                <a:ea typeface="Meiryo UI" panose="020B0604030504040204" pitchFamily="50" charset="-128"/>
              </a:rPr>
              <a:t>　　　　　　</a:t>
            </a:r>
            <a:r>
              <a:rPr lang="ja-JP" altLang="en-US" sz="3200" dirty="0">
                <a:solidFill>
                  <a:srgbClr val="426FEE"/>
                </a:solidFill>
                <a:latin typeface="Meiryo UI" panose="020B0604030504040204" pitchFamily="50" charset="-128"/>
                <a:ea typeface="Meiryo UI" panose="020B0604030504040204" pitchFamily="50" charset="-128"/>
              </a:rPr>
              <a:t>Ｓ：引き出したい生徒の回答</a:t>
            </a:r>
            <a:endParaRPr kumimoji="1" lang="ja-JP" altLang="en-US" sz="3200" dirty="0">
              <a:solidFill>
                <a:srgbClr val="426FEE"/>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6E18DF5-DEC5-4A94-9394-696A15D0A2EF}"/>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5</a:t>
            </a:r>
            <a:endParaRPr kumimoji="1" lang="ja-JP" altLang="en-US" dirty="0"/>
          </a:p>
        </p:txBody>
      </p:sp>
    </p:spTree>
    <p:extLst>
      <p:ext uri="{BB962C8B-B14F-4D97-AF65-F5344CB8AC3E}">
        <p14:creationId xmlns:p14="http://schemas.microsoft.com/office/powerpoint/2010/main" val="50692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FF45D46-54DE-47EA-AD2E-A90BF976F450}"/>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3E913F56-B751-4496-A350-9772D73E451E}"/>
              </a:ext>
            </a:extLst>
          </p:cNvPr>
          <p:cNvSpPr txBox="1"/>
          <p:nvPr/>
        </p:nvSpPr>
        <p:spPr>
          <a:xfrm>
            <a:off x="333633" y="848497"/>
            <a:ext cx="11524735" cy="5898410"/>
          </a:xfrm>
          <a:prstGeom prst="rect">
            <a:avLst/>
          </a:prstGeom>
          <a:solidFill>
            <a:schemeClr val="bg2"/>
          </a:solidFill>
        </p:spPr>
        <p:txBody>
          <a:bodyPr wrap="square" rtlCol="0">
            <a:spAutoFit/>
          </a:bodyPr>
          <a:lstStyle/>
          <a:p>
            <a:pPr marL="360000" indent="-457200">
              <a:lnSpc>
                <a:spcPct val="150000"/>
              </a:lnSpc>
            </a:pPr>
            <a:r>
              <a:rPr lang="ja-JP" altLang="en-US" sz="3200" dirty="0">
                <a:latin typeface="Meiryo UI" panose="020B0604030504040204" pitchFamily="50" charset="-128"/>
                <a:ea typeface="Meiryo UI" panose="020B0604030504040204" pitchFamily="50" charset="-128"/>
              </a:rPr>
              <a:t>３　本時の問題を知る。</a:t>
            </a:r>
            <a:endParaRPr lang="en-US" altLang="ja-JP" sz="3200" dirty="0">
              <a:latin typeface="Meiryo UI" panose="020B0604030504040204" pitchFamily="50" charset="-128"/>
              <a:ea typeface="Meiryo UI" panose="020B0604030504040204" pitchFamily="50" charset="-128"/>
            </a:endParaRPr>
          </a:p>
          <a:p>
            <a:pPr marL="1080000" indent="-1080000">
              <a:lnSpc>
                <a:spcPct val="150000"/>
              </a:lnSpc>
            </a:pPr>
            <a:r>
              <a:rPr lang="ja-JP" altLang="en-US" sz="3200" dirty="0">
                <a:latin typeface="Meiryo UI" panose="020B0604030504040204" pitchFamily="50" charset="-128"/>
                <a:ea typeface="Meiryo UI" panose="020B0604030504040204" pitchFamily="50" charset="-128"/>
              </a:rPr>
              <a:t>　</a:t>
            </a:r>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焼きそばを１皿</a:t>
            </a:r>
            <a:r>
              <a:rPr lang="en-US" altLang="ja-JP" sz="3200" dirty="0">
                <a:latin typeface="Meiryo UI" panose="020B0604030504040204" pitchFamily="50" charset="-128"/>
                <a:ea typeface="Meiryo UI" panose="020B0604030504040204" pitchFamily="50" charset="-128"/>
              </a:rPr>
              <a:t>300</a:t>
            </a:r>
            <a:r>
              <a:rPr lang="ja-JP" altLang="en-US" sz="3200" dirty="0">
                <a:latin typeface="Meiryo UI" panose="020B0604030504040204" pitchFamily="50" charset="-128"/>
                <a:ea typeface="Meiryo UI" panose="020B0604030504040204" pitchFamily="50" charset="-128"/>
              </a:rPr>
              <a:t>円で販売するとき、事前におつりをどのくらい用意しておけばよいだろうか？</a:t>
            </a:r>
            <a:endParaRPr lang="en-US" altLang="ja-JP" sz="3200" dirty="0">
              <a:latin typeface="Meiryo UI" panose="020B0604030504040204" pitchFamily="50" charset="-128"/>
              <a:ea typeface="Meiryo UI" panose="020B0604030504040204" pitchFamily="50" charset="-128"/>
            </a:endParaRPr>
          </a:p>
          <a:p>
            <a:pPr marL="360000" indent="-457200">
              <a:lnSpc>
                <a:spcPct val="150000"/>
              </a:lnSpc>
            </a:pPr>
            <a:r>
              <a:rPr lang="ja-JP" altLang="en-US" sz="32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　</a:t>
            </a:r>
            <a:r>
              <a:rPr kumimoji="1" lang="ja-JP" altLang="en-US" sz="3200" dirty="0">
                <a:solidFill>
                  <a:srgbClr val="426FEE"/>
                </a:solidFill>
                <a:latin typeface="Meiryo UI" panose="020B0604030504040204" pitchFamily="50" charset="-128"/>
                <a:ea typeface="Meiryo UI" panose="020B0604030504040204" pitchFamily="50" charset="-128"/>
              </a:rPr>
              <a:t>Ｓ：</a:t>
            </a:r>
            <a:r>
              <a:rPr kumimoji="1" lang="ja-JP" altLang="en-US" sz="3200" dirty="0">
                <a:latin typeface="Meiryo UI" panose="020B0604030504040204" pitchFamily="50" charset="-128"/>
                <a:ea typeface="Meiryo UI" panose="020B0604030504040204" pitchFamily="50" charset="-128"/>
              </a:rPr>
              <a:t>この情報だけでは決められない。</a:t>
            </a:r>
            <a:endParaRPr kumimoji="1" lang="en-US" altLang="ja-JP" sz="3200" dirty="0">
              <a:latin typeface="Meiryo UI" panose="020B0604030504040204" pitchFamily="50" charset="-128"/>
              <a:ea typeface="Meiryo UI" panose="020B0604030504040204" pitchFamily="50" charset="-128"/>
            </a:endParaRPr>
          </a:p>
          <a:p>
            <a:pPr marL="360000" indent="-457200">
              <a:lnSpc>
                <a:spcPct val="150000"/>
              </a:lnSpc>
            </a:pPr>
            <a:r>
              <a:rPr lang="ja-JP" altLang="en-US" sz="3200" dirty="0">
                <a:solidFill>
                  <a:srgbClr val="FF0000"/>
                </a:solidFill>
                <a:latin typeface="Meiryo UI" panose="020B0604030504040204" pitchFamily="50" charset="-128"/>
                <a:ea typeface="Meiryo UI" panose="020B0604030504040204" pitchFamily="50" charset="-128"/>
              </a:rPr>
              <a:t>　Ｔ：</a:t>
            </a:r>
            <a:r>
              <a:rPr lang="ja-JP" altLang="en-US" sz="3200" dirty="0">
                <a:latin typeface="Meiryo UI" panose="020B0604030504040204" pitchFamily="50" charset="-128"/>
                <a:ea typeface="Meiryo UI" panose="020B0604030504040204" pitchFamily="50" charset="-128"/>
              </a:rPr>
              <a:t>どのような情報が必要だろうか？</a:t>
            </a:r>
            <a:endParaRPr lang="en-US" altLang="ja-JP" sz="3200" dirty="0">
              <a:latin typeface="Meiryo UI" panose="020B0604030504040204" pitchFamily="50" charset="-128"/>
              <a:ea typeface="Meiryo UI" panose="020B0604030504040204" pitchFamily="50" charset="-128"/>
            </a:endParaRPr>
          </a:p>
          <a:p>
            <a:pPr marL="2160000" indent="-2160000">
              <a:lnSpc>
                <a:spcPct val="150000"/>
              </a:lnSpc>
            </a:pPr>
            <a:r>
              <a:rPr kumimoji="1" lang="ja-JP" altLang="en-US" sz="3200" dirty="0">
                <a:latin typeface="Meiryo UI" panose="020B0604030504040204" pitchFamily="50" charset="-128"/>
                <a:ea typeface="Meiryo UI" panose="020B0604030504040204" pitchFamily="50" charset="-128"/>
              </a:rPr>
              <a:t>　→　</a:t>
            </a:r>
            <a:r>
              <a:rPr kumimoji="1" lang="ja-JP" altLang="en-US" sz="3200" dirty="0">
                <a:solidFill>
                  <a:srgbClr val="426FEE"/>
                </a:solidFill>
                <a:latin typeface="Meiryo UI" panose="020B0604030504040204" pitchFamily="50" charset="-128"/>
                <a:ea typeface="Meiryo UI" panose="020B0604030504040204" pitchFamily="50" charset="-128"/>
              </a:rPr>
              <a:t>Ｓ：</a:t>
            </a:r>
            <a:r>
              <a:rPr kumimoji="1" lang="ja-JP" altLang="en-US" sz="3200" dirty="0">
                <a:latin typeface="Meiryo UI" panose="020B0604030504040204" pitchFamily="50" charset="-128"/>
                <a:ea typeface="Meiryo UI" panose="020B0604030504040204" pitchFamily="50" charset="-128"/>
              </a:rPr>
              <a:t>お客がどのように支払うのか（支払い方法）。</a:t>
            </a:r>
            <a:endParaRPr kumimoji="1" lang="en-US" altLang="ja-JP" sz="3200" dirty="0">
              <a:latin typeface="Meiryo UI" panose="020B0604030504040204" pitchFamily="50" charset="-128"/>
              <a:ea typeface="Meiryo UI" panose="020B0604030504040204" pitchFamily="50" charset="-128"/>
            </a:endParaRPr>
          </a:p>
          <a:p>
            <a:pPr marL="2160000" indent="-2160000">
              <a:lnSpc>
                <a:spcPct val="150000"/>
              </a:lnSpc>
            </a:pPr>
            <a:r>
              <a:rPr lang="ja-JP" altLang="en-US" sz="3200" dirty="0">
                <a:latin typeface="Meiryo UI" panose="020B0604030504040204" pitchFamily="50" charset="-128"/>
                <a:ea typeface="Meiryo UI" panose="020B0604030504040204" pitchFamily="50" charset="-128"/>
              </a:rPr>
              <a:t>　　　 </a:t>
            </a:r>
            <a:r>
              <a:rPr lang="ja-JP" altLang="en-US" sz="3200" dirty="0">
                <a:solidFill>
                  <a:srgbClr val="426FEE"/>
                </a:solidFill>
                <a:latin typeface="Meiryo UI" panose="020B0604030504040204" pitchFamily="50" charset="-128"/>
                <a:ea typeface="Meiryo UI" panose="020B0604030504040204" pitchFamily="50" charset="-128"/>
              </a:rPr>
              <a:t>Ｓ：</a:t>
            </a:r>
            <a:r>
              <a:rPr lang="ja-JP" altLang="en-US" sz="3200" dirty="0">
                <a:latin typeface="Meiryo UI" panose="020B0604030504040204" pitchFamily="50" charset="-128"/>
                <a:ea typeface="Meiryo UI" panose="020B0604030504040204" pitchFamily="50" charset="-128"/>
              </a:rPr>
              <a:t>それぞれの支払い方法で支払う人が何人いるのか。</a:t>
            </a:r>
            <a:endParaRPr lang="en-US" altLang="ja-JP" sz="3200" dirty="0">
              <a:latin typeface="Meiryo UI" panose="020B0604030504040204" pitchFamily="50" charset="-128"/>
              <a:ea typeface="Meiryo UI" panose="020B0604030504040204" pitchFamily="50" charset="-128"/>
            </a:endParaRPr>
          </a:p>
          <a:p>
            <a:pPr marL="2160000" indent="-2160000">
              <a:lnSpc>
                <a:spcPct val="150000"/>
              </a:lnSpc>
            </a:pPr>
            <a:r>
              <a:rPr kumimoji="1" lang="ja-JP" altLang="en-US" sz="3200" dirty="0">
                <a:latin typeface="Meiryo UI" panose="020B0604030504040204" pitchFamily="50" charset="-128"/>
                <a:ea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rPr>
              <a:t> </a:t>
            </a:r>
            <a:r>
              <a:rPr kumimoji="1" lang="ja-JP" altLang="en-US" sz="3200" dirty="0">
                <a:solidFill>
                  <a:srgbClr val="426FEE"/>
                </a:solidFill>
                <a:latin typeface="Meiryo UI" panose="020B0604030504040204" pitchFamily="50" charset="-128"/>
                <a:ea typeface="Meiryo UI" panose="020B0604030504040204" pitchFamily="50" charset="-128"/>
              </a:rPr>
              <a:t>Ｓ：</a:t>
            </a:r>
            <a:r>
              <a:rPr kumimoji="1" lang="ja-JP" altLang="en-US" sz="3200" dirty="0">
                <a:latin typeface="Meiryo UI" panose="020B0604030504040204" pitchFamily="50" charset="-128"/>
                <a:ea typeface="Meiryo UI" panose="020B0604030504040204" pitchFamily="50" charset="-128"/>
              </a:rPr>
              <a:t>過去のデータ。</a:t>
            </a:r>
            <a:endParaRPr kumimoji="1" lang="en-US" altLang="ja-JP" sz="32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48B73BF-D5A7-42AF-AB66-D931D9924853}"/>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6</a:t>
            </a:r>
            <a:endParaRPr kumimoji="1" lang="ja-JP" altLang="en-US" dirty="0"/>
          </a:p>
        </p:txBody>
      </p:sp>
    </p:spTree>
    <p:extLst>
      <p:ext uri="{BB962C8B-B14F-4D97-AF65-F5344CB8AC3E}">
        <p14:creationId xmlns:p14="http://schemas.microsoft.com/office/powerpoint/2010/main" val="415836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D0D6A4C-C322-40B6-B503-A26C6E0D416C}"/>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0A85EF4-3613-4062-AC34-4F2A9F169F2F}"/>
              </a:ext>
            </a:extLst>
          </p:cNvPr>
          <p:cNvSpPr txBox="1"/>
          <p:nvPr/>
        </p:nvSpPr>
        <p:spPr>
          <a:xfrm>
            <a:off x="333633" y="1013254"/>
            <a:ext cx="11524735" cy="1466427"/>
          </a:xfrm>
          <a:prstGeom prst="rect">
            <a:avLst/>
          </a:prstGeom>
          <a:solidFill>
            <a:schemeClr val="bg2"/>
          </a:solidFill>
        </p:spPr>
        <p:txBody>
          <a:bodyPr wrap="square" rtlCol="0">
            <a:spAutoFit/>
          </a:bodyPr>
          <a:lstStyle/>
          <a:p>
            <a:pPr marL="360000" indent="-457200">
              <a:lnSpc>
                <a:spcPct val="150000"/>
              </a:lnSpc>
            </a:pPr>
            <a:r>
              <a:rPr lang="ja-JP" altLang="en-US" sz="3200" dirty="0">
                <a:latin typeface="Meiryo UI" panose="020B0604030504040204" pitchFamily="50" charset="-128"/>
                <a:ea typeface="Meiryo UI" panose="020B0604030504040204" pitchFamily="50" charset="-128"/>
              </a:rPr>
              <a:t>４　モデル化し、シミュレーションする。</a:t>
            </a:r>
            <a:endParaRPr lang="en-US" altLang="ja-JP" sz="3200" dirty="0">
              <a:latin typeface="Meiryo UI" panose="020B0604030504040204" pitchFamily="50" charset="-128"/>
              <a:ea typeface="Meiryo UI" panose="020B0604030504040204" pitchFamily="50" charset="-128"/>
            </a:endParaRPr>
          </a:p>
          <a:p>
            <a:pPr marL="1080000" indent="-1080000">
              <a:lnSpc>
                <a:spcPct val="150000"/>
              </a:lnSpc>
            </a:pPr>
            <a:r>
              <a:rPr lang="ja-JP" altLang="en-US" sz="3200" dirty="0">
                <a:latin typeface="Meiryo UI" panose="020B0604030504040204" pitchFamily="50" charset="-128"/>
                <a:ea typeface="Meiryo UI" panose="020B0604030504040204" pitchFamily="50" charset="-128"/>
              </a:rPr>
              <a:t>　</a:t>
            </a:r>
            <a:r>
              <a:rPr lang="ja-JP" altLang="en-US" sz="3200" dirty="0">
                <a:solidFill>
                  <a:srgbClr val="FF0000"/>
                </a:solidFill>
                <a:latin typeface="Meiryo UI" panose="020B0604030504040204" pitchFamily="50" charset="-128"/>
                <a:ea typeface="Meiryo UI" panose="020B0604030504040204" pitchFamily="50" charset="-128"/>
              </a:rPr>
              <a:t>Ｔ：</a:t>
            </a:r>
            <a:r>
              <a:rPr lang="ja-JP" altLang="en-US" sz="3200" dirty="0">
                <a:latin typeface="Meiryo UI" panose="020B0604030504040204" pitchFamily="50" charset="-128"/>
                <a:ea typeface="Meiryo UI" panose="020B0604030504040204" pitchFamily="50" charset="-128"/>
              </a:rPr>
              <a:t>焼きそばを販売する</a:t>
            </a:r>
            <a:r>
              <a:rPr kumimoji="1" lang="ja-JP" altLang="en-US" sz="3200" dirty="0">
                <a:latin typeface="Meiryo UI" panose="020B0604030504040204" pitchFamily="50" charset="-128"/>
                <a:ea typeface="Meiryo UI" panose="020B0604030504040204" pitchFamily="50" charset="-128"/>
              </a:rPr>
              <a:t>ときの状況をモデル化しよう。</a:t>
            </a:r>
            <a:endParaRPr kumimoji="1" lang="en-US" altLang="ja-JP" sz="32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2C8077E5-383B-4D9C-96B6-CD4B1362DBD5}"/>
              </a:ext>
            </a:extLst>
          </p:cNvPr>
          <p:cNvSpPr/>
          <p:nvPr/>
        </p:nvSpPr>
        <p:spPr>
          <a:xfrm>
            <a:off x="292444" y="2649275"/>
            <a:ext cx="11607113" cy="3805882"/>
          </a:xfrm>
          <a:prstGeom prst="roundRect">
            <a:avLst>
              <a:gd name="adj" fmla="val 952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645A282-BDE7-4B3F-B97F-B6C84A8AF8E4}"/>
              </a:ext>
            </a:extLst>
          </p:cNvPr>
          <p:cNvSpPr txBox="1"/>
          <p:nvPr/>
        </p:nvSpPr>
        <p:spPr>
          <a:xfrm>
            <a:off x="724930" y="2825578"/>
            <a:ext cx="2792627" cy="584775"/>
          </a:xfrm>
          <a:prstGeom prst="rect">
            <a:avLst/>
          </a:prstGeom>
          <a:noFill/>
        </p:spPr>
        <p:txBody>
          <a:bodyPr wrap="square" rtlCol="0">
            <a:spAutoFit/>
          </a:bodyPr>
          <a:lstStyle/>
          <a:p>
            <a:r>
              <a:rPr lang="ja-JP" altLang="en-US" sz="3200" dirty="0">
                <a:solidFill>
                  <a:schemeClr val="bg1"/>
                </a:solidFill>
                <a:latin typeface="Meiryo UI" panose="020B0604030504040204" pitchFamily="50" charset="-128"/>
                <a:ea typeface="Meiryo UI" panose="020B0604030504040204" pitchFamily="50" charset="-128"/>
              </a:rPr>
              <a:t>状況の確認：</a:t>
            </a:r>
            <a:endParaRPr lang="en-US" altLang="ja-JP" sz="3200" dirty="0">
              <a:solidFill>
                <a:schemeClr val="bg1"/>
              </a:solidFill>
              <a:latin typeface="Meiryo UI" panose="020B0604030504040204" pitchFamily="50" charset="-128"/>
              <a:ea typeface="Meiryo UI" panose="020B0604030504040204" pitchFamily="50" charset="-128"/>
            </a:endParaRPr>
          </a:p>
        </p:txBody>
      </p:sp>
      <p:grpSp>
        <p:nvGrpSpPr>
          <p:cNvPr id="24" name="グループ化 23">
            <a:extLst>
              <a:ext uri="{FF2B5EF4-FFF2-40B4-BE49-F238E27FC236}">
                <a16:creationId xmlns:a16="http://schemas.microsoft.com/office/drawing/2014/main" id="{EA47ED1E-849A-4127-8E38-2B24D3C6F383}"/>
              </a:ext>
            </a:extLst>
          </p:cNvPr>
          <p:cNvGrpSpPr/>
          <p:nvPr/>
        </p:nvGrpSpPr>
        <p:grpSpPr>
          <a:xfrm>
            <a:off x="332562" y="3509343"/>
            <a:ext cx="13661734" cy="2584637"/>
            <a:chOff x="836142" y="3509343"/>
            <a:chExt cx="13661734" cy="2584637"/>
          </a:xfrm>
        </p:grpSpPr>
        <p:grpSp>
          <p:nvGrpSpPr>
            <p:cNvPr id="15" name="グループ化 14">
              <a:extLst>
                <a:ext uri="{FF2B5EF4-FFF2-40B4-BE49-F238E27FC236}">
                  <a16:creationId xmlns:a16="http://schemas.microsoft.com/office/drawing/2014/main" id="{BC273A36-82BB-4DCF-96B2-C852BA58BAA5}"/>
                </a:ext>
              </a:extLst>
            </p:cNvPr>
            <p:cNvGrpSpPr/>
            <p:nvPr/>
          </p:nvGrpSpPr>
          <p:grpSpPr>
            <a:xfrm>
              <a:off x="836142" y="3509849"/>
              <a:ext cx="2792627" cy="2583625"/>
              <a:chOff x="836142" y="3492431"/>
              <a:chExt cx="2792627" cy="2583625"/>
            </a:xfrm>
          </p:grpSpPr>
          <p:sp>
            <p:nvSpPr>
              <p:cNvPr id="7" name="テキスト ボックス 6">
                <a:extLst>
                  <a:ext uri="{FF2B5EF4-FFF2-40B4-BE49-F238E27FC236}">
                    <a16:creationId xmlns:a16="http://schemas.microsoft.com/office/drawing/2014/main" id="{D84235A3-AD33-4DE3-9FCB-4A1A10149A20}"/>
                  </a:ext>
                </a:extLst>
              </p:cNvPr>
              <p:cNvSpPr txBox="1"/>
              <p:nvPr/>
            </p:nvSpPr>
            <p:spPr>
              <a:xfrm>
                <a:off x="836142" y="4007532"/>
                <a:ext cx="2792627" cy="523220"/>
              </a:xfrm>
              <a:prstGeom prst="rect">
                <a:avLst/>
              </a:prstGeom>
              <a:noFill/>
            </p:spPr>
            <p:txBody>
              <a:bodyPr wrap="square" rtlCol="0">
                <a:spAutoFit/>
              </a:bodyPr>
              <a:lstStyle/>
              <a:p>
                <a:pPr algn="dist"/>
                <a:r>
                  <a:rPr lang="ja-JP" altLang="en-US" sz="2800" dirty="0">
                    <a:solidFill>
                      <a:schemeClr val="bg1"/>
                    </a:solidFill>
                    <a:latin typeface="Meiryo UI" panose="020B0604030504040204" pitchFamily="50" charset="-128"/>
                    <a:ea typeface="Meiryo UI" panose="020B0604030504040204" pitchFamily="50" charset="-128"/>
                  </a:rPr>
                  <a:t>・代　　　　金：</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7635123-AFFB-45C4-8E1C-F5772A44545A}"/>
                  </a:ext>
                </a:extLst>
              </p:cNvPr>
              <p:cNvSpPr txBox="1"/>
              <p:nvPr/>
            </p:nvSpPr>
            <p:spPr>
              <a:xfrm>
                <a:off x="836142" y="4522633"/>
                <a:ext cx="2792627" cy="523220"/>
              </a:xfrm>
              <a:prstGeom prst="rect">
                <a:avLst/>
              </a:prstGeom>
              <a:noFill/>
            </p:spPr>
            <p:txBody>
              <a:bodyPr wrap="square" rtlCol="0">
                <a:spAutoFit/>
              </a:bodyPr>
              <a:lstStyle/>
              <a:p>
                <a:pPr algn="dist"/>
                <a:r>
                  <a:rPr lang="ja-JP" altLang="en-US" sz="2800" dirty="0">
                    <a:solidFill>
                      <a:schemeClr val="bg1"/>
                    </a:solidFill>
                    <a:latin typeface="Meiryo UI" panose="020B0604030504040204" pitchFamily="50" charset="-128"/>
                    <a:ea typeface="Meiryo UI" panose="020B0604030504040204" pitchFamily="50" charset="-128"/>
                  </a:rPr>
                  <a:t>・販　　売　　数：</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40D63942-C13E-400E-B006-62CB1DA816C6}"/>
                  </a:ext>
                </a:extLst>
              </p:cNvPr>
              <p:cNvSpPr txBox="1"/>
              <p:nvPr/>
            </p:nvSpPr>
            <p:spPr>
              <a:xfrm>
                <a:off x="836142" y="5037734"/>
                <a:ext cx="2792627" cy="523220"/>
              </a:xfrm>
              <a:prstGeom prst="rect">
                <a:avLst/>
              </a:prstGeom>
              <a:noFill/>
            </p:spPr>
            <p:txBody>
              <a:bodyPr wrap="square" rtlCol="0">
                <a:spAutoFit/>
              </a:bodyPr>
              <a:lstStyle/>
              <a:p>
                <a:pPr algn="dist"/>
                <a:r>
                  <a:rPr lang="ja-JP" altLang="en-US" sz="2800" dirty="0">
                    <a:solidFill>
                      <a:schemeClr val="bg1"/>
                    </a:solidFill>
                    <a:latin typeface="Meiryo UI" panose="020B0604030504040204" pitchFamily="50" charset="-128"/>
                    <a:ea typeface="Meiryo UI" panose="020B0604030504040204" pitchFamily="50" charset="-128"/>
                  </a:rPr>
                  <a:t>・支払い方法：</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2C6C0CE-61D3-4601-85F8-9BF016DB1AC3}"/>
                  </a:ext>
                </a:extLst>
              </p:cNvPr>
              <p:cNvSpPr txBox="1"/>
              <p:nvPr/>
            </p:nvSpPr>
            <p:spPr>
              <a:xfrm>
                <a:off x="836142" y="5552836"/>
                <a:ext cx="2792627" cy="523220"/>
              </a:xfrm>
              <a:prstGeom prst="rect">
                <a:avLst/>
              </a:prstGeom>
              <a:noFill/>
            </p:spPr>
            <p:txBody>
              <a:bodyPr wrap="square" rtlCol="0">
                <a:spAutoFit/>
              </a:bodyPr>
              <a:lstStyle/>
              <a:p>
                <a:pPr algn="dist"/>
                <a:r>
                  <a:rPr lang="ja-JP" altLang="en-US" sz="2800" dirty="0">
                    <a:solidFill>
                      <a:schemeClr val="bg1"/>
                    </a:solidFill>
                    <a:latin typeface="Meiryo UI" panose="020B0604030504040204" pitchFamily="50" charset="-128"/>
                    <a:ea typeface="Meiryo UI" panose="020B0604030504040204" pitchFamily="50" charset="-128"/>
                  </a:rPr>
                  <a:t>・お　 つ 　り：</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3765B38-06BC-45F6-BDCC-0D6B8ADBB9C8}"/>
                  </a:ext>
                </a:extLst>
              </p:cNvPr>
              <p:cNvSpPr txBox="1"/>
              <p:nvPr/>
            </p:nvSpPr>
            <p:spPr>
              <a:xfrm>
                <a:off x="836142" y="3492431"/>
                <a:ext cx="2792627" cy="523220"/>
              </a:xfrm>
              <a:prstGeom prst="rect">
                <a:avLst/>
              </a:prstGeom>
              <a:noFill/>
            </p:spPr>
            <p:txBody>
              <a:bodyPr wrap="square" rtlCol="0">
                <a:spAutoFit/>
              </a:bodyPr>
              <a:lstStyle/>
              <a:p>
                <a:pPr algn="dist"/>
                <a:r>
                  <a:rPr lang="ja-JP" altLang="en-US" sz="2800" dirty="0">
                    <a:solidFill>
                      <a:schemeClr val="bg1"/>
                    </a:solidFill>
                    <a:latin typeface="Meiryo UI" panose="020B0604030504040204" pitchFamily="50" charset="-128"/>
                    <a:ea typeface="Meiryo UI" panose="020B0604030504040204" pitchFamily="50" charset="-128"/>
                  </a:rPr>
                  <a:t>・商　　　　品：</a:t>
                </a:r>
                <a:endParaRPr lang="en-US" altLang="ja-JP" sz="2800" dirty="0">
                  <a:solidFill>
                    <a:schemeClr val="bg1"/>
                  </a:solidFill>
                  <a:latin typeface="Meiryo UI" panose="020B0604030504040204" pitchFamily="50" charset="-128"/>
                  <a:ea typeface="Meiryo UI" panose="020B0604030504040204" pitchFamily="50" charset="-128"/>
                </a:endParaRPr>
              </a:p>
            </p:txBody>
          </p:sp>
        </p:grpSp>
        <p:grpSp>
          <p:nvGrpSpPr>
            <p:cNvPr id="23" name="グループ化 22">
              <a:extLst>
                <a:ext uri="{FF2B5EF4-FFF2-40B4-BE49-F238E27FC236}">
                  <a16:creationId xmlns:a16="http://schemas.microsoft.com/office/drawing/2014/main" id="{620D4A41-8658-4532-B8B6-DB287524C2FE}"/>
                </a:ext>
              </a:extLst>
            </p:cNvPr>
            <p:cNvGrpSpPr/>
            <p:nvPr/>
          </p:nvGrpSpPr>
          <p:grpSpPr>
            <a:xfrm>
              <a:off x="3447533" y="3509343"/>
              <a:ext cx="11050343" cy="2584637"/>
              <a:chOff x="3447533" y="3526256"/>
              <a:chExt cx="11050343" cy="2584637"/>
            </a:xfrm>
          </p:grpSpPr>
          <p:sp>
            <p:nvSpPr>
              <p:cNvPr id="13" name="テキスト ボックス 12">
                <a:extLst>
                  <a:ext uri="{FF2B5EF4-FFF2-40B4-BE49-F238E27FC236}">
                    <a16:creationId xmlns:a16="http://schemas.microsoft.com/office/drawing/2014/main" id="{DABAD8C1-224E-4166-ACFA-47FB2FE6C26C}"/>
                  </a:ext>
                </a:extLst>
              </p:cNvPr>
              <p:cNvSpPr txBox="1"/>
              <p:nvPr/>
            </p:nvSpPr>
            <p:spPr>
              <a:xfrm>
                <a:off x="3447533" y="4041610"/>
                <a:ext cx="3681638" cy="523220"/>
              </a:xfrm>
              <a:prstGeom prst="rect">
                <a:avLst/>
              </a:prstGeom>
              <a:noFill/>
            </p:spPr>
            <p:txBody>
              <a:bodyPr wrap="square" rtlCol="0">
                <a:spAutoFit/>
              </a:bodyPr>
              <a:lstStyle/>
              <a:p>
                <a:r>
                  <a:rPr lang="ja-JP" altLang="en-US" sz="2800" dirty="0">
                    <a:solidFill>
                      <a:schemeClr val="bg1"/>
                    </a:solidFill>
                    <a:latin typeface="Meiryo UI" panose="020B0604030504040204" pitchFamily="50" charset="-128"/>
                    <a:ea typeface="Meiryo UI" panose="020B0604030504040204" pitchFamily="50" charset="-128"/>
                  </a:rPr>
                  <a:t>１皿</a:t>
                </a:r>
                <a:r>
                  <a:rPr lang="en-US" altLang="ja-JP" sz="2800" dirty="0">
                    <a:solidFill>
                      <a:schemeClr val="bg1"/>
                    </a:solidFill>
                    <a:latin typeface="Meiryo UI" panose="020B0604030504040204" pitchFamily="50" charset="-128"/>
                    <a:ea typeface="Meiryo UI" panose="020B0604030504040204" pitchFamily="50" charset="-128"/>
                  </a:rPr>
                  <a:t>300</a:t>
                </a:r>
                <a:r>
                  <a:rPr lang="ja-JP" altLang="en-US" sz="2800" dirty="0">
                    <a:solidFill>
                      <a:schemeClr val="bg1"/>
                    </a:solidFill>
                    <a:latin typeface="Meiryo UI" panose="020B0604030504040204" pitchFamily="50" charset="-128"/>
                    <a:ea typeface="Meiryo UI" panose="020B0604030504040204" pitchFamily="50" charset="-128"/>
                  </a:rPr>
                  <a:t>円</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F583EF8-AE8D-4116-9A04-B38171B0A209}"/>
                  </a:ext>
                </a:extLst>
              </p:cNvPr>
              <p:cNvSpPr txBox="1"/>
              <p:nvPr/>
            </p:nvSpPr>
            <p:spPr>
              <a:xfrm>
                <a:off x="3447533" y="4556964"/>
                <a:ext cx="8678204" cy="523220"/>
              </a:xfrm>
              <a:prstGeom prst="rect">
                <a:avLst/>
              </a:prstGeom>
              <a:noFill/>
            </p:spPr>
            <p:txBody>
              <a:bodyPr wrap="square" rtlCol="0">
                <a:spAutoFit/>
              </a:bodyPr>
              <a:lstStyle/>
              <a:p>
                <a:r>
                  <a:rPr lang="en-US" altLang="ja-JP" sz="2800" dirty="0">
                    <a:solidFill>
                      <a:schemeClr val="bg1"/>
                    </a:solidFill>
                    <a:latin typeface="Meiryo UI" panose="020B0604030504040204" pitchFamily="50" charset="-128"/>
                    <a:ea typeface="Meiryo UI" panose="020B0604030504040204" pitchFamily="50" charset="-128"/>
                  </a:rPr>
                  <a:t>280</a:t>
                </a:r>
                <a:r>
                  <a:rPr lang="ja-JP" altLang="en-US" sz="2800" dirty="0">
                    <a:solidFill>
                      <a:schemeClr val="bg1"/>
                    </a:solidFill>
                    <a:latin typeface="Meiryo UI" panose="020B0604030504040204" pitchFamily="50" charset="-128"/>
                    <a:ea typeface="Meiryo UI" panose="020B0604030504040204" pitchFamily="50" charset="-128"/>
                  </a:rPr>
                  <a:t>皿（１人のお客に対し、１皿のみ販売する。）</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7D25919-C22E-4B96-B7D7-FD2DECAAAE79}"/>
                  </a:ext>
                </a:extLst>
              </p:cNvPr>
              <p:cNvSpPr txBox="1"/>
              <p:nvPr/>
            </p:nvSpPr>
            <p:spPr>
              <a:xfrm>
                <a:off x="3447533" y="3526256"/>
                <a:ext cx="3681638" cy="523220"/>
              </a:xfrm>
              <a:prstGeom prst="rect">
                <a:avLst/>
              </a:prstGeom>
              <a:noFill/>
            </p:spPr>
            <p:txBody>
              <a:bodyPr wrap="square" rtlCol="0">
                <a:spAutoFit/>
              </a:bodyPr>
              <a:lstStyle/>
              <a:p>
                <a:r>
                  <a:rPr lang="ja-JP" altLang="en-US" sz="2800" dirty="0">
                    <a:solidFill>
                      <a:schemeClr val="bg1"/>
                    </a:solidFill>
                    <a:latin typeface="Meiryo UI" panose="020B0604030504040204" pitchFamily="50" charset="-128"/>
                    <a:ea typeface="Meiryo UI" panose="020B0604030504040204" pitchFamily="50" charset="-128"/>
                  </a:rPr>
                  <a:t>焼きそば</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DA181BFB-ED53-4AEE-B6BA-40746CFCB700}"/>
                  </a:ext>
                </a:extLst>
              </p:cNvPr>
              <p:cNvSpPr txBox="1"/>
              <p:nvPr/>
            </p:nvSpPr>
            <p:spPr>
              <a:xfrm>
                <a:off x="3447533" y="5072318"/>
                <a:ext cx="11050343" cy="523220"/>
              </a:xfrm>
              <a:prstGeom prst="rect">
                <a:avLst/>
              </a:prstGeom>
              <a:noFill/>
            </p:spPr>
            <p:txBody>
              <a:bodyPr wrap="square" rtlCol="0">
                <a:spAutoFit/>
              </a:bodyPr>
              <a:lstStyle/>
              <a:p>
                <a:r>
                  <a:rPr lang="en-US" altLang="ja-JP" sz="2800" u="sng" dirty="0">
                    <a:solidFill>
                      <a:schemeClr val="bg1"/>
                    </a:solidFill>
                    <a:latin typeface="Meiryo UI" panose="020B0604030504040204" pitchFamily="50" charset="-128"/>
                    <a:ea typeface="Meiryo UI" panose="020B0604030504040204" pitchFamily="50" charset="-128"/>
                  </a:rPr>
                  <a:t>100</a:t>
                </a:r>
                <a:r>
                  <a:rPr lang="ja-JP" altLang="en-US" sz="2800" u="sng" dirty="0">
                    <a:solidFill>
                      <a:schemeClr val="bg1"/>
                    </a:solidFill>
                    <a:latin typeface="Meiryo UI" panose="020B0604030504040204" pitchFamily="50" charset="-128"/>
                    <a:ea typeface="Meiryo UI" panose="020B0604030504040204" pitchFamily="50" charset="-128"/>
                  </a:rPr>
                  <a:t>円玉で支払う、</a:t>
                </a:r>
                <a:r>
                  <a:rPr lang="en-US" altLang="ja-JP" sz="2800" u="sng" dirty="0">
                    <a:solidFill>
                      <a:schemeClr val="bg1"/>
                    </a:solidFill>
                    <a:latin typeface="Meiryo UI" panose="020B0604030504040204" pitchFamily="50" charset="-128"/>
                    <a:ea typeface="Meiryo UI" panose="020B0604030504040204" pitchFamily="50" charset="-128"/>
                  </a:rPr>
                  <a:t>500</a:t>
                </a:r>
                <a:r>
                  <a:rPr lang="ja-JP" altLang="en-US" sz="2800" u="sng" dirty="0">
                    <a:solidFill>
                      <a:schemeClr val="bg1"/>
                    </a:solidFill>
                    <a:latin typeface="Meiryo UI" panose="020B0604030504040204" pitchFamily="50" charset="-128"/>
                    <a:ea typeface="Meiryo UI" panose="020B0604030504040204" pitchFamily="50" charset="-128"/>
                  </a:rPr>
                  <a:t>円玉で支払う、</a:t>
                </a:r>
                <a:r>
                  <a:rPr lang="en-US" altLang="ja-JP" sz="2800" u="sng" dirty="0">
                    <a:solidFill>
                      <a:schemeClr val="bg1"/>
                    </a:solidFill>
                    <a:latin typeface="Meiryo UI" panose="020B0604030504040204" pitchFamily="50" charset="-128"/>
                    <a:ea typeface="Meiryo UI" panose="020B0604030504040204" pitchFamily="50" charset="-128"/>
                  </a:rPr>
                  <a:t>1000</a:t>
                </a:r>
                <a:r>
                  <a:rPr lang="ja-JP" altLang="en-US" sz="2800" u="sng" dirty="0">
                    <a:solidFill>
                      <a:schemeClr val="bg1"/>
                    </a:solidFill>
                    <a:latin typeface="Meiryo UI" panose="020B0604030504040204" pitchFamily="50" charset="-128"/>
                    <a:ea typeface="Meiryo UI" panose="020B0604030504040204" pitchFamily="50" charset="-128"/>
                  </a:rPr>
                  <a:t>円札で支払う。</a:t>
                </a:r>
                <a:endParaRPr lang="en-US" altLang="ja-JP" sz="2800" u="sng"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18C728D-6B3E-466C-BCAC-57D009901A4E}"/>
                  </a:ext>
                </a:extLst>
              </p:cNvPr>
              <p:cNvSpPr txBox="1"/>
              <p:nvPr/>
            </p:nvSpPr>
            <p:spPr>
              <a:xfrm>
                <a:off x="3447533" y="5587673"/>
                <a:ext cx="11050343" cy="523220"/>
              </a:xfrm>
              <a:prstGeom prst="rect">
                <a:avLst/>
              </a:prstGeom>
              <a:noFill/>
            </p:spPr>
            <p:txBody>
              <a:bodyPr wrap="square" rtlCol="0">
                <a:spAutoFit/>
              </a:bodyPr>
              <a:lstStyle/>
              <a:p>
                <a:r>
                  <a:rPr lang="ja-JP" altLang="en-US" sz="2800" u="sng" dirty="0">
                    <a:solidFill>
                      <a:schemeClr val="bg1"/>
                    </a:solidFill>
                    <a:latin typeface="Meiryo UI" panose="020B0604030504040204" pitchFamily="50" charset="-128"/>
                    <a:ea typeface="Meiryo UI" panose="020B0604030504040204" pitchFamily="50" charset="-128"/>
                  </a:rPr>
                  <a:t>すべて</a:t>
                </a:r>
                <a:r>
                  <a:rPr lang="en-US" altLang="ja-JP" sz="2800" u="sng" dirty="0">
                    <a:solidFill>
                      <a:schemeClr val="bg1"/>
                    </a:solidFill>
                    <a:latin typeface="Meiryo UI" panose="020B0604030504040204" pitchFamily="50" charset="-128"/>
                    <a:ea typeface="Meiryo UI" panose="020B0604030504040204" pitchFamily="50" charset="-128"/>
                  </a:rPr>
                  <a:t>100</a:t>
                </a:r>
                <a:r>
                  <a:rPr lang="ja-JP" altLang="en-US" sz="2800" u="sng" dirty="0">
                    <a:solidFill>
                      <a:schemeClr val="bg1"/>
                    </a:solidFill>
                    <a:latin typeface="Meiryo UI" panose="020B0604030504040204" pitchFamily="50" charset="-128"/>
                    <a:ea typeface="Meiryo UI" panose="020B0604030504040204" pitchFamily="50" charset="-128"/>
                  </a:rPr>
                  <a:t>円玉で支払う。</a:t>
                </a:r>
                <a:endParaRPr lang="en-US" altLang="ja-JP" sz="2800" u="sng" dirty="0">
                  <a:solidFill>
                    <a:schemeClr val="bg1"/>
                  </a:solidFill>
                  <a:latin typeface="Meiryo UI" panose="020B0604030504040204" pitchFamily="50" charset="-128"/>
                  <a:ea typeface="Meiryo UI" panose="020B0604030504040204" pitchFamily="50" charset="-128"/>
                </a:endParaRPr>
              </a:p>
            </p:txBody>
          </p:sp>
        </p:grpSp>
      </p:grpSp>
      <p:sp>
        <p:nvSpPr>
          <p:cNvPr id="25" name="テキスト ボックス 24">
            <a:extLst>
              <a:ext uri="{FF2B5EF4-FFF2-40B4-BE49-F238E27FC236}">
                <a16:creationId xmlns:a16="http://schemas.microsoft.com/office/drawing/2014/main" id="{642F0011-3067-43C7-A516-60B0ECADBB79}"/>
              </a:ext>
            </a:extLst>
          </p:cNvPr>
          <p:cNvSpPr txBox="1"/>
          <p:nvPr/>
        </p:nvSpPr>
        <p:spPr>
          <a:xfrm>
            <a:off x="11277600" y="0"/>
            <a:ext cx="914400" cy="369332"/>
          </a:xfrm>
          <a:prstGeom prst="rect">
            <a:avLst/>
          </a:prstGeom>
          <a:noFill/>
        </p:spPr>
        <p:txBody>
          <a:bodyPr wrap="square" rtlCol="0">
            <a:spAutoFit/>
          </a:bodyPr>
          <a:lstStyle/>
          <a:p>
            <a:pPr algn="r"/>
            <a:r>
              <a:rPr lang="en-US" altLang="ja-JP" dirty="0"/>
              <a:t>7</a:t>
            </a:r>
            <a:endParaRPr kumimoji="1" lang="ja-JP" altLang="en-US" dirty="0"/>
          </a:p>
        </p:txBody>
      </p:sp>
    </p:spTree>
    <p:extLst>
      <p:ext uri="{BB962C8B-B14F-4D97-AF65-F5344CB8AC3E}">
        <p14:creationId xmlns:p14="http://schemas.microsoft.com/office/powerpoint/2010/main" val="61630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8D4D27F-3EFC-40CC-82EA-BC00ED5862F6}"/>
              </a:ext>
            </a:extLst>
          </p:cNvPr>
          <p:cNvSpPr txBox="1"/>
          <p:nvPr/>
        </p:nvSpPr>
        <p:spPr>
          <a:xfrm>
            <a:off x="572530" y="802488"/>
            <a:ext cx="11046941" cy="1220206"/>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360000" indent="-457200"/>
            <a:r>
              <a:rPr lang="ja-JP" altLang="en-US" sz="3200" dirty="0">
                <a:latin typeface="Meiryo UI" panose="020B0604030504040204" pitchFamily="50" charset="-128"/>
                <a:ea typeface="Meiryo UI" panose="020B0604030504040204" pitchFamily="50" charset="-128"/>
              </a:rPr>
              <a:t>モデル化の目的は？</a:t>
            </a:r>
            <a:endParaRPr lang="en-US" altLang="ja-JP" sz="3200" dirty="0">
              <a:latin typeface="Meiryo UI" panose="020B0604030504040204" pitchFamily="50" charset="-128"/>
              <a:ea typeface="Meiryo UI" panose="020B0604030504040204" pitchFamily="50" charset="-128"/>
            </a:endParaRPr>
          </a:p>
          <a:p>
            <a:pPr marL="360000" indent="-457200">
              <a:lnSpc>
                <a:spcPct val="150000"/>
              </a:lnSpc>
            </a:pPr>
            <a:r>
              <a:rPr lang="ja-JP" altLang="en-US" sz="3200" dirty="0">
                <a:latin typeface="Meiryo UI" panose="020B0604030504040204" pitchFamily="50" charset="-128"/>
                <a:ea typeface="Meiryo UI" panose="020B0604030504040204" pitchFamily="50" charset="-128"/>
              </a:rPr>
              <a:t>・事前におつりをどのくらい用意しておけばよいかを明らかにする。</a:t>
            </a:r>
            <a:endParaRPr lang="en-US" altLang="ja-JP" sz="32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F65BCA9-5D21-4751-88A5-FA07A16F5B2F}"/>
              </a:ext>
            </a:extLst>
          </p:cNvPr>
          <p:cNvSpPr txBox="1"/>
          <p:nvPr/>
        </p:nvSpPr>
        <p:spPr>
          <a:xfrm>
            <a:off x="0" y="0"/>
            <a:ext cx="110634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a:latin typeface="Meiryo UI" panose="020B0604030504040204" pitchFamily="50" charset="-128"/>
                <a:ea typeface="Meiryo UI" panose="020B0604030504040204" pitchFamily="50" charset="-128"/>
              </a:rPr>
              <a:t>モデル化とシミュレーション（情報</a:t>
            </a:r>
            <a:r>
              <a:rPr lang="en-US" altLang="ja-JP" sz="4000" dirty="0">
                <a:latin typeface="Meiryo UI" panose="020B0604030504040204" pitchFamily="50" charset="-128"/>
                <a:ea typeface="Meiryo UI" panose="020B0604030504040204" pitchFamily="50" charset="-128"/>
              </a:rPr>
              <a:t>Ⅰ</a:t>
            </a:r>
            <a:r>
              <a:rPr lang="ja-JP" altLang="en-US" sz="4000" dirty="0">
                <a:latin typeface="Meiryo UI" panose="020B0604030504040204" pitchFamily="50" charset="-128"/>
                <a:ea typeface="Meiryo UI" panose="020B0604030504040204" pitchFamily="50" charset="-128"/>
              </a:rPr>
              <a:t>）での授業展開</a:t>
            </a:r>
            <a:endParaRPr kumimoji="1" lang="en-US" altLang="ja-JP" sz="4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CB4452D6-3B3B-4D19-B2D8-FCA6E33437E3}"/>
              </a:ext>
            </a:extLst>
          </p:cNvPr>
          <p:cNvSpPr txBox="1"/>
          <p:nvPr/>
        </p:nvSpPr>
        <p:spPr>
          <a:xfrm>
            <a:off x="572530" y="2190889"/>
            <a:ext cx="11046941" cy="3293209"/>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360000" indent="-457200"/>
            <a:r>
              <a:rPr lang="ja-JP" altLang="en-US" sz="3200" dirty="0">
                <a:latin typeface="Meiryo UI" panose="020B0604030504040204" pitchFamily="50" charset="-128"/>
                <a:ea typeface="Meiryo UI" panose="020B0604030504040204" pitchFamily="50" charset="-128"/>
              </a:rPr>
              <a:t>モデルの構成要素とその関係は？</a:t>
            </a:r>
            <a:endParaRPr lang="en-US" altLang="ja-JP" sz="3200" dirty="0">
              <a:latin typeface="Meiryo UI" panose="020B0604030504040204" pitchFamily="50" charset="-128"/>
              <a:ea typeface="Meiryo UI" panose="020B0604030504040204" pitchFamily="50" charset="-128"/>
            </a:endParaRPr>
          </a:p>
          <a:p>
            <a:pPr marL="360000" indent="-457200"/>
            <a:r>
              <a:rPr lang="ja-JP" altLang="en-US" sz="3200" dirty="0">
                <a:latin typeface="Meiryo UI" panose="020B0604030504040204" pitchFamily="50" charset="-128"/>
                <a:ea typeface="Meiryo UI" panose="020B0604030504040204" pitchFamily="50" charset="-128"/>
              </a:rPr>
              <a:t>・構成要素：人数、</a:t>
            </a:r>
            <a:r>
              <a:rPr lang="en-US" altLang="ja-JP" sz="3200" dirty="0">
                <a:latin typeface="Meiryo UI" panose="020B0604030504040204" pitchFamily="50" charset="-128"/>
                <a:ea typeface="Meiryo UI" panose="020B0604030504040204" pitchFamily="50" charset="-128"/>
              </a:rPr>
              <a:t>100</a:t>
            </a:r>
            <a:r>
              <a:rPr lang="ja-JP" altLang="en-US" sz="3200" dirty="0">
                <a:latin typeface="Meiryo UI" panose="020B0604030504040204" pitchFamily="50" charset="-128"/>
                <a:ea typeface="Meiryo UI" panose="020B0604030504040204" pitchFamily="50" charset="-128"/>
              </a:rPr>
              <a:t>円玉、</a:t>
            </a:r>
            <a:r>
              <a:rPr lang="en-US" altLang="ja-JP" sz="3200" dirty="0">
                <a:latin typeface="Meiryo UI" panose="020B0604030504040204" pitchFamily="50" charset="-128"/>
                <a:ea typeface="Meiryo UI" panose="020B0604030504040204" pitchFamily="50" charset="-128"/>
              </a:rPr>
              <a:t>500</a:t>
            </a:r>
            <a:r>
              <a:rPr lang="ja-JP" altLang="en-US" sz="3200" dirty="0">
                <a:latin typeface="Meiryo UI" panose="020B0604030504040204" pitchFamily="50" charset="-128"/>
                <a:ea typeface="Meiryo UI" panose="020B0604030504040204" pitchFamily="50" charset="-128"/>
              </a:rPr>
              <a:t>円玉、</a:t>
            </a:r>
            <a:r>
              <a:rPr lang="en-US" altLang="ja-JP" sz="3200" dirty="0">
                <a:latin typeface="Meiryo UI" panose="020B0604030504040204" pitchFamily="50" charset="-128"/>
                <a:ea typeface="Meiryo UI" panose="020B0604030504040204" pitchFamily="50" charset="-128"/>
              </a:rPr>
              <a:t>1000</a:t>
            </a:r>
            <a:r>
              <a:rPr lang="ja-JP" altLang="en-US" sz="3200" dirty="0">
                <a:latin typeface="Meiryo UI" panose="020B0604030504040204" pitchFamily="50" charset="-128"/>
                <a:ea typeface="Meiryo UI" panose="020B0604030504040204" pitchFamily="50" charset="-128"/>
              </a:rPr>
              <a:t>円札</a:t>
            </a:r>
            <a:endParaRPr lang="en-US" altLang="ja-JP" sz="3200" dirty="0">
              <a:latin typeface="Meiryo UI" panose="020B0604030504040204" pitchFamily="50" charset="-128"/>
              <a:ea typeface="Meiryo UI" panose="020B0604030504040204" pitchFamily="50" charset="-128"/>
            </a:endParaRPr>
          </a:p>
          <a:p>
            <a:pPr marL="360000" indent="-457200"/>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100</a:t>
            </a:r>
            <a:r>
              <a:rPr lang="ja-JP" altLang="en-US" sz="2400" dirty="0">
                <a:latin typeface="Meiryo UI" panose="020B0604030504040204" pitchFamily="50" charset="-128"/>
                <a:ea typeface="Meiryo UI" panose="020B0604030504040204" pitchFamily="50" charset="-128"/>
              </a:rPr>
              <a:t>円玉で支払うとき、おつりは発生しないから、</a:t>
            </a:r>
            <a:r>
              <a:rPr lang="en-US" altLang="ja-JP" sz="2400" dirty="0">
                <a:latin typeface="Meiryo UI" panose="020B0604030504040204" pitchFamily="50" charset="-128"/>
                <a:ea typeface="Meiryo UI" panose="020B0604030504040204" pitchFamily="50" charset="-128"/>
              </a:rPr>
              <a:t>100</a:t>
            </a:r>
            <a:r>
              <a:rPr lang="ja-JP" altLang="en-US" sz="2400" dirty="0">
                <a:latin typeface="Meiryo UI" panose="020B0604030504040204" pitchFamily="50" charset="-128"/>
                <a:ea typeface="Meiryo UI" panose="020B0604030504040204" pitchFamily="50" charset="-128"/>
              </a:rPr>
              <a:t>円玉の増減は＋</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枚である。</a:t>
            </a:r>
            <a:endParaRPr lang="en-US" altLang="ja-JP" sz="2400" dirty="0">
              <a:latin typeface="Meiryo UI" panose="020B0604030504040204" pitchFamily="50" charset="-128"/>
              <a:ea typeface="Meiryo UI" panose="020B0604030504040204" pitchFamily="50" charset="-128"/>
            </a:endParaRPr>
          </a:p>
          <a:p>
            <a:pPr marL="360000" indent="-457200"/>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500</a:t>
            </a:r>
            <a:r>
              <a:rPr lang="ja-JP" altLang="en-US" sz="2400" dirty="0">
                <a:latin typeface="Meiryo UI" panose="020B0604030504040204" pitchFamily="50" charset="-128"/>
                <a:ea typeface="Meiryo UI" panose="020B0604030504040204" pitchFamily="50" charset="-128"/>
              </a:rPr>
              <a:t>円玉で支払うとき、おつりは</a:t>
            </a:r>
            <a:r>
              <a:rPr lang="en-US" altLang="ja-JP" sz="2400" dirty="0">
                <a:latin typeface="Meiryo UI" panose="020B0604030504040204" pitchFamily="50" charset="-128"/>
                <a:ea typeface="Meiryo UI" panose="020B0604030504040204" pitchFamily="50" charset="-128"/>
              </a:rPr>
              <a:t>200</a:t>
            </a:r>
            <a:r>
              <a:rPr lang="ja-JP" altLang="en-US" sz="2400" dirty="0">
                <a:latin typeface="Meiryo UI" panose="020B0604030504040204" pitchFamily="50" charset="-128"/>
                <a:ea typeface="Meiryo UI" panose="020B0604030504040204" pitchFamily="50" charset="-128"/>
              </a:rPr>
              <a:t>円となるから、</a:t>
            </a:r>
            <a:r>
              <a:rPr lang="en-US" altLang="ja-JP" sz="2400" dirty="0">
                <a:latin typeface="Meiryo UI" panose="020B0604030504040204" pitchFamily="50" charset="-128"/>
                <a:ea typeface="Meiryo UI" panose="020B0604030504040204" pitchFamily="50" charset="-128"/>
              </a:rPr>
              <a:t>100</a:t>
            </a:r>
            <a:r>
              <a:rPr lang="ja-JP" altLang="en-US" sz="2400" dirty="0">
                <a:latin typeface="Meiryo UI" panose="020B0604030504040204" pitchFamily="50" charset="-128"/>
                <a:ea typeface="Meiryo UI" panose="020B0604030504040204" pitchFamily="50" charset="-128"/>
              </a:rPr>
              <a:t>円玉の増減は－</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枚である。</a:t>
            </a:r>
            <a:endParaRPr lang="en-US" altLang="ja-JP" sz="2400" dirty="0">
              <a:latin typeface="Meiryo UI" panose="020B0604030504040204" pitchFamily="50" charset="-128"/>
              <a:ea typeface="Meiryo UI" panose="020B0604030504040204" pitchFamily="50" charset="-128"/>
            </a:endParaRPr>
          </a:p>
          <a:p>
            <a:pPr marL="360000" indent="-457200"/>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1000</a:t>
            </a:r>
            <a:r>
              <a:rPr lang="ja-JP" altLang="en-US" sz="2400" dirty="0">
                <a:latin typeface="Meiryo UI" panose="020B0604030504040204" pitchFamily="50" charset="-128"/>
                <a:ea typeface="Meiryo UI" panose="020B0604030504040204" pitchFamily="50" charset="-128"/>
              </a:rPr>
              <a:t>円札で支払うとき、おつりは</a:t>
            </a:r>
            <a:r>
              <a:rPr lang="en-US" altLang="ja-JP" sz="2400" dirty="0">
                <a:latin typeface="Meiryo UI" panose="020B0604030504040204" pitchFamily="50" charset="-128"/>
                <a:ea typeface="Meiryo UI" panose="020B0604030504040204" pitchFamily="50" charset="-128"/>
              </a:rPr>
              <a:t>700</a:t>
            </a:r>
            <a:r>
              <a:rPr lang="ja-JP" altLang="en-US" sz="2400" dirty="0">
                <a:latin typeface="Meiryo UI" panose="020B0604030504040204" pitchFamily="50" charset="-128"/>
                <a:ea typeface="Meiryo UI" panose="020B0604030504040204" pitchFamily="50" charset="-128"/>
              </a:rPr>
              <a:t>円となるから、</a:t>
            </a:r>
            <a:r>
              <a:rPr lang="en-US" altLang="ja-JP" sz="2400" dirty="0">
                <a:latin typeface="Meiryo UI" panose="020B0604030504040204" pitchFamily="50" charset="-128"/>
                <a:ea typeface="Meiryo UI" panose="020B0604030504040204" pitchFamily="50" charset="-128"/>
              </a:rPr>
              <a:t>100</a:t>
            </a:r>
            <a:r>
              <a:rPr lang="ja-JP" altLang="en-US" sz="2400" dirty="0">
                <a:latin typeface="Meiryo UI" panose="020B0604030504040204" pitchFamily="50" charset="-128"/>
                <a:ea typeface="Meiryo UI" panose="020B0604030504040204" pitchFamily="50" charset="-128"/>
              </a:rPr>
              <a:t>円玉の増減は－</a:t>
            </a:r>
            <a:r>
              <a:rPr lang="en-US" altLang="ja-JP" sz="2400" dirty="0">
                <a:latin typeface="Meiryo UI" panose="020B0604030504040204" pitchFamily="50" charset="-128"/>
                <a:ea typeface="Meiryo UI" panose="020B0604030504040204" pitchFamily="50" charset="-128"/>
              </a:rPr>
              <a:t>7</a:t>
            </a:r>
            <a:r>
              <a:rPr lang="ja-JP" altLang="en-US" sz="2400" dirty="0">
                <a:latin typeface="Meiryo UI" panose="020B0604030504040204" pitchFamily="50" charset="-128"/>
                <a:ea typeface="Meiryo UI" panose="020B0604030504040204" pitchFamily="50" charset="-128"/>
              </a:rPr>
              <a:t>枚である。</a:t>
            </a:r>
            <a:endParaRPr lang="en-US" altLang="ja-JP" sz="2400" dirty="0">
              <a:latin typeface="Meiryo UI" panose="020B0604030504040204" pitchFamily="50" charset="-128"/>
              <a:ea typeface="Meiryo UI" panose="020B0604030504040204" pitchFamily="50" charset="-128"/>
            </a:endParaRPr>
          </a:p>
          <a:p>
            <a:pPr marL="180000" indent="-457200"/>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100</a:t>
            </a:r>
            <a:r>
              <a:rPr lang="ja-JP" altLang="en-US" sz="2400" dirty="0">
                <a:latin typeface="Meiryo UI" panose="020B0604030504040204" pitchFamily="50" charset="-128"/>
                <a:ea typeface="Meiryo UI" panose="020B0604030504040204" pitchFamily="50" charset="-128"/>
              </a:rPr>
              <a:t>円玉で支払う人数が</a:t>
            </a:r>
            <a:r>
              <a:rPr lang="en-US" altLang="ja-JP" sz="2400" dirty="0">
                <a:latin typeface="Meiryo UI" panose="020B0604030504040204" pitchFamily="50" charset="-128"/>
                <a:ea typeface="Meiryo UI" panose="020B0604030504040204" pitchFamily="50" charset="-128"/>
              </a:rPr>
              <a:t>a</a:t>
            </a:r>
            <a:r>
              <a:rPr lang="ja-JP" altLang="en-US" sz="2400" dirty="0">
                <a:latin typeface="Meiryo UI" panose="020B0604030504040204" pitchFamily="50" charset="-128"/>
                <a:ea typeface="Meiryo UI" panose="020B0604030504040204" pitchFamily="50" charset="-128"/>
              </a:rPr>
              <a:t>人、</a:t>
            </a:r>
            <a:r>
              <a:rPr lang="en-US" altLang="ja-JP" sz="2400" dirty="0">
                <a:latin typeface="Meiryo UI" panose="020B0604030504040204" pitchFamily="50" charset="-128"/>
                <a:ea typeface="Meiryo UI" panose="020B0604030504040204" pitchFamily="50" charset="-128"/>
              </a:rPr>
              <a:t>500</a:t>
            </a:r>
            <a:r>
              <a:rPr lang="ja-JP" altLang="en-US" sz="2400" dirty="0">
                <a:latin typeface="Meiryo UI" panose="020B0604030504040204" pitchFamily="50" charset="-128"/>
                <a:ea typeface="Meiryo UI" panose="020B0604030504040204" pitchFamily="50" charset="-128"/>
              </a:rPr>
              <a:t>円玉で支払う人数が</a:t>
            </a:r>
            <a:r>
              <a:rPr lang="en-US" altLang="ja-JP" sz="2400" dirty="0">
                <a:latin typeface="Meiryo UI" panose="020B0604030504040204" pitchFamily="50" charset="-128"/>
                <a:ea typeface="Meiryo UI" panose="020B0604030504040204" pitchFamily="50" charset="-128"/>
              </a:rPr>
              <a:t>b</a:t>
            </a:r>
            <a:r>
              <a:rPr lang="ja-JP" altLang="en-US" sz="2400" dirty="0">
                <a:latin typeface="Meiryo UI" panose="020B0604030504040204" pitchFamily="50" charset="-128"/>
                <a:ea typeface="Meiryo UI" panose="020B0604030504040204" pitchFamily="50" charset="-128"/>
              </a:rPr>
              <a:t>人、</a:t>
            </a:r>
            <a:r>
              <a:rPr lang="en-US" altLang="ja-JP" sz="2400" dirty="0">
                <a:latin typeface="Meiryo UI" panose="020B0604030504040204" pitchFamily="50" charset="-128"/>
                <a:ea typeface="Meiryo UI" panose="020B0604030504040204" pitchFamily="50" charset="-128"/>
              </a:rPr>
              <a:t>1000</a:t>
            </a:r>
            <a:r>
              <a:rPr lang="ja-JP" altLang="en-US" sz="2400" dirty="0">
                <a:latin typeface="Meiryo UI" panose="020B0604030504040204" pitchFamily="50" charset="-128"/>
                <a:ea typeface="Meiryo UI" panose="020B0604030504040204" pitchFamily="50" charset="-128"/>
              </a:rPr>
              <a:t>円札で支払う人数が</a:t>
            </a:r>
            <a:r>
              <a:rPr lang="en-US" altLang="ja-JP" sz="2400" dirty="0">
                <a:latin typeface="Meiryo UI" panose="020B0604030504040204" pitchFamily="50" charset="-128"/>
                <a:ea typeface="Meiryo UI" panose="020B0604030504040204" pitchFamily="50" charset="-128"/>
              </a:rPr>
              <a:t>c</a:t>
            </a:r>
            <a:r>
              <a:rPr lang="ja-JP" altLang="en-US" sz="2400" dirty="0">
                <a:latin typeface="Meiryo UI" panose="020B0604030504040204" pitchFamily="50" charset="-128"/>
                <a:ea typeface="Meiryo UI" panose="020B0604030504040204" pitchFamily="50" charset="-128"/>
              </a:rPr>
              <a:t>人（ただし、</a:t>
            </a:r>
            <a:r>
              <a:rPr lang="en-US" altLang="ja-JP" sz="2400" dirty="0">
                <a:latin typeface="Meiryo UI" panose="020B0604030504040204" pitchFamily="50" charset="-128"/>
                <a:ea typeface="Meiryo UI" panose="020B0604030504040204" pitchFamily="50" charset="-128"/>
              </a:rPr>
              <a:t>a</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b</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c</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280</a:t>
            </a:r>
            <a:r>
              <a:rPr lang="ja-JP" altLang="en-US" sz="2400" dirty="0">
                <a:latin typeface="Meiryo UI" panose="020B0604030504040204" pitchFamily="50" charset="-128"/>
                <a:ea typeface="Meiryo UI" panose="020B0604030504040204" pitchFamily="50" charset="-128"/>
              </a:rPr>
              <a:t>）であるとき、最終的な</a:t>
            </a:r>
            <a:r>
              <a:rPr lang="en-US" altLang="ja-JP" sz="2400" dirty="0">
                <a:latin typeface="Meiryo UI" panose="020B0604030504040204" pitchFamily="50" charset="-128"/>
                <a:ea typeface="Meiryo UI" panose="020B0604030504040204" pitchFamily="50" charset="-128"/>
              </a:rPr>
              <a:t>100</a:t>
            </a:r>
            <a:r>
              <a:rPr lang="ja-JP" altLang="en-US" sz="2400" dirty="0">
                <a:latin typeface="Meiryo UI" panose="020B0604030504040204" pitchFamily="50" charset="-128"/>
                <a:ea typeface="Meiryo UI" panose="020B0604030504040204" pitchFamily="50" charset="-128"/>
              </a:rPr>
              <a:t>円玉の増減は、</a:t>
            </a:r>
            <a:endParaRPr lang="en-US" altLang="ja-JP" sz="2400" dirty="0">
              <a:latin typeface="Meiryo UI" panose="020B0604030504040204" pitchFamily="50" charset="-128"/>
              <a:ea typeface="Meiryo UI" panose="020B0604030504040204" pitchFamily="50" charset="-128"/>
            </a:endParaRPr>
          </a:p>
          <a:p>
            <a:pPr marL="360000" indent="-457200"/>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2b)</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7c)</a:t>
            </a:r>
            <a:r>
              <a:rPr lang="ja-JP" altLang="en-US" sz="2400" dirty="0">
                <a:latin typeface="Meiryo UI" panose="020B0604030504040204" pitchFamily="50" charset="-128"/>
                <a:ea typeface="Meiryo UI" panose="020B0604030504040204" pitchFamily="50" charset="-128"/>
              </a:rPr>
              <a:t>枚となる。</a:t>
            </a:r>
            <a:endParaRPr lang="en-US" altLang="ja-JP" sz="2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E348AE3-F42D-4C6A-89CE-A4C0C1E21E3E}"/>
              </a:ext>
            </a:extLst>
          </p:cNvPr>
          <p:cNvSpPr txBox="1"/>
          <p:nvPr/>
        </p:nvSpPr>
        <p:spPr>
          <a:xfrm>
            <a:off x="247135" y="5666184"/>
            <a:ext cx="11697731" cy="954107"/>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pPr marL="720000" indent="-720000"/>
            <a:r>
              <a:rPr lang="ja-JP" altLang="en-US" sz="2800" dirty="0">
                <a:solidFill>
                  <a:srgbClr val="FF0000"/>
                </a:solidFill>
                <a:latin typeface="Meiryo UI" panose="020B0604030504040204" pitchFamily="50" charset="-128"/>
                <a:ea typeface="Meiryo UI" panose="020B0604030504040204" pitchFamily="50" charset="-128"/>
              </a:rPr>
              <a:t>Ｔ：</a:t>
            </a:r>
            <a:r>
              <a:rPr lang="ja-JP" altLang="en-US" sz="2800" dirty="0">
                <a:solidFill>
                  <a:schemeClr val="tx1"/>
                </a:solidFill>
                <a:latin typeface="Meiryo UI" panose="020B0604030504040204" pitchFamily="50" charset="-128"/>
                <a:ea typeface="Meiryo UI" panose="020B0604030504040204" pitchFamily="50" charset="-128"/>
              </a:rPr>
              <a:t>「</a:t>
            </a:r>
            <a:r>
              <a:rPr lang="en-US" altLang="ja-JP" sz="2800" dirty="0">
                <a:solidFill>
                  <a:schemeClr val="tx1"/>
                </a:solidFill>
                <a:latin typeface="Meiryo UI" panose="020B0604030504040204" pitchFamily="50" charset="-128"/>
                <a:ea typeface="Meiryo UI" panose="020B0604030504040204" pitchFamily="50" charset="-128"/>
              </a:rPr>
              <a:t>100</a:t>
            </a:r>
            <a:r>
              <a:rPr lang="ja-JP" altLang="en-US" sz="2800" dirty="0">
                <a:solidFill>
                  <a:schemeClr val="tx1"/>
                </a:solidFill>
                <a:latin typeface="Meiryo UI" panose="020B0604030504040204" pitchFamily="50" charset="-128"/>
                <a:ea typeface="Meiryo UI" panose="020B0604030504040204" pitchFamily="50" charset="-128"/>
              </a:rPr>
              <a:t>円玉でちょうど支払う人が</a:t>
            </a:r>
            <a:r>
              <a:rPr lang="en-US" altLang="ja-JP" sz="2800" dirty="0">
                <a:solidFill>
                  <a:schemeClr val="tx1"/>
                </a:solidFill>
                <a:latin typeface="Meiryo UI" panose="020B0604030504040204" pitchFamily="50" charset="-128"/>
                <a:ea typeface="Meiryo UI" panose="020B0604030504040204" pitchFamily="50" charset="-128"/>
              </a:rPr>
              <a:t>150</a:t>
            </a:r>
            <a:r>
              <a:rPr lang="ja-JP" altLang="en-US" sz="2800" dirty="0">
                <a:solidFill>
                  <a:schemeClr val="tx1"/>
                </a:solidFill>
                <a:latin typeface="Meiryo UI" panose="020B0604030504040204" pitchFamily="50" charset="-128"/>
                <a:ea typeface="Meiryo UI" panose="020B0604030504040204" pitchFamily="50" charset="-128"/>
              </a:rPr>
              <a:t>人、</a:t>
            </a:r>
            <a:r>
              <a:rPr lang="en-US" altLang="ja-JP" sz="2800" dirty="0">
                <a:solidFill>
                  <a:schemeClr val="tx1"/>
                </a:solidFill>
                <a:latin typeface="Meiryo UI" panose="020B0604030504040204" pitchFamily="50" charset="-128"/>
                <a:ea typeface="Meiryo UI" panose="020B0604030504040204" pitchFamily="50" charset="-128"/>
              </a:rPr>
              <a:t>500</a:t>
            </a:r>
            <a:r>
              <a:rPr lang="ja-JP" altLang="en-US" sz="2800" dirty="0">
                <a:solidFill>
                  <a:schemeClr val="tx1"/>
                </a:solidFill>
                <a:latin typeface="Meiryo UI" panose="020B0604030504040204" pitchFamily="50" charset="-128"/>
                <a:ea typeface="Meiryo UI" panose="020B0604030504040204" pitchFamily="50" charset="-128"/>
              </a:rPr>
              <a:t>円玉で支払う人が</a:t>
            </a:r>
            <a:r>
              <a:rPr lang="en-US" altLang="ja-JP" sz="2800" dirty="0">
                <a:solidFill>
                  <a:schemeClr val="tx1"/>
                </a:solidFill>
                <a:latin typeface="Meiryo UI" panose="020B0604030504040204" pitchFamily="50" charset="-128"/>
                <a:ea typeface="Meiryo UI" panose="020B0604030504040204" pitchFamily="50" charset="-128"/>
              </a:rPr>
              <a:t>86</a:t>
            </a:r>
            <a:r>
              <a:rPr lang="ja-JP" altLang="en-US" sz="2800" dirty="0">
                <a:solidFill>
                  <a:schemeClr val="tx1"/>
                </a:solidFill>
                <a:latin typeface="Meiryo UI" panose="020B0604030504040204" pitchFamily="50" charset="-128"/>
                <a:ea typeface="Meiryo UI" panose="020B0604030504040204" pitchFamily="50" charset="-128"/>
              </a:rPr>
              <a:t>人、</a:t>
            </a:r>
            <a:r>
              <a:rPr lang="en-US" altLang="ja-JP" sz="2800" dirty="0">
                <a:solidFill>
                  <a:schemeClr val="tx1"/>
                </a:solidFill>
                <a:latin typeface="Meiryo UI" panose="020B0604030504040204" pitchFamily="50" charset="-128"/>
                <a:ea typeface="Meiryo UI" panose="020B0604030504040204" pitchFamily="50" charset="-128"/>
              </a:rPr>
              <a:t>1000</a:t>
            </a:r>
            <a:r>
              <a:rPr lang="ja-JP" altLang="en-US" sz="2800" dirty="0">
                <a:solidFill>
                  <a:schemeClr val="tx1"/>
                </a:solidFill>
                <a:latin typeface="Meiryo UI" panose="020B0604030504040204" pitchFamily="50" charset="-128"/>
                <a:ea typeface="Meiryo UI" panose="020B0604030504040204" pitchFamily="50" charset="-128"/>
              </a:rPr>
              <a:t>円札で支払う人が</a:t>
            </a:r>
            <a:r>
              <a:rPr lang="en-US" altLang="ja-JP" sz="2800" dirty="0">
                <a:solidFill>
                  <a:schemeClr val="tx1"/>
                </a:solidFill>
                <a:latin typeface="Meiryo UI" panose="020B0604030504040204" pitchFamily="50" charset="-128"/>
                <a:ea typeface="Meiryo UI" panose="020B0604030504040204" pitchFamily="50" charset="-128"/>
              </a:rPr>
              <a:t>44</a:t>
            </a:r>
            <a:r>
              <a:rPr lang="ja-JP" altLang="en-US" sz="2800" dirty="0">
                <a:solidFill>
                  <a:schemeClr val="tx1"/>
                </a:solidFill>
                <a:latin typeface="Meiryo UI" panose="020B0604030504040204" pitchFamily="50" charset="-128"/>
                <a:ea typeface="Meiryo UI" panose="020B0604030504040204" pitchFamily="50" charset="-128"/>
              </a:rPr>
              <a:t>人である。」というモデルケースを考えよう！</a:t>
            </a:r>
            <a:endParaRPr lang="en-US" altLang="ja-JP" sz="28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C54C39E6-FA69-474B-977F-4261C8998C9F}"/>
              </a:ext>
            </a:extLst>
          </p:cNvPr>
          <p:cNvSpPr txBox="1"/>
          <p:nvPr/>
        </p:nvSpPr>
        <p:spPr>
          <a:xfrm>
            <a:off x="11277600" y="0"/>
            <a:ext cx="914400" cy="369332"/>
          </a:xfrm>
          <a:prstGeom prst="rect">
            <a:avLst/>
          </a:prstGeom>
          <a:noFill/>
        </p:spPr>
        <p:txBody>
          <a:bodyPr wrap="square" rtlCol="0">
            <a:spAutoFit/>
          </a:bodyPr>
          <a:lstStyle/>
          <a:p>
            <a:pPr algn="r"/>
            <a:r>
              <a:rPr kumimoji="1" lang="en-US" altLang="ja-JP" dirty="0"/>
              <a:t>8</a:t>
            </a:r>
            <a:endParaRPr kumimoji="1" lang="ja-JP" altLang="en-US" dirty="0"/>
          </a:p>
        </p:txBody>
      </p:sp>
    </p:spTree>
    <p:extLst>
      <p:ext uri="{BB962C8B-B14F-4D97-AF65-F5344CB8AC3E}">
        <p14:creationId xmlns:p14="http://schemas.microsoft.com/office/powerpoint/2010/main" val="42373445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93352DE51BC9A4F9BE828179CDAC621" ma:contentTypeVersion="2" ma:contentTypeDescription="新しいドキュメントを作成します。" ma:contentTypeScope="" ma:versionID="901609b86790d10a17f5671480bb4830">
  <xsd:schema xmlns:xsd="http://www.w3.org/2001/XMLSchema" xmlns:xs="http://www.w3.org/2001/XMLSchema" xmlns:p="http://schemas.microsoft.com/office/2006/metadata/properties" xmlns:ns2="fdfd279b-6975-47ec-acea-e06049dda731" targetNamespace="http://schemas.microsoft.com/office/2006/metadata/properties" ma:root="true" ma:fieldsID="af327bd58073e6b9204114d8647d684c" ns2:_="">
    <xsd:import namespace="fdfd279b-6975-47ec-acea-e06049dda73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fd279b-6975-47ec-acea-e06049dda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16AF87-B714-4F38-B866-04ACEA75B811}"/>
</file>

<file path=customXml/itemProps2.xml><?xml version="1.0" encoding="utf-8"?>
<ds:datastoreItem xmlns:ds="http://schemas.openxmlformats.org/officeDocument/2006/customXml" ds:itemID="{CFE20DF3-79CD-48F0-BC25-BC93044D7551}"/>
</file>

<file path=customXml/itemProps3.xml><?xml version="1.0" encoding="utf-8"?>
<ds:datastoreItem xmlns:ds="http://schemas.openxmlformats.org/officeDocument/2006/customXml" ds:itemID="{E32360F3-F58B-4425-8DFA-061671D546F4}"/>
</file>

<file path=docProps/app.xml><?xml version="1.0" encoding="utf-8"?>
<Properties xmlns="http://schemas.openxmlformats.org/officeDocument/2006/extended-properties" xmlns:vt="http://schemas.openxmlformats.org/officeDocument/2006/docPropsVTypes">
  <TotalTime>1844</TotalTime>
  <Words>3858</Words>
  <PresentationFormat>ワイド画面</PresentationFormat>
  <Paragraphs>286</Paragraphs>
  <Slides>32</Slides>
  <Notes>32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Meiryo UI</vt:lpstr>
      <vt:lpstr>游ゴシック</vt:lpstr>
      <vt:lpstr>游ゴシック Light</vt:lpstr>
      <vt:lpstr>Arial</vt:lpstr>
      <vt:lpstr>Cambria Math</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2022-11-29T07:31:26Z</dcterms:created>
  <dcterms:modified xsi:type="dcterms:W3CDTF">2023-03-01T06:29:01Z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0x010100A93352DE51BC9A4F9BE828179CDAC621</vt:lpwstr>
  </property>
</Properties>
</file>